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2.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4.xml" ContentType="application/vnd.openxmlformats-officedocument.presentationml.tags+xml"/>
  <Override PartName="/ppt/notesSlides/notesSlide47.xml" ContentType="application/vnd.openxmlformats-officedocument.presentationml.notesSlide+xml"/>
  <Override PartName="/ppt/tags/tag25.xml" ContentType="application/vnd.openxmlformats-officedocument.presentationml.tags+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0"/>
  </p:notesMasterIdLst>
  <p:sldIdLst>
    <p:sldId id="269" r:id="rId2"/>
    <p:sldId id="271" r:id="rId3"/>
    <p:sldId id="274" r:id="rId4"/>
    <p:sldId id="275" r:id="rId5"/>
    <p:sldId id="276" r:id="rId6"/>
    <p:sldId id="278" r:id="rId7"/>
    <p:sldId id="277" r:id="rId8"/>
    <p:sldId id="282" r:id="rId9"/>
    <p:sldId id="279" r:id="rId10"/>
    <p:sldId id="280" r:id="rId11"/>
    <p:sldId id="281" r:id="rId12"/>
    <p:sldId id="285" r:id="rId13"/>
    <p:sldId id="283" r:id="rId14"/>
    <p:sldId id="284" r:id="rId15"/>
    <p:sldId id="286" r:id="rId16"/>
    <p:sldId id="287" r:id="rId17"/>
    <p:sldId id="288" r:id="rId18"/>
    <p:sldId id="289" r:id="rId19"/>
    <p:sldId id="291" r:id="rId20"/>
    <p:sldId id="294" r:id="rId21"/>
    <p:sldId id="295" r:id="rId22"/>
    <p:sldId id="296" r:id="rId23"/>
    <p:sldId id="297" r:id="rId24"/>
    <p:sldId id="298" r:id="rId25"/>
    <p:sldId id="264" r:id="rId26"/>
    <p:sldId id="263" r:id="rId27"/>
    <p:sldId id="299" r:id="rId28"/>
    <p:sldId id="322"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13" r:id="rId42"/>
    <p:sldId id="314" r:id="rId43"/>
    <p:sldId id="315" r:id="rId44"/>
    <p:sldId id="316" r:id="rId45"/>
    <p:sldId id="317" r:id="rId46"/>
    <p:sldId id="318" r:id="rId47"/>
    <p:sldId id="321" r:id="rId48"/>
    <p:sldId id="320" r:id="rId49"/>
  </p:sldIdLst>
  <p:sldSz cx="9144000" cy="5143500" type="screen16x9"/>
  <p:notesSz cx="7010400" cy="9296400"/>
  <p:custDataLst>
    <p:tags r:id="rId5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36"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dace Heisler" initials="CH" lastIdx="39" clrIdx="0">
    <p:extLst>
      <p:ext uri="{19B8F6BF-5375-455C-9EA6-DF929625EA0E}">
        <p15:presenceInfo xmlns:p15="http://schemas.microsoft.com/office/powerpoint/2012/main" userId="b9d7db4f3459ce3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9540"/>
    <a:srgbClr val="F8993F"/>
    <a:srgbClr val="ED7D31"/>
    <a:srgbClr val="8B69AE"/>
    <a:srgbClr val="03706F"/>
    <a:srgbClr val="6351A3"/>
    <a:srgbClr val="706562"/>
    <a:srgbClr val="948784"/>
    <a:srgbClr val="C51230"/>
    <a:srgbClr val="CEC3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78" autoAdjust="0"/>
    <p:restoredTop sz="82011" autoAdjust="0"/>
  </p:normalViewPr>
  <p:slideViewPr>
    <p:cSldViewPr snapToGrid="0">
      <p:cViewPr varScale="1">
        <p:scale>
          <a:sx n="127" d="100"/>
          <a:sy n="127" d="100"/>
        </p:scale>
        <p:origin x="806" y="82"/>
      </p:cViewPr>
      <p:guideLst>
        <p:guide orient="horz" pos="636"/>
        <p:guide pos="2880"/>
      </p:guideLst>
    </p:cSldViewPr>
  </p:slideViewPr>
  <p:outlineViewPr>
    <p:cViewPr>
      <p:scale>
        <a:sx n="33" d="100"/>
        <a:sy n="33" d="100"/>
      </p:scale>
      <p:origin x="0" y="-40834"/>
    </p:cViewPr>
  </p:outlineViewPr>
  <p:notesTextViewPr>
    <p:cViewPr>
      <p:scale>
        <a:sx n="100" d="100"/>
        <a:sy n="100" d="100"/>
      </p:scale>
      <p:origin x="0" y="0"/>
    </p:cViewPr>
  </p:notesTextViewPr>
  <p:notesViewPr>
    <p:cSldViewPr snapToGrid="0">
      <p:cViewPr varScale="1">
        <p:scale>
          <a:sx n="65" d="100"/>
          <a:sy n="65" d="100"/>
        </p:scale>
        <p:origin x="3125"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900" dirty="0"/>
          </a:p>
        </p:txBody>
      </p:sp>
      <p:sp>
        <p:nvSpPr>
          <p:cNvPr id="48" name="Google Shape;48;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0876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6132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2588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342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2351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5704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3729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8758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4316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8864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729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3761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A8377C-74DB-458C-B47A-996BD3364E56}" type="slidenum">
              <a:rPr lang="en-US" smtClean="0"/>
              <a:t>20</a:t>
            </a:fld>
            <a:endParaRPr lang="en-US"/>
          </a:p>
        </p:txBody>
      </p:sp>
    </p:spTree>
    <p:extLst>
      <p:ext uri="{BB962C8B-B14F-4D97-AF65-F5344CB8AC3E}">
        <p14:creationId xmlns:p14="http://schemas.microsoft.com/office/powerpoint/2010/main" val="4187735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A8377C-74DB-458C-B47A-996BD3364E56}" type="slidenum">
              <a:rPr lang="en-US" smtClean="0"/>
              <a:t>21</a:t>
            </a:fld>
            <a:endParaRPr lang="en-US"/>
          </a:p>
        </p:txBody>
      </p:sp>
    </p:spTree>
    <p:extLst>
      <p:ext uri="{BB962C8B-B14F-4D97-AF65-F5344CB8AC3E}">
        <p14:creationId xmlns:p14="http://schemas.microsoft.com/office/powerpoint/2010/main" val="765186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026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A8377C-74DB-458C-B47A-996BD3364E56}" type="slidenum">
              <a:rPr lang="en-US" smtClean="0"/>
              <a:t>23</a:t>
            </a:fld>
            <a:endParaRPr lang="en-US"/>
          </a:p>
        </p:txBody>
      </p:sp>
    </p:spTree>
    <p:extLst>
      <p:ext uri="{BB962C8B-B14F-4D97-AF65-F5344CB8AC3E}">
        <p14:creationId xmlns:p14="http://schemas.microsoft.com/office/powerpoint/2010/main" val="747053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0610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2" name="Google Shape;132;p4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2" name="Google Shape;122;p3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900" dirty="0"/>
          </a:p>
        </p:txBody>
      </p:sp>
      <p:sp>
        <p:nvSpPr>
          <p:cNvPr id="48" name="Google Shape;48;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2527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7948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3416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2:notes"/>
          <p:cNvSpPr txBox="1">
            <a:spLocks noGrp="1"/>
          </p:cNvSpPr>
          <p:nvPr>
            <p:ph type="body" idx="1"/>
          </p:nvPr>
        </p:nvSpPr>
        <p:spPr>
          <a:xfrm>
            <a:off x="701040" y="4473892"/>
            <a:ext cx="5608320" cy="3660458"/>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endParaRPr dirty="0"/>
          </a:p>
        </p:txBody>
      </p:sp>
      <p:sp>
        <p:nvSpPr>
          <p:cNvPr id="89" name="Google Shape;89;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2845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9051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650B5-CA90-4F1A-8EF5-498A17DDB902}" type="slidenum">
              <a:rPr lang="en-US" smtClean="0"/>
              <a:t>31</a:t>
            </a:fld>
            <a:endParaRPr lang="en-US"/>
          </a:p>
        </p:txBody>
      </p:sp>
    </p:spTree>
    <p:extLst>
      <p:ext uri="{BB962C8B-B14F-4D97-AF65-F5344CB8AC3E}">
        <p14:creationId xmlns:p14="http://schemas.microsoft.com/office/powerpoint/2010/main" val="4077930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182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aseline="0" dirty="0" smtClean="0">
                <a:solidFill>
                  <a:srgbClr val="FF0000"/>
                </a:solidFill>
                <a:latin typeface="+mn-lt"/>
              </a:rPr>
              <a:t> </a:t>
            </a:r>
            <a:endParaRPr lang="en-US" dirty="0">
              <a:solidFill>
                <a:srgbClr val="FF0000"/>
              </a:solidFill>
              <a:latin typeface="+mn-lt"/>
            </a:endParaRPr>
          </a:p>
        </p:txBody>
      </p:sp>
      <p:sp>
        <p:nvSpPr>
          <p:cNvPr id="4" name="Slide Number Placeholder 3"/>
          <p:cNvSpPr>
            <a:spLocks noGrp="1"/>
          </p:cNvSpPr>
          <p:nvPr>
            <p:ph type="sldNum" sz="quarter" idx="5"/>
          </p:nvPr>
        </p:nvSpPr>
        <p:spPr/>
        <p:txBody>
          <a:bodyPr/>
          <a:lstStyle/>
          <a:p>
            <a:fld id="{4FF650B5-CA90-4F1A-8EF5-498A17DDB902}" type="slidenum">
              <a:rPr lang="en-US" smtClean="0"/>
              <a:t>33</a:t>
            </a:fld>
            <a:endParaRPr lang="en-US"/>
          </a:p>
        </p:txBody>
      </p:sp>
    </p:spTree>
    <p:extLst>
      <p:ext uri="{BB962C8B-B14F-4D97-AF65-F5344CB8AC3E}">
        <p14:creationId xmlns:p14="http://schemas.microsoft.com/office/powerpoint/2010/main" val="338548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5251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4929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200" b="1" dirty="0"/>
          </a:p>
        </p:txBody>
      </p:sp>
      <p:sp>
        <p:nvSpPr>
          <p:cNvPr id="4" name="Slide Number Placeholder 3"/>
          <p:cNvSpPr>
            <a:spLocks noGrp="1"/>
          </p:cNvSpPr>
          <p:nvPr>
            <p:ph type="sldNum" sz="quarter" idx="5"/>
          </p:nvPr>
        </p:nvSpPr>
        <p:spPr/>
        <p:txBody>
          <a:bodyPr/>
          <a:lstStyle/>
          <a:p>
            <a:fld id="{4FF650B5-CA90-4F1A-8EF5-498A17DDB902}" type="slidenum">
              <a:rPr lang="en-US" smtClean="0"/>
              <a:t>36</a:t>
            </a:fld>
            <a:endParaRPr lang="en-US"/>
          </a:p>
        </p:txBody>
      </p:sp>
    </p:spTree>
    <p:extLst>
      <p:ext uri="{BB962C8B-B14F-4D97-AF65-F5344CB8AC3E}">
        <p14:creationId xmlns:p14="http://schemas.microsoft.com/office/powerpoint/2010/main" val="3615339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200" dirty="0">
              <a:solidFill>
                <a:srgbClr val="FF0000"/>
              </a:solidFill>
              <a:latin typeface="+mn-lt"/>
            </a:endParaRPr>
          </a:p>
        </p:txBody>
      </p:sp>
      <p:sp>
        <p:nvSpPr>
          <p:cNvPr id="4" name="Slide Number Placeholder 3"/>
          <p:cNvSpPr>
            <a:spLocks noGrp="1"/>
          </p:cNvSpPr>
          <p:nvPr>
            <p:ph type="sldNum" sz="quarter" idx="5"/>
          </p:nvPr>
        </p:nvSpPr>
        <p:spPr/>
        <p:txBody>
          <a:bodyPr/>
          <a:lstStyle/>
          <a:p>
            <a:fld id="{4FF650B5-CA90-4F1A-8EF5-498A17DDB902}" type="slidenum">
              <a:rPr lang="en-US" smtClean="0"/>
              <a:t>37</a:t>
            </a:fld>
            <a:endParaRPr lang="en-US"/>
          </a:p>
        </p:txBody>
      </p:sp>
    </p:spTree>
    <p:extLst>
      <p:ext uri="{BB962C8B-B14F-4D97-AF65-F5344CB8AC3E}">
        <p14:creationId xmlns:p14="http://schemas.microsoft.com/office/powerpoint/2010/main" val="1709459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0085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4FF650B5-CA90-4F1A-8EF5-498A17DDB902}" type="slidenum">
              <a:rPr lang="en-US" smtClean="0"/>
              <a:t>39</a:t>
            </a:fld>
            <a:endParaRPr lang="en-US"/>
          </a:p>
        </p:txBody>
      </p:sp>
    </p:spTree>
    <p:extLst>
      <p:ext uri="{BB962C8B-B14F-4D97-AF65-F5344CB8AC3E}">
        <p14:creationId xmlns:p14="http://schemas.microsoft.com/office/powerpoint/2010/main" val="1954978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5464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8400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1633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1780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220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84442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3742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98316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32" name="Google Shape;132;p4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94027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2" name="Google Shape;122;p3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4685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9654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8714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457189" lvl="1" indent="0">
              <a:lnSpc>
                <a:spcPct val="107000"/>
              </a:lnSpc>
              <a:spcBef>
                <a:spcPts val="0"/>
              </a:spcBef>
              <a:buNone/>
            </a:pPr>
            <a:r>
              <a:rPr lang="en-US" sz="1200" baseline="0" dirty="0" smtClean="0">
                <a:latin typeface="+mn-lt"/>
                <a:ea typeface="Calibri" panose="020F0502020204030204" pitchFamily="34" charset="0"/>
                <a:cs typeface="Times New Roman" panose="02020603050405020304" pitchFamily="18" charset="0"/>
              </a:rPr>
              <a:t>a. My safety </a:t>
            </a:r>
          </a:p>
          <a:p>
            <a:pPr marL="457189" lvl="1" indent="0">
              <a:lnSpc>
                <a:spcPct val="107000"/>
              </a:lnSpc>
              <a:spcBef>
                <a:spcPts val="0"/>
              </a:spcBef>
              <a:buNone/>
            </a:pPr>
            <a:r>
              <a:rPr lang="en-US" sz="1200" baseline="0" dirty="0" smtClean="0">
                <a:latin typeface="+mn-lt"/>
                <a:ea typeface="Calibri" panose="020F0502020204030204" pitchFamily="34" charset="0"/>
                <a:cs typeface="Times New Roman" panose="02020603050405020304" pitchFamily="18" charset="0"/>
              </a:rPr>
              <a:t>b. Client’s safety</a:t>
            </a:r>
          </a:p>
          <a:p>
            <a:pPr marL="457189" lvl="1" indent="0">
              <a:lnSpc>
                <a:spcPct val="107000"/>
              </a:lnSpc>
              <a:spcBef>
                <a:spcPts val="0"/>
              </a:spcBef>
              <a:buNone/>
            </a:pPr>
            <a:r>
              <a:rPr lang="en-US" sz="1200" baseline="0" dirty="0" smtClean="0">
                <a:latin typeface="+mn-lt"/>
                <a:ea typeface="Calibri" panose="020F0502020204030204" pitchFamily="34" charset="0"/>
                <a:cs typeface="Times New Roman" panose="02020603050405020304" pitchFamily="18" charset="0"/>
              </a:rPr>
              <a:t>c. They won’t talk to me</a:t>
            </a:r>
          </a:p>
          <a:p>
            <a:pPr marL="457189" lvl="1" indent="0">
              <a:lnSpc>
                <a:spcPct val="107000"/>
              </a:lnSpc>
              <a:spcBef>
                <a:spcPts val="0"/>
              </a:spcBef>
              <a:buNone/>
            </a:pPr>
            <a:r>
              <a:rPr lang="en-US" sz="1200" baseline="0" dirty="0" smtClean="0">
                <a:latin typeface="+mn-lt"/>
                <a:ea typeface="Calibri" panose="020F0502020204030204" pitchFamily="34" charset="0"/>
                <a:cs typeface="Times New Roman" panose="02020603050405020304" pitchFamily="18" charset="0"/>
              </a:rPr>
              <a:t>d. I do not know what to ask</a:t>
            </a:r>
          </a:p>
          <a:p>
            <a:pPr marL="457189" lvl="1" indent="0">
              <a:lnSpc>
                <a:spcPct val="107000"/>
              </a:lnSpc>
              <a:spcBef>
                <a:spcPts val="0"/>
              </a:spcBef>
              <a:buNone/>
            </a:pPr>
            <a:r>
              <a:rPr lang="en-US" sz="1200" baseline="0" dirty="0" smtClean="0">
                <a:latin typeface="+mn-lt"/>
                <a:ea typeface="Calibri" panose="020F0502020204030204" pitchFamily="34" charset="0"/>
                <a:cs typeface="Times New Roman" panose="02020603050405020304" pitchFamily="18" charset="0"/>
              </a:rPr>
              <a:t>e. Other</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9047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3478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0036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1"/>
        <p:cNvGrpSpPr/>
        <p:nvPr/>
      </p:nvGrpSpPr>
      <p:grpSpPr>
        <a:xfrm>
          <a:off x="0" y="0"/>
          <a:ext cx="0" cy="0"/>
          <a:chOff x="0" y="0"/>
          <a:chExt cx="0" cy="0"/>
        </a:xfrm>
      </p:grpSpPr>
      <p:sp>
        <p:nvSpPr>
          <p:cNvPr id="2" name="Google Shape;14;p3"/>
          <p:cNvSpPr txBox="1">
            <a:spLocks noGrp="1"/>
          </p:cNvSpPr>
          <p:nvPr>
            <p:ph type="body" idx="1"/>
          </p:nvPr>
        </p:nvSpPr>
        <p:spPr>
          <a:xfrm>
            <a:off x="457200" y="942975"/>
            <a:ext cx="8229600" cy="3394500"/>
          </a:xfrm>
          <a:prstGeom prst="rect">
            <a:avLst/>
          </a:prstGeom>
          <a:noFill/>
          <a:ln>
            <a:noFill/>
          </a:ln>
        </p:spPr>
        <p:txBody>
          <a:bodyPr spcFirstLastPara="1" wrap="square" lIns="91425" tIns="91425" rIns="91425" bIns="91425" anchor="t" anchorCtr="0"/>
          <a:lstStyle>
            <a:lvl1pPr marL="419100" marR="0" lvl="0" indent="-342900" algn="l" rtl="0">
              <a:spcBef>
                <a:spcPts val="480"/>
              </a:spcBef>
              <a:spcAft>
                <a:spcPts val="0"/>
              </a:spcAft>
              <a:buClr>
                <a:schemeClr val="tx1"/>
              </a:buClr>
              <a:buSzPts val="2400"/>
              <a:buFont typeface="Trebuchet MS" panose="020B0603020202020204" pitchFamily="34" charset="0"/>
              <a:buChar char="●"/>
              <a:defRPr sz="2000" i="0" u="none" strike="noStrike" cap="none">
                <a:solidFill>
                  <a:schemeClr val="tx1"/>
                </a:solidFill>
                <a:latin typeface="+mn-lt"/>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Tx/>
              <a:buSzPct val="100000"/>
              <a:buFont typeface="Arial" panose="020B0604020202020204" pitchFamily="34" charset="0"/>
              <a:buChar char="●"/>
              <a:defRPr sz="1800" i="0" u="none" strike="noStrike" cap="none" baseline="0">
                <a:solidFill>
                  <a:schemeClr val="tx1"/>
                </a:solidFill>
                <a:latin typeface="+mn-lt"/>
                <a:ea typeface="Trebuchet MS"/>
                <a:cs typeface="Trebuchet MS"/>
                <a:sym typeface="Trebuchet MS"/>
              </a:defRPr>
            </a:lvl2pPr>
            <a:lvl3pPr marL="460375" marR="0" lvl="2" indent="0" algn="l" rtl="0">
              <a:spcBef>
                <a:spcPts val="360"/>
              </a:spcBef>
              <a:spcAft>
                <a:spcPts val="0"/>
              </a:spcAft>
              <a:buClrTx/>
              <a:buSzPct val="88000"/>
              <a:buFont typeface="Arial" panose="020B0604020202020204" pitchFamily="34" charset="0"/>
              <a:buNone/>
              <a:defRPr sz="2000" i="0" u="none" strike="noStrike" cap="none">
                <a:solidFill>
                  <a:schemeClr val="tx1"/>
                </a:solidFill>
                <a:latin typeface="+mn-lt"/>
                <a:ea typeface="Trebuchet MS"/>
                <a:cs typeface="Trebuchet MS"/>
                <a:sym typeface="Trebuchet MS"/>
              </a:defRPr>
            </a:lvl3pPr>
            <a:lvl4pPr marL="1828800" marR="0" lvl="3" indent="-330200" algn="l" rtl="0">
              <a:spcBef>
                <a:spcPts val="320"/>
              </a:spcBef>
              <a:spcAft>
                <a:spcPts val="0"/>
              </a:spcAft>
              <a:buClrTx/>
              <a:buSzPct val="80000"/>
              <a:buFont typeface="Trebuchet MS" panose="020B0603020202020204" pitchFamily="34" charset="0"/>
              <a:buChar char="●"/>
              <a:defRPr sz="1400" i="0" u="none" strike="noStrike" cap="none">
                <a:solidFill>
                  <a:schemeClr val="tx1"/>
                </a:solidFill>
                <a:latin typeface="+mn-lt"/>
                <a:ea typeface="Trebuchet MS"/>
                <a:cs typeface="Trebuchet MS"/>
                <a:sym typeface="Trebuchet MS"/>
              </a:defRPr>
            </a:lvl4pPr>
            <a:lvl5pPr marL="1968500" marR="0" lvl="4" indent="0" algn="l" rtl="0">
              <a:spcBef>
                <a:spcPts val="280"/>
              </a:spcBef>
              <a:spcAft>
                <a:spcPts val="0"/>
              </a:spcAft>
              <a:buClr>
                <a:srgbClr val="666666"/>
              </a:buClr>
              <a:buSzPts val="1400"/>
              <a:buFont typeface="Trebuchet MS"/>
              <a:buNone/>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pPr lvl="2"/>
            <a:endParaRPr lang="en-US" dirty="0" smtClean="0"/>
          </a:p>
        </p:txBody>
      </p:sp>
    </p:spTree>
    <p:custDataLst>
      <p:tags r:id="rId1"/>
    </p:custDataLst>
    <p:extLst>
      <p:ext uri="{BB962C8B-B14F-4D97-AF65-F5344CB8AC3E}">
        <p14:creationId xmlns:p14="http://schemas.microsoft.com/office/powerpoint/2010/main" val="6631568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30"/>
        <p:cNvGrpSpPr/>
        <p:nvPr/>
      </p:nvGrpSpPr>
      <p:grpSpPr>
        <a:xfrm>
          <a:off x="0" y="0"/>
          <a:ext cx="0" cy="0"/>
          <a:chOff x="0" y="0"/>
          <a:chExt cx="0" cy="0"/>
        </a:xfrm>
      </p:grpSpPr>
      <p:sp>
        <p:nvSpPr>
          <p:cNvPr id="31" name="Google Shape;31;p7"/>
          <p:cNvSpPr/>
          <p:nvPr/>
        </p:nvSpPr>
        <p:spPr>
          <a:xfrm>
            <a:off x="148925" y="137000"/>
            <a:ext cx="3760135" cy="4883700"/>
          </a:xfrm>
          <a:prstGeom prst="rect">
            <a:avLst/>
          </a:prstGeom>
          <a:solidFill>
            <a:srgbClr val="009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4" name="Google Shape;35;p8"/>
          <p:cNvSpPr txBox="1">
            <a:spLocks noGrp="1"/>
          </p:cNvSpPr>
          <p:nvPr>
            <p:ph type="title"/>
          </p:nvPr>
        </p:nvSpPr>
        <p:spPr>
          <a:xfrm>
            <a:off x="4272927"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chemeClr val="tx1"/>
                </a:solidFill>
                <a:latin typeface="+mj-lt"/>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dirty="0"/>
          </a:p>
        </p:txBody>
      </p:sp>
      <p:sp>
        <p:nvSpPr>
          <p:cNvPr id="5" name="Text Placeholder 8"/>
          <p:cNvSpPr>
            <a:spLocks noGrp="1"/>
          </p:cNvSpPr>
          <p:nvPr>
            <p:ph type="body" sz="quarter" idx="10" hasCustomPrompt="1"/>
          </p:nvPr>
        </p:nvSpPr>
        <p:spPr>
          <a:xfrm>
            <a:off x="318460" y="358775"/>
            <a:ext cx="3421063" cy="3771900"/>
          </a:xfrm>
          <a:prstGeom prst="rect">
            <a:avLst/>
          </a:prstGeom>
        </p:spPr>
        <p:txBody>
          <a:bodyPr/>
          <a:lstStyle>
            <a:lvl1pPr>
              <a:defRPr sz="2400" baseline="0">
                <a:solidFill>
                  <a:schemeClr val="bg1"/>
                </a:solidFill>
                <a:latin typeface="+mj-lt"/>
              </a:defRPr>
            </a:lvl1pPr>
          </a:lstStyle>
          <a:p>
            <a:pPr lvl="0"/>
            <a:r>
              <a:rPr lang="en-US" dirty="0"/>
              <a:t>Add messaging or images here</a:t>
            </a:r>
          </a:p>
        </p:txBody>
      </p:sp>
    </p:spTree>
    <p:custDataLst>
      <p:tags r:id="rId1"/>
    </p:custData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1 1" preserve="1" userDrawn="1">
  <p:cSld name="1_Blank 1 1">
    <p:spTree>
      <p:nvGrpSpPr>
        <p:cNvPr id="1" name="Shape 36"/>
        <p:cNvGrpSpPr/>
        <p:nvPr/>
      </p:nvGrpSpPr>
      <p:grpSpPr>
        <a:xfrm>
          <a:off x="0" y="0"/>
          <a:ext cx="0" cy="0"/>
          <a:chOff x="0" y="0"/>
          <a:chExt cx="0" cy="0"/>
        </a:xfrm>
      </p:grpSpPr>
      <p:sp>
        <p:nvSpPr>
          <p:cNvPr id="37" name="Google Shape;37;p9"/>
          <p:cNvSpPr/>
          <p:nvPr/>
        </p:nvSpPr>
        <p:spPr>
          <a:xfrm>
            <a:off x="148925" y="137000"/>
            <a:ext cx="3744895" cy="4883700"/>
          </a:xfrm>
          <a:prstGeom prst="rect">
            <a:avLst/>
          </a:prstGeom>
          <a:solidFill>
            <a:srgbClr val="948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88554"/>
              </a:solidFill>
            </a:endParaRPr>
          </a:p>
        </p:txBody>
      </p:sp>
      <p:sp>
        <p:nvSpPr>
          <p:cNvPr id="4" name="Google Shape;35;p8"/>
          <p:cNvSpPr txBox="1">
            <a:spLocks noGrp="1"/>
          </p:cNvSpPr>
          <p:nvPr>
            <p:ph type="title"/>
          </p:nvPr>
        </p:nvSpPr>
        <p:spPr>
          <a:xfrm>
            <a:off x="4272927"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chemeClr val="tx1"/>
                </a:solidFill>
                <a:latin typeface="+mj-lt"/>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dirty="0"/>
          </a:p>
        </p:txBody>
      </p:sp>
      <p:sp>
        <p:nvSpPr>
          <p:cNvPr id="5" name="Text Placeholder 8"/>
          <p:cNvSpPr>
            <a:spLocks noGrp="1"/>
          </p:cNvSpPr>
          <p:nvPr>
            <p:ph type="body" sz="quarter" idx="10" hasCustomPrompt="1"/>
          </p:nvPr>
        </p:nvSpPr>
        <p:spPr>
          <a:xfrm>
            <a:off x="318460" y="358775"/>
            <a:ext cx="3421063" cy="3771900"/>
          </a:xfrm>
          <a:prstGeom prst="rect">
            <a:avLst/>
          </a:prstGeom>
        </p:spPr>
        <p:txBody>
          <a:bodyPr/>
          <a:lstStyle>
            <a:lvl1pPr>
              <a:defRPr sz="2400" baseline="0">
                <a:solidFill>
                  <a:schemeClr val="bg1"/>
                </a:solidFill>
                <a:latin typeface="+mj-lt"/>
              </a:defRPr>
            </a:lvl1pPr>
          </a:lstStyle>
          <a:p>
            <a:pPr lvl="0"/>
            <a:r>
              <a:rPr lang="en-US" dirty="0"/>
              <a:t>Add messaging or images here</a:t>
            </a:r>
          </a:p>
        </p:txBody>
      </p:sp>
    </p:spTree>
    <p:custDataLst>
      <p:tags r:id="rId1"/>
    </p:custDataLst>
    <p:extLst>
      <p:ext uri="{BB962C8B-B14F-4D97-AF65-F5344CB8AC3E}">
        <p14:creationId xmlns:p14="http://schemas.microsoft.com/office/powerpoint/2010/main" val="821357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009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EB9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3226473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886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963741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948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2607156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CEC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3773607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spTree>
      <p:nvGrpSpPr>
        <p:cNvPr id="1" name="Shape 12"/>
        <p:cNvGrpSpPr/>
        <p:nvPr/>
      </p:nvGrpSpPr>
      <p:grpSpPr>
        <a:xfrm>
          <a:off x="0" y="0"/>
          <a:ext cx="0" cy="0"/>
          <a:chOff x="0" y="0"/>
          <a:chExt cx="0" cy="0"/>
        </a:xfrm>
      </p:grpSpPr>
      <p:sp>
        <p:nvSpPr>
          <p:cNvPr id="8" name="Google Shape;15;p3"/>
          <p:cNvSpPr/>
          <p:nvPr userDrawn="1"/>
        </p:nvSpPr>
        <p:spPr>
          <a:xfrm>
            <a:off x="6477712" y="137000"/>
            <a:ext cx="2539962" cy="652039"/>
          </a:xfrm>
          <a:prstGeom prst="rect">
            <a:avLst/>
          </a:prstGeom>
          <a:solidFill>
            <a:srgbClr val="EB9540">
              <a:alpha val="9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rgbClr val="EB9540"/>
                </a:solidFill>
                <a:latin typeface="+mj-lt"/>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14"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EB9540"/>
              </a:buClr>
              <a:buSzPts val="2400"/>
              <a:buFont typeface="Trebuchet MS"/>
              <a:buChar char="●"/>
              <a:defRPr sz="2000" i="0" u="none" strike="noStrike" cap="none">
                <a:solidFill>
                  <a:schemeClr val="tx1"/>
                </a:solidFill>
                <a:latin typeface="+mn-lt"/>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rgbClr val="EB9540"/>
              </a:buClr>
              <a:buSzPct val="100000"/>
              <a:buFont typeface="Arial" panose="020B0604020202020204" pitchFamily="34" charset="0"/>
              <a:buChar char="●"/>
              <a:defRPr sz="1800" i="0" u="none" strike="noStrike" cap="none" baseline="0">
                <a:solidFill>
                  <a:schemeClr val="tx1"/>
                </a:solidFill>
                <a:latin typeface="+mn-lt"/>
                <a:ea typeface="Trebuchet MS"/>
                <a:cs typeface="Trebuchet MS"/>
                <a:sym typeface="Trebuchet MS"/>
              </a:defRPr>
            </a:lvl2pPr>
            <a:lvl3pPr marL="1371600" marR="0" lvl="2" indent="-342900" algn="l" rtl="0">
              <a:spcBef>
                <a:spcPts val="360"/>
              </a:spcBef>
              <a:spcAft>
                <a:spcPts val="0"/>
              </a:spcAft>
              <a:buClr>
                <a:srgbClr val="EB9540"/>
              </a:buClr>
              <a:buSzPct val="88000"/>
              <a:buFont typeface="Arial" panose="020B0604020202020204" pitchFamily="34" charset="0"/>
              <a:buChar char="●"/>
              <a:defRPr sz="1600" i="0" u="none" strike="noStrike" cap="none">
                <a:solidFill>
                  <a:schemeClr val="tx1"/>
                </a:solidFill>
                <a:latin typeface="+mn-lt"/>
                <a:ea typeface="Trebuchet MS"/>
                <a:cs typeface="Trebuchet MS"/>
                <a:sym typeface="Trebuchet MS"/>
              </a:defRPr>
            </a:lvl3pPr>
            <a:lvl4pPr marL="1828800" marR="0" lvl="3" indent="-330200" algn="l" rtl="0">
              <a:spcBef>
                <a:spcPts val="320"/>
              </a:spcBef>
              <a:spcAft>
                <a:spcPts val="0"/>
              </a:spcAft>
              <a:buClr>
                <a:srgbClr val="EB9540"/>
              </a:buClr>
              <a:buSzPct val="80000"/>
              <a:buFont typeface="Trebuchet MS" panose="020B0603020202020204" pitchFamily="34" charset="0"/>
              <a:buChar char="●"/>
              <a:defRPr sz="1400" i="0" u="none" strike="noStrike" cap="none">
                <a:solidFill>
                  <a:schemeClr val="tx1"/>
                </a:solidFill>
                <a:latin typeface="+mn-lt"/>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Arial 20pt, Black text 1</a:t>
            </a:r>
          </a:p>
          <a:p>
            <a:pPr lvl="1"/>
            <a:r>
              <a:rPr lang="en-US" dirty="0"/>
              <a:t>Arial 18pt, Black text 1</a:t>
            </a:r>
          </a:p>
          <a:p>
            <a:pPr lvl="2"/>
            <a:r>
              <a:rPr lang="en-US" dirty="0"/>
              <a:t>Arial 16pt, Black text 1</a:t>
            </a:r>
          </a:p>
          <a:p>
            <a:pPr lvl="3"/>
            <a:r>
              <a:rPr lang="en-US" dirty="0"/>
              <a:t>Arial 14pt, Black text 1</a:t>
            </a:r>
            <a:endParaRPr dirty="0"/>
          </a:p>
        </p:txBody>
      </p:sp>
      <p:pic>
        <p:nvPicPr>
          <p:cNvPr id="3" name="Picture 2" descr="A picture containing drawing&#10;&#10;Description automatically generated">
            <a:extLst>
              <a:ext uri="{FF2B5EF4-FFF2-40B4-BE49-F238E27FC236}">
                <a16:creationId xmlns:a16="http://schemas.microsoft.com/office/drawing/2014/main" id="{6ECB67D2-CD55-44DB-B7B9-1B9A8F8E8134}"/>
              </a:ext>
            </a:extLst>
          </p:cNvPr>
          <p:cNvPicPr>
            <a:picLocks noChangeAspect="1"/>
          </p:cNvPicPr>
          <p:nvPr userDrawn="1"/>
        </p:nvPicPr>
        <p:blipFill>
          <a:blip r:embed="rId3"/>
          <a:stretch>
            <a:fillRect/>
          </a:stretch>
        </p:blipFill>
        <p:spPr>
          <a:xfrm>
            <a:off x="7558169" y="222285"/>
            <a:ext cx="1128632" cy="474653"/>
          </a:xfrm>
          <a:prstGeom prst="rect">
            <a:avLst/>
          </a:prstGeom>
        </p:spPr>
      </p:pic>
      <p:sp>
        <p:nvSpPr>
          <p:cNvPr id="7" name="Google Shape;16;p3"/>
          <p:cNvSpPr/>
          <p:nvPr userDrawn="1"/>
        </p:nvSpPr>
        <p:spPr>
          <a:xfrm>
            <a:off x="5738304" y="137000"/>
            <a:ext cx="1410056" cy="652039"/>
          </a:xfrm>
          <a:prstGeom prst="rect">
            <a:avLst/>
          </a:prstGeom>
          <a:solidFill>
            <a:srgbClr val="D07700">
              <a:alpha val="31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Tree>
    <p:custDataLst>
      <p:tags r:id="rId1"/>
    </p:custDataLst>
    <p:extLst>
      <p:ext uri="{BB962C8B-B14F-4D97-AF65-F5344CB8AC3E}">
        <p14:creationId xmlns:p14="http://schemas.microsoft.com/office/powerpoint/2010/main" val="204495448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chemeClr val="tx1"/>
                </a:solidFill>
                <a:latin typeface="+mj-lt"/>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10" name="Google Shape;15;p3"/>
          <p:cNvSpPr/>
          <p:nvPr userDrawn="1"/>
        </p:nvSpPr>
        <p:spPr>
          <a:xfrm>
            <a:off x="6477712" y="137000"/>
            <a:ext cx="2539962" cy="652039"/>
          </a:xfrm>
          <a:prstGeom prst="rect">
            <a:avLst/>
          </a:prstGeom>
          <a:solidFill>
            <a:srgbClr val="D2C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958640">
              <a:alpha val="2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
        <p:nvSpPr>
          <p:cNvPr id="7"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tx1"/>
              </a:buClr>
              <a:buSzPts val="2400"/>
              <a:buFont typeface="Trebuchet MS"/>
              <a:buChar char="●"/>
              <a:defRPr sz="2000" i="0" u="none" strike="noStrike" cap="none">
                <a:solidFill>
                  <a:schemeClr val="tx1"/>
                </a:solidFill>
                <a:latin typeface="+mn-lt"/>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chemeClr val="tx1"/>
              </a:buClr>
              <a:buSzPct val="100000"/>
              <a:buFont typeface="Arial" panose="020B0604020202020204" pitchFamily="34" charset="0"/>
              <a:buChar char="●"/>
              <a:defRPr sz="1800" i="0" u="none" strike="noStrike" cap="none" baseline="0">
                <a:solidFill>
                  <a:schemeClr val="tx1"/>
                </a:solidFill>
                <a:latin typeface="+mn-lt"/>
                <a:ea typeface="Trebuchet MS"/>
                <a:cs typeface="Trebuchet MS"/>
                <a:sym typeface="Trebuchet MS"/>
              </a:defRPr>
            </a:lvl2pPr>
            <a:lvl3pPr marL="1371600" marR="0" lvl="2" indent="-342900" algn="l" rtl="0">
              <a:spcBef>
                <a:spcPts val="360"/>
              </a:spcBef>
              <a:spcAft>
                <a:spcPts val="0"/>
              </a:spcAft>
              <a:buClrTx/>
              <a:buSzPct val="88000"/>
              <a:buFont typeface="Arial" panose="020B0604020202020204" pitchFamily="34" charset="0"/>
              <a:buChar char="●"/>
              <a:defRPr sz="1600" i="0" u="none" strike="noStrike" cap="none">
                <a:solidFill>
                  <a:schemeClr val="tx1"/>
                </a:solidFill>
                <a:latin typeface="+mn-lt"/>
                <a:ea typeface="Trebuchet MS"/>
                <a:cs typeface="Trebuchet MS"/>
                <a:sym typeface="Trebuchet MS"/>
              </a:defRPr>
            </a:lvl3pPr>
            <a:lvl4pPr marL="1828800" marR="0" lvl="3" indent="-330200" algn="l" rtl="0">
              <a:spcBef>
                <a:spcPts val="320"/>
              </a:spcBef>
              <a:spcAft>
                <a:spcPts val="0"/>
              </a:spcAft>
              <a:buClrTx/>
              <a:buSzPct val="80000"/>
              <a:buFont typeface="Trebuchet MS" panose="020B0603020202020204" pitchFamily="34" charset="0"/>
              <a:buChar char="●"/>
              <a:defRPr sz="1400" i="0" u="none" strike="noStrike" cap="none">
                <a:solidFill>
                  <a:schemeClr val="tx1"/>
                </a:solidFill>
                <a:latin typeface="+mn-lt"/>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Arial 20pt, Black text 1</a:t>
            </a:r>
          </a:p>
          <a:p>
            <a:pPr lvl="1"/>
            <a:r>
              <a:rPr lang="en-US" dirty="0"/>
              <a:t>Arial 18pt, Black text 1</a:t>
            </a:r>
          </a:p>
          <a:p>
            <a:pPr lvl="2"/>
            <a:r>
              <a:rPr lang="en-US" dirty="0"/>
              <a:t>Arial 16pt, Black text 1</a:t>
            </a:r>
          </a:p>
          <a:p>
            <a:pPr lvl="3"/>
            <a:r>
              <a:rPr lang="en-US" dirty="0"/>
              <a:t>Arial 14pt, Black text 1</a:t>
            </a:r>
            <a:endParaRPr dirty="0"/>
          </a:p>
        </p:txBody>
      </p:sp>
    </p:spTree>
    <p:custDataLst>
      <p:tags r:id="rId1"/>
    </p:custDataLst>
    <p:extLst>
      <p:ext uri="{BB962C8B-B14F-4D97-AF65-F5344CB8AC3E}">
        <p14:creationId xmlns:p14="http://schemas.microsoft.com/office/powerpoint/2010/main" val="272333930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12"/>
        <p:cNvGrpSpPr/>
        <p:nvPr/>
      </p:nvGrpSpPr>
      <p:grpSpPr>
        <a:xfrm>
          <a:off x="0" y="0"/>
          <a:ext cx="0" cy="0"/>
          <a:chOff x="0" y="0"/>
          <a:chExt cx="0" cy="0"/>
        </a:xfrm>
      </p:grpSpPr>
      <p:sp>
        <p:nvSpPr>
          <p:cNvPr id="10" name="Google Shape;15;p3"/>
          <p:cNvSpPr/>
          <p:nvPr userDrawn="1"/>
        </p:nvSpPr>
        <p:spPr>
          <a:xfrm>
            <a:off x="6477712" y="137000"/>
            <a:ext cx="2539962" cy="652039"/>
          </a:xfrm>
          <a:prstGeom prst="rect">
            <a:avLst/>
          </a:prstGeom>
          <a:solidFill>
            <a:srgbClr val="009FA1">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006E6D">
              <a:alpha val="2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rgbClr val="03706F"/>
                </a:solidFill>
                <a:latin typeface="+mj-lt"/>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7"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03706F"/>
              </a:buClr>
              <a:buSzPts val="2400"/>
              <a:buFont typeface="Trebuchet MS"/>
              <a:buChar char="●"/>
              <a:defRPr sz="2000" i="0" u="none" strike="noStrike" cap="none">
                <a:solidFill>
                  <a:schemeClr val="tx1"/>
                </a:solidFill>
                <a:latin typeface="+mn-lt"/>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rgbClr val="03706F"/>
              </a:buClr>
              <a:buSzPct val="100000"/>
              <a:buFont typeface="Arial" panose="020B0604020202020204" pitchFamily="34" charset="0"/>
              <a:buChar char="●"/>
              <a:defRPr sz="1800" i="0" u="none" strike="noStrike" cap="none" baseline="0">
                <a:solidFill>
                  <a:schemeClr val="tx1"/>
                </a:solidFill>
                <a:latin typeface="+mn-lt"/>
                <a:ea typeface="Trebuchet MS"/>
                <a:cs typeface="Trebuchet MS"/>
                <a:sym typeface="Trebuchet MS"/>
              </a:defRPr>
            </a:lvl2pPr>
            <a:lvl3pPr marL="1371600" marR="0" lvl="2" indent="-342900" algn="l" rtl="0">
              <a:spcBef>
                <a:spcPts val="360"/>
              </a:spcBef>
              <a:spcAft>
                <a:spcPts val="0"/>
              </a:spcAft>
              <a:buClr>
                <a:srgbClr val="03706F"/>
              </a:buClr>
              <a:buSzPct val="88000"/>
              <a:buFont typeface="Arial" panose="020B0604020202020204" pitchFamily="34" charset="0"/>
              <a:buChar char="●"/>
              <a:defRPr sz="1600" i="0" u="none" strike="noStrike" cap="none">
                <a:solidFill>
                  <a:schemeClr val="tx1"/>
                </a:solidFill>
                <a:latin typeface="+mn-lt"/>
                <a:ea typeface="Trebuchet MS"/>
                <a:cs typeface="Trebuchet MS"/>
                <a:sym typeface="Trebuchet MS"/>
              </a:defRPr>
            </a:lvl3pPr>
            <a:lvl4pPr marL="1828800" marR="0" lvl="3" indent="-330200" algn="l" rtl="0">
              <a:spcBef>
                <a:spcPts val="320"/>
              </a:spcBef>
              <a:spcAft>
                <a:spcPts val="0"/>
              </a:spcAft>
              <a:buClr>
                <a:srgbClr val="03706F"/>
              </a:buClr>
              <a:buSzPct val="80000"/>
              <a:buFont typeface="Trebuchet MS" panose="020B0603020202020204" pitchFamily="34" charset="0"/>
              <a:buChar char="●"/>
              <a:defRPr sz="1400" i="0" u="none" strike="noStrike" cap="none">
                <a:solidFill>
                  <a:schemeClr val="tx1"/>
                </a:solidFill>
                <a:latin typeface="+mn-lt"/>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Arial 20pt, Black text 1</a:t>
            </a:r>
          </a:p>
          <a:p>
            <a:pPr lvl="1"/>
            <a:r>
              <a:rPr lang="en-US" dirty="0"/>
              <a:t>Arial 18pt, Black text 1</a:t>
            </a:r>
          </a:p>
          <a:p>
            <a:pPr lvl="2"/>
            <a:r>
              <a:rPr lang="en-US" dirty="0"/>
              <a:t>Arial 16pt, Black text 1</a:t>
            </a:r>
          </a:p>
          <a:p>
            <a:pPr lvl="3"/>
            <a:r>
              <a:rPr lang="en-US" dirty="0"/>
              <a:t>Arial 14pt, Black text 1</a:t>
            </a:r>
            <a:endParaRPr dirty="0"/>
          </a:p>
        </p:txBody>
      </p:sp>
    </p:spTree>
    <p:custDataLst>
      <p:tags r:id="rId1"/>
    </p:custData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2"/>
        <p:cNvGrpSpPr/>
        <p:nvPr/>
      </p:nvGrpSpPr>
      <p:grpSpPr>
        <a:xfrm>
          <a:off x="0" y="0"/>
          <a:ext cx="0" cy="0"/>
          <a:chOff x="0" y="0"/>
          <a:chExt cx="0" cy="0"/>
        </a:xfrm>
      </p:grpSpPr>
      <p:sp>
        <p:nvSpPr>
          <p:cNvPr id="10" name="Google Shape;15;p3"/>
          <p:cNvSpPr/>
          <p:nvPr userDrawn="1"/>
        </p:nvSpPr>
        <p:spPr>
          <a:xfrm>
            <a:off x="6477712" y="137000"/>
            <a:ext cx="2539962" cy="652039"/>
          </a:xfrm>
          <a:prstGeom prst="rect">
            <a:avLst/>
          </a:prstGeom>
          <a:solidFill>
            <a:srgbClr val="8866AC">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402E68">
              <a:alpha val="2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a:solidFill>
                  <a:srgbClr val="8B69AE"/>
                </a:solidFill>
                <a:latin typeface="+mj-lt"/>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8"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8B69AE"/>
              </a:buClr>
              <a:buSzPts val="2400"/>
              <a:buFont typeface="Trebuchet MS"/>
              <a:buChar char="●"/>
              <a:defRPr sz="2000" i="0" u="none" strike="noStrike" cap="none">
                <a:solidFill>
                  <a:schemeClr val="tx1"/>
                </a:solidFill>
                <a:latin typeface="+mn-lt"/>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rgbClr val="8B69AE"/>
              </a:buClr>
              <a:buSzPct val="100000"/>
              <a:buFont typeface="Arial" panose="020B0604020202020204" pitchFamily="34" charset="0"/>
              <a:buChar char="●"/>
              <a:defRPr sz="1800" i="0" u="none" strike="noStrike" cap="none" baseline="0">
                <a:solidFill>
                  <a:schemeClr val="tx1"/>
                </a:solidFill>
                <a:latin typeface="+mn-lt"/>
                <a:ea typeface="Trebuchet MS"/>
                <a:cs typeface="Trebuchet MS"/>
                <a:sym typeface="Trebuchet MS"/>
              </a:defRPr>
            </a:lvl2pPr>
            <a:lvl3pPr marL="1371600" marR="0" lvl="2" indent="-342900" algn="l" rtl="0">
              <a:spcBef>
                <a:spcPts val="360"/>
              </a:spcBef>
              <a:spcAft>
                <a:spcPts val="0"/>
              </a:spcAft>
              <a:buClr>
                <a:srgbClr val="8B69AE"/>
              </a:buClr>
              <a:buSzPct val="88000"/>
              <a:buFont typeface="Arial" panose="020B0604020202020204" pitchFamily="34" charset="0"/>
              <a:buChar char="●"/>
              <a:defRPr sz="1600" i="0" u="none" strike="noStrike" cap="none">
                <a:solidFill>
                  <a:schemeClr val="tx1"/>
                </a:solidFill>
                <a:latin typeface="+mn-lt"/>
                <a:ea typeface="Trebuchet MS"/>
                <a:cs typeface="Trebuchet MS"/>
                <a:sym typeface="Trebuchet MS"/>
              </a:defRPr>
            </a:lvl3pPr>
            <a:lvl4pPr marL="1828800" marR="0" lvl="3" indent="-330200" algn="l" rtl="0">
              <a:spcBef>
                <a:spcPts val="320"/>
              </a:spcBef>
              <a:spcAft>
                <a:spcPts val="0"/>
              </a:spcAft>
              <a:buClr>
                <a:srgbClr val="8B69AE"/>
              </a:buClr>
              <a:buSzPct val="80000"/>
              <a:buFont typeface="Trebuchet MS" panose="020B0603020202020204" pitchFamily="34" charset="0"/>
              <a:buChar char="●"/>
              <a:defRPr sz="1400" i="0" u="none" strike="noStrike" cap="none">
                <a:solidFill>
                  <a:schemeClr val="tx1"/>
                </a:solidFill>
                <a:latin typeface="+mn-lt"/>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Arial 20pt, Black text 1</a:t>
            </a:r>
          </a:p>
          <a:p>
            <a:pPr lvl="1"/>
            <a:r>
              <a:rPr lang="en-US" dirty="0"/>
              <a:t>Arial 18pt, Black text 1</a:t>
            </a:r>
          </a:p>
          <a:p>
            <a:pPr lvl="2"/>
            <a:r>
              <a:rPr lang="en-US" dirty="0"/>
              <a:t>Arial 16pt, Black text 1</a:t>
            </a:r>
          </a:p>
          <a:p>
            <a:pPr lvl="3"/>
            <a:r>
              <a:rPr lang="en-US" dirty="0"/>
              <a:t>Arial 14pt, Black text 1</a:t>
            </a:r>
            <a:endParaRPr dirty="0"/>
          </a:p>
        </p:txBody>
      </p:sp>
    </p:spTree>
    <p:custDataLst>
      <p:tags r:id="rId1"/>
    </p:custDataLst>
    <p:extLst>
      <p:ext uri="{BB962C8B-B14F-4D97-AF65-F5344CB8AC3E}">
        <p14:creationId xmlns:p14="http://schemas.microsoft.com/office/powerpoint/2010/main" val="1455028142"/>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chemeClr val="tx1"/>
                </a:solidFill>
                <a:latin typeface="+mj-lt"/>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10" name="Google Shape;15;p3"/>
          <p:cNvSpPr/>
          <p:nvPr userDrawn="1"/>
        </p:nvSpPr>
        <p:spPr>
          <a:xfrm>
            <a:off x="6477712" y="137000"/>
            <a:ext cx="2539962" cy="652039"/>
          </a:xfrm>
          <a:prstGeom prst="rect">
            <a:avLst/>
          </a:prstGeom>
          <a:solidFill>
            <a:srgbClr val="948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4E4540">
              <a:alpha val="2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
        <p:nvSpPr>
          <p:cNvPr id="7"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Tx/>
              <a:buSzPts val="2400"/>
              <a:buFont typeface="Trebuchet MS"/>
              <a:buChar char="●"/>
              <a:defRPr sz="2000" i="0" u="none" strike="noStrike" cap="none">
                <a:solidFill>
                  <a:schemeClr val="tx1"/>
                </a:solidFill>
                <a:latin typeface="+mn-lt"/>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Tx/>
              <a:buSzPct val="100000"/>
              <a:buFont typeface="Arial" panose="020B0604020202020204" pitchFamily="34" charset="0"/>
              <a:buChar char="●"/>
              <a:defRPr sz="1800" i="0" u="none" strike="noStrike" cap="none" baseline="0">
                <a:solidFill>
                  <a:schemeClr val="tx1"/>
                </a:solidFill>
                <a:latin typeface="+mn-lt"/>
                <a:ea typeface="Trebuchet MS"/>
                <a:cs typeface="Trebuchet MS"/>
                <a:sym typeface="Trebuchet MS"/>
              </a:defRPr>
            </a:lvl2pPr>
            <a:lvl3pPr marL="1371600" marR="0" lvl="2" indent="-342900" algn="l" rtl="0">
              <a:spcBef>
                <a:spcPts val="360"/>
              </a:spcBef>
              <a:spcAft>
                <a:spcPts val="0"/>
              </a:spcAft>
              <a:buClrTx/>
              <a:buSzPct val="88000"/>
              <a:buFont typeface="Arial" panose="020B0604020202020204" pitchFamily="34" charset="0"/>
              <a:buChar char="●"/>
              <a:defRPr sz="1600" i="0" u="none" strike="noStrike" cap="none">
                <a:solidFill>
                  <a:schemeClr val="tx1"/>
                </a:solidFill>
                <a:latin typeface="+mn-lt"/>
                <a:ea typeface="Trebuchet MS"/>
                <a:cs typeface="Trebuchet MS"/>
                <a:sym typeface="Trebuchet MS"/>
              </a:defRPr>
            </a:lvl3pPr>
            <a:lvl4pPr marL="1828800" marR="0" lvl="3" indent="-330200" algn="l" rtl="0">
              <a:spcBef>
                <a:spcPts val="320"/>
              </a:spcBef>
              <a:spcAft>
                <a:spcPts val="0"/>
              </a:spcAft>
              <a:buClrTx/>
              <a:buSzPct val="80000"/>
              <a:buFont typeface="Trebuchet MS" panose="020B0603020202020204" pitchFamily="34" charset="0"/>
              <a:buChar char="●"/>
              <a:defRPr sz="1400" i="0" u="none" strike="noStrike" cap="none">
                <a:solidFill>
                  <a:schemeClr val="tx1"/>
                </a:solidFill>
                <a:latin typeface="+mn-lt"/>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Arial 20pt, Black text 1</a:t>
            </a:r>
          </a:p>
          <a:p>
            <a:pPr lvl="1"/>
            <a:r>
              <a:rPr lang="en-US" dirty="0"/>
              <a:t>Arial 18pt, Black text 1</a:t>
            </a:r>
          </a:p>
          <a:p>
            <a:pPr lvl="2"/>
            <a:r>
              <a:rPr lang="en-US" dirty="0"/>
              <a:t>Arial 16pt, Black text 1</a:t>
            </a:r>
          </a:p>
          <a:p>
            <a:pPr lvl="3"/>
            <a:r>
              <a:rPr lang="en-US" dirty="0"/>
              <a:t>Arial 14pt, Black text 1</a:t>
            </a:r>
            <a:endParaRPr dirty="0"/>
          </a:p>
        </p:txBody>
      </p:sp>
    </p:spTree>
    <p:custDataLst>
      <p:tags r:id="rId1"/>
    </p:custDataLst>
    <p:extLst>
      <p:ext uri="{BB962C8B-B14F-4D97-AF65-F5344CB8AC3E}">
        <p14:creationId xmlns:p14="http://schemas.microsoft.com/office/powerpoint/2010/main" val="3683951493"/>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1 1 1" preserve="1" userDrawn="1">
  <p:cSld name="1_Blank 1 1 1">
    <p:spTree>
      <p:nvGrpSpPr>
        <p:cNvPr id="1" name="Shape 39"/>
        <p:cNvGrpSpPr/>
        <p:nvPr/>
      </p:nvGrpSpPr>
      <p:grpSpPr>
        <a:xfrm>
          <a:off x="0" y="0"/>
          <a:ext cx="0" cy="0"/>
          <a:chOff x="0" y="0"/>
          <a:chExt cx="0" cy="0"/>
        </a:xfrm>
      </p:grpSpPr>
      <p:sp>
        <p:nvSpPr>
          <p:cNvPr id="40" name="Google Shape;40;p10"/>
          <p:cNvSpPr/>
          <p:nvPr/>
        </p:nvSpPr>
        <p:spPr>
          <a:xfrm>
            <a:off x="5265419" y="137000"/>
            <a:ext cx="3754055" cy="4883700"/>
          </a:xfrm>
          <a:prstGeom prst="rect">
            <a:avLst/>
          </a:prstGeom>
          <a:solidFill>
            <a:srgbClr val="EB9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88554"/>
              </a:solidFill>
            </a:endParaRPr>
          </a:p>
        </p:txBody>
      </p:sp>
      <p:sp>
        <p:nvSpPr>
          <p:cNvPr id="4" name="Google Shape;35;p8"/>
          <p:cNvSpPr txBox="1">
            <a:spLocks noGrp="1"/>
          </p:cNvSpPr>
          <p:nvPr>
            <p:ph type="title"/>
          </p:nvPr>
        </p:nvSpPr>
        <p:spPr>
          <a:xfrm>
            <a:off x="478594"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chemeClr val="tx1"/>
                </a:solidFill>
                <a:latin typeface="+mj-lt"/>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dirty="0"/>
          </a:p>
        </p:txBody>
      </p:sp>
      <p:sp>
        <p:nvSpPr>
          <p:cNvPr id="5" name="Text Placeholder 8"/>
          <p:cNvSpPr>
            <a:spLocks noGrp="1"/>
          </p:cNvSpPr>
          <p:nvPr>
            <p:ph type="body" sz="quarter" idx="10" hasCustomPrompt="1"/>
          </p:nvPr>
        </p:nvSpPr>
        <p:spPr>
          <a:xfrm>
            <a:off x="5502275" y="358775"/>
            <a:ext cx="3421063" cy="3771900"/>
          </a:xfrm>
          <a:prstGeom prst="rect">
            <a:avLst/>
          </a:prstGeom>
        </p:spPr>
        <p:txBody>
          <a:bodyPr/>
          <a:lstStyle>
            <a:lvl1pPr>
              <a:defRPr sz="2400" baseline="0">
                <a:solidFill>
                  <a:schemeClr val="bg1"/>
                </a:solidFill>
                <a:latin typeface="+mn-lt"/>
              </a:defRPr>
            </a:lvl1pPr>
          </a:lstStyle>
          <a:p>
            <a:pPr lvl="0"/>
            <a:r>
              <a:rPr lang="en-US" dirty="0"/>
              <a:t>Add messaging or images here</a:t>
            </a:r>
          </a:p>
        </p:txBody>
      </p:sp>
    </p:spTree>
    <p:custDataLst>
      <p:tags r:id="rId1"/>
    </p:custDataLst>
    <p:extLst>
      <p:ext uri="{BB962C8B-B14F-4D97-AF65-F5344CB8AC3E}">
        <p14:creationId xmlns:p14="http://schemas.microsoft.com/office/powerpoint/2010/main" val="12669350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7"/>
        <p:cNvGrpSpPr/>
        <p:nvPr/>
      </p:nvGrpSpPr>
      <p:grpSpPr>
        <a:xfrm>
          <a:off x="0" y="0"/>
          <a:ext cx="0" cy="0"/>
          <a:chOff x="0" y="0"/>
          <a:chExt cx="0" cy="0"/>
        </a:xfrm>
      </p:grpSpPr>
      <p:sp>
        <p:nvSpPr>
          <p:cNvPr id="29" name="Google Shape;29;p6"/>
          <p:cNvSpPr/>
          <p:nvPr/>
        </p:nvSpPr>
        <p:spPr>
          <a:xfrm>
            <a:off x="5285677" y="137000"/>
            <a:ext cx="3731997" cy="4883700"/>
          </a:xfrm>
          <a:prstGeom prst="rect">
            <a:avLst/>
          </a:prstGeom>
          <a:solidFill>
            <a:srgbClr val="009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5;p8"/>
          <p:cNvSpPr txBox="1">
            <a:spLocks noGrp="1"/>
          </p:cNvSpPr>
          <p:nvPr>
            <p:ph type="title"/>
          </p:nvPr>
        </p:nvSpPr>
        <p:spPr>
          <a:xfrm>
            <a:off x="478594"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rgbClr val="666666"/>
                </a:solidFill>
                <a:latin typeface="+mj-lt"/>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a:p>
        </p:txBody>
      </p:sp>
      <p:sp>
        <p:nvSpPr>
          <p:cNvPr id="5" name="Text Placeholder 8"/>
          <p:cNvSpPr>
            <a:spLocks noGrp="1"/>
          </p:cNvSpPr>
          <p:nvPr>
            <p:ph type="body" sz="quarter" idx="10" hasCustomPrompt="1"/>
          </p:nvPr>
        </p:nvSpPr>
        <p:spPr>
          <a:xfrm>
            <a:off x="5502275" y="358775"/>
            <a:ext cx="3421063" cy="3771900"/>
          </a:xfrm>
          <a:prstGeom prst="rect">
            <a:avLst/>
          </a:prstGeom>
        </p:spPr>
        <p:txBody>
          <a:bodyPr/>
          <a:lstStyle>
            <a:lvl1pPr>
              <a:defRPr sz="2400" baseline="0">
                <a:solidFill>
                  <a:schemeClr val="bg1"/>
                </a:solidFill>
                <a:latin typeface="+mn-lt"/>
              </a:defRPr>
            </a:lvl1pPr>
          </a:lstStyle>
          <a:p>
            <a:pPr lvl="0"/>
            <a:r>
              <a:rPr lang="en-US" dirty="0"/>
              <a:t>Add messaging or images here</a:t>
            </a:r>
          </a:p>
        </p:txBody>
      </p:sp>
    </p:spTree>
    <p:custDataLst>
      <p:tags r:id="rId1"/>
    </p:custDataLst>
    <p:extLst>
      <p:ext uri="{BB962C8B-B14F-4D97-AF65-F5344CB8AC3E}">
        <p14:creationId xmlns:p14="http://schemas.microsoft.com/office/powerpoint/2010/main" val="2045300579"/>
      </p:ext>
    </p:extLst>
  </p:cSld>
  <p:clrMapOvr>
    <a:masterClrMapping/>
  </p:clrMapOvr>
  <p:extLst>
    <p:ext uri="{DCECCB84-F9BA-43D5-87BE-67443E8EF086}">
      <p15:sldGuideLst xmlns:p15="http://schemas.microsoft.com/office/powerpoint/2012/main">
        <p15:guide id="1" orient="horz" pos="1620">
          <p15:clr>
            <a:srgbClr val="FBAE40"/>
          </p15:clr>
        </p15:guide>
        <p15:guide id="2" pos="33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7"/>
        <p:cNvGrpSpPr/>
        <p:nvPr/>
      </p:nvGrpSpPr>
      <p:grpSpPr>
        <a:xfrm>
          <a:off x="0" y="0"/>
          <a:ext cx="0" cy="0"/>
          <a:chOff x="0" y="0"/>
          <a:chExt cx="0" cy="0"/>
        </a:xfrm>
      </p:grpSpPr>
      <p:sp>
        <p:nvSpPr>
          <p:cNvPr id="29" name="Google Shape;29;p6"/>
          <p:cNvSpPr/>
          <p:nvPr/>
        </p:nvSpPr>
        <p:spPr>
          <a:xfrm>
            <a:off x="5285677" y="137000"/>
            <a:ext cx="3731997" cy="4883700"/>
          </a:xfrm>
          <a:prstGeom prst="rect">
            <a:avLst/>
          </a:prstGeom>
          <a:solidFill>
            <a:srgbClr val="8A7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5;p8"/>
          <p:cNvSpPr txBox="1">
            <a:spLocks noGrp="1"/>
          </p:cNvSpPr>
          <p:nvPr>
            <p:ph type="title"/>
          </p:nvPr>
        </p:nvSpPr>
        <p:spPr>
          <a:xfrm>
            <a:off x="478594"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rgbClr val="666666"/>
                </a:solidFill>
                <a:latin typeface="+mj-lt"/>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dirty="0"/>
          </a:p>
        </p:txBody>
      </p:sp>
      <p:sp>
        <p:nvSpPr>
          <p:cNvPr id="4" name="Text Placeholder 8"/>
          <p:cNvSpPr>
            <a:spLocks noGrp="1"/>
          </p:cNvSpPr>
          <p:nvPr>
            <p:ph type="body" sz="quarter" idx="10" hasCustomPrompt="1"/>
          </p:nvPr>
        </p:nvSpPr>
        <p:spPr>
          <a:xfrm>
            <a:off x="5502275" y="358775"/>
            <a:ext cx="3421063" cy="3771900"/>
          </a:xfrm>
          <a:prstGeom prst="rect">
            <a:avLst/>
          </a:prstGeom>
        </p:spPr>
        <p:txBody>
          <a:bodyPr/>
          <a:lstStyle>
            <a:lvl1pPr>
              <a:defRPr sz="2400" baseline="0">
                <a:solidFill>
                  <a:schemeClr val="bg1"/>
                </a:solidFill>
                <a:latin typeface="+mn-lt"/>
              </a:defRPr>
            </a:lvl1pPr>
          </a:lstStyle>
          <a:p>
            <a:pPr lvl="0"/>
            <a:r>
              <a:rPr lang="en-US" dirty="0"/>
              <a:t>Add messaging or images here</a:t>
            </a:r>
          </a:p>
        </p:txBody>
      </p:sp>
    </p:spTree>
    <p:custDataLst>
      <p:tags r:id="rId1"/>
    </p:custDataLst>
    <p:extLst>
      <p:ext uri="{BB962C8B-B14F-4D97-AF65-F5344CB8AC3E}">
        <p14:creationId xmlns:p14="http://schemas.microsoft.com/office/powerpoint/2010/main" val="4032818562"/>
      </p:ext>
    </p:extLst>
  </p:cSld>
  <p:clrMapOvr>
    <a:masterClrMapping/>
  </p:clrMapOvr>
  <p:extLst>
    <p:ext uri="{DCECCB84-F9BA-43D5-87BE-67443E8EF086}">
      <p15:sldGuideLst xmlns:p15="http://schemas.microsoft.com/office/powerpoint/2012/main">
        <p15:guide id="1" orient="horz" pos="1620">
          <p15:clr>
            <a:srgbClr val="FBAE40"/>
          </p15:clr>
        </p15:guide>
        <p15:guide id="2" pos="331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ustDataLst>
      <p:tags r:id="rId18"/>
    </p:custDataLst>
  </p:cSld>
  <p:clrMap bg1="lt1" tx1="dk1" bg2="dk2" tx2="lt2" accent1="accent1" accent2="accent2" accent3="accent3" accent4="accent4" accent5="accent5" accent6="accent6" hlink="hlink" folHlink="folHlink"/>
  <p:sldLayoutIdLst>
    <p:sldLayoutId id="2147483672" r:id="rId1"/>
    <p:sldLayoutId id="2147483664" r:id="rId2"/>
    <p:sldLayoutId id="2147483666" r:id="rId3"/>
    <p:sldLayoutId id="2147483649" r:id="rId4"/>
    <p:sldLayoutId id="2147483663" r:id="rId5"/>
    <p:sldLayoutId id="2147483665" r:id="rId6"/>
    <p:sldLayoutId id="2147483661" r:id="rId7"/>
    <p:sldLayoutId id="2147483662" r:id="rId8"/>
    <p:sldLayoutId id="2147483660" r:id="rId9"/>
    <p:sldLayoutId id="2147483653" r:id="rId10"/>
    <p:sldLayoutId id="2147483667" r:id="rId11"/>
    <p:sldLayoutId id="2147483657" r:id="rId12"/>
    <p:sldLayoutId id="2147483668" r:id="rId13"/>
    <p:sldLayoutId id="2147483669" r:id="rId14"/>
    <p:sldLayoutId id="2147483670" r:id="rId15"/>
    <p:sldLayoutId id="2147483671" r:id="rId16"/>
  </p:sldLayoutIdLst>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5.xml"/><Relationship Id="rId7" Type="http://schemas.openxmlformats.org/officeDocument/2006/relationships/image" Target="../media/image4.jpg"/><Relationship Id="rId2" Type="http://schemas.openxmlformats.org/officeDocument/2006/relationships/slideLayout" Target="../slideLayouts/slideLayout12.xml"/><Relationship Id="rId1" Type="http://schemas.openxmlformats.org/officeDocument/2006/relationships/tags" Target="../tags/tag21.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xml"/><Relationship Id="rId1" Type="http://schemas.openxmlformats.org/officeDocument/2006/relationships/tags" Target="../tags/tag2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47.xml"/><Relationship Id="rId7" Type="http://schemas.openxmlformats.org/officeDocument/2006/relationships/image" Target="../media/image4.jpg"/><Relationship Id="rId2" Type="http://schemas.openxmlformats.org/officeDocument/2006/relationships/slideLayout" Target="../slideLayouts/slideLayout12.xml"/><Relationship Id="rId1" Type="http://schemas.openxmlformats.org/officeDocument/2006/relationships/tags" Target="../tags/tag24.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xml"/><Relationship Id="rId1" Type="http://schemas.openxmlformats.org/officeDocument/2006/relationships/tags" Target="../tags/tag2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3" name="Rectangle 2"/>
          <p:cNvSpPr/>
          <p:nvPr/>
        </p:nvSpPr>
        <p:spPr>
          <a:xfrm>
            <a:off x="126125" y="4221699"/>
            <a:ext cx="8895412" cy="816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6125" y="3964265"/>
            <a:ext cx="8895412" cy="1056770"/>
          </a:xfrm>
          <a:prstGeom prst="rect">
            <a:avLst/>
          </a:prstGeom>
          <a:solidFill>
            <a:srgbClr val="CEC39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1600" dirty="0" smtClean="0">
                <a:latin typeface="+mj-lt"/>
              </a:rPr>
              <a:t>We create </a:t>
            </a:r>
            <a:r>
              <a:rPr lang="en-US" sz="1600" dirty="0">
                <a:latin typeface="+mj-lt"/>
              </a:rPr>
              <a:t>experiences that transform the heart, </a:t>
            </a:r>
            <a:r>
              <a:rPr lang="en-US" sz="1600" dirty="0" smtClean="0">
                <a:latin typeface="+mj-lt"/>
              </a:rPr>
              <a:t>mind, </a:t>
            </a:r>
            <a:r>
              <a:rPr lang="en-US" sz="1600" dirty="0">
                <a:latin typeface="+mj-lt"/>
              </a:rPr>
              <a:t>and practice.</a:t>
            </a:r>
          </a:p>
        </p:txBody>
      </p:sp>
      <p:sp>
        <p:nvSpPr>
          <p:cNvPr id="10" name="Google Shape;50;p13"/>
          <p:cNvSpPr txBox="1">
            <a:spLocks noGrp="1"/>
          </p:cNvSpPr>
          <p:nvPr>
            <p:ph type="title" idx="4294967295"/>
          </p:nvPr>
        </p:nvSpPr>
        <p:spPr>
          <a:xfrm>
            <a:off x="530541" y="1955395"/>
            <a:ext cx="7855813" cy="1544133"/>
          </a:xfrm>
          <a:prstGeom prst="rect">
            <a:avLst/>
          </a:prstGeom>
        </p:spPr>
        <p:txBody>
          <a:bodyPr spcFirstLastPara="1" wrap="square" lIns="91425" tIns="91425" rIns="91425" bIns="91425" anchor="t" anchorCtr="0">
            <a:noAutofit/>
          </a:bodyPr>
          <a:lstStyle/>
          <a:p>
            <a:pPr lvl="0" algn="ctr"/>
            <a:r>
              <a:rPr lang="en-US" sz="3600" dirty="0">
                <a:solidFill>
                  <a:srgbClr val="EA9540"/>
                </a:solidFill>
                <a:latin typeface="Arial" panose="020B0604020202020204" pitchFamily="34" charset="0"/>
                <a:cs typeface="Arial" panose="020B0604020202020204" pitchFamily="34" charset="0"/>
              </a:rPr>
              <a:t>Enhancing Your Investigative Skills: </a:t>
            </a:r>
            <a:br>
              <a:rPr lang="en-US" sz="3600" dirty="0">
                <a:solidFill>
                  <a:srgbClr val="EA9540"/>
                </a:solidFill>
                <a:latin typeface="Arial" panose="020B0604020202020204" pitchFamily="34" charset="0"/>
                <a:cs typeface="Arial" panose="020B0604020202020204" pitchFamily="34" charset="0"/>
              </a:rPr>
            </a:br>
            <a:r>
              <a:rPr lang="en-US" sz="3600" dirty="0">
                <a:solidFill>
                  <a:srgbClr val="EA9540"/>
                </a:solidFill>
                <a:latin typeface="Arial" panose="020B0604020202020204" pitchFamily="34" charset="0"/>
                <a:cs typeface="Arial" panose="020B0604020202020204" pitchFamily="34" charset="0"/>
              </a:rPr>
              <a:t>Interviewing Alleged Perpetrators</a:t>
            </a:r>
            <a:r>
              <a:rPr lang="en-US" sz="3600" dirty="0">
                <a:solidFill>
                  <a:schemeClr val="accent2">
                    <a:lumMod val="75000"/>
                  </a:schemeClr>
                </a:solidFill>
                <a:latin typeface="Arial" panose="020B0604020202020204" pitchFamily="34" charset="0"/>
                <a:cs typeface="Arial" panose="020B0604020202020204" pitchFamily="34" charset="0"/>
              </a:rPr>
              <a:t/>
            </a:r>
            <a:br>
              <a:rPr lang="en-US" sz="3600" dirty="0">
                <a:solidFill>
                  <a:schemeClr val="accent2">
                    <a:lumMod val="75000"/>
                  </a:schemeClr>
                </a:solidFill>
                <a:latin typeface="Arial" panose="020B0604020202020204" pitchFamily="34" charset="0"/>
                <a:cs typeface="Arial" panose="020B0604020202020204" pitchFamily="34" charset="0"/>
              </a:rPr>
            </a:br>
            <a:r>
              <a:rPr lang="en-US" sz="2800" dirty="0">
                <a:solidFill>
                  <a:srgbClr val="948784"/>
                </a:solidFill>
                <a:latin typeface="Arial" panose="020B0604020202020204" pitchFamily="34" charset="0"/>
                <a:cs typeface="Arial" panose="020B0604020202020204" pitchFamily="34" charset="0"/>
              </a:rPr>
              <a:t>A Multi-Module Virtual Course</a:t>
            </a:r>
            <a:br>
              <a:rPr lang="en-US" sz="2800" dirty="0">
                <a:solidFill>
                  <a:srgbClr val="948784"/>
                </a:solidFill>
                <a:latin typeface="Arial" panose="020B0604020202020204" pitchFamily="34" charset="0"/>
                <a:cs typeface="Arial" panose="020B0604020202020204" pitchFamily="34" charset="0"/>
              </a:rPr>
            </a:br>
            <a:endParaRPr sz="2800" dirty="0">
              <a:solidFill>
                <a:srgbClr val="6351A3"/>
              </a:solidFill>
            </a:endParaRPr>
          </a:p>
        </p:txBody>
      </p:sp>
      <p:pic>
        <p:nvPicPr>
          <p:cNvPr id="5" name="Picture 4">
            <a:extLst>
              <a:ext uri="{FF2B5EF4-FFF2-40B4-BE49-F238E27FC236}">
                <a16:creationId xmlns:a16="http://schemas.microsoft.com/office/drawing/2014/main" id="{00398E6A-7F10-44A7-82A8-DACC0DF2D57E}"/>
              </a:ext>
            </a:extLst>
          </p:cNvPr>
          <p:cNvPicPr>
            <a:picLocks noChangeAspect="1"/>
          </p:cNvPicPr>
          <p:nvPr/>
        </p:nvPicPr>
        <p:blipFill rotWithShape="1">
          <a:blip r:embed="rId4"/>
          <a:srcRect b="22184"/>
          <a:stretch/>
        </p:blipFill>
        <p:spPr>
          <a:xfrm>
            <a:off x="7117759" y="4178244"/>
            <a:ext cx="1580969" cy="61448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93" y="416512"/>
            <a:ext cx="2744438" cy="1005608"/>
          </a:xfrm>
          <a:prstGeom prst="rect">
            <a:avLst/>
          </a:prstGeom>
        </p:spPr>
      </p:pic>
      <p:pic>
        <p:nvPicPr>
          <p:cNvPr id="8" name="Picture 7">
            <a:extLst>
              <a:ext uri="{FF2B5EF4-FFF2-40B4-BE49-F238E27FC236}">
                <a16:creationId xmlns:a16="http://schemas.microsoft.com/office/drawing/2014/main" id="{88995977-07FA-4CF0-B87F-88B91C2937F2}"/>
              </a:ext>
            </a:extLst>
          </p:cNvPr>
          <p:cNvPicPr>
            <a:picLocks noChangeAspect="1"/>
          </p:cNvPicPr>
          <p:nvPr/>
        </p:nvPicPr>
        <p:blipFill>
          <a:blip r:embed="rId6"/>
          <a:stretch>
            <a:fillRect/>
          </a:stretch>
        </p:blipFill>
        <p:spPr>
          <a:xfrm>
            <a:off x="122463" y="3818083"/>
            <a:ext cx="8895412" cy="172545"/>
          </a:xfrm>
          <a:prstGeom prst="rect">
            <a:avLst/>
          </a:prstGeom>
        </p:spPr>
      </p:pic>
      <p:sp>
        <p:nvSpPr>
          <p:cNvPr id="11" name="TextBox 10">
            <a:extLst>
              <a:ext uri="{FF2B5EF4-FFF2-40B4-BE49-F238E27FC236}">
                <a16:creationId xmlns:a16="http://schemas.microsoft.com/office/drawing/2014/main" id="{FCCE2CBB-2D9F-4370-97AD-C4A3956AD09C}"/>
              </a:ext>
            </a:extLst>
          </p:cNvPr>
          <p:cNvSpPr txBox="1"/>
          <p:nvPr/>
        </p:nvSpPr>
        <p:spPr>
          <a:xfrm>
            <a:off x="5255012" y="300061"/>
            <a:ext cx="3509159" cy="1323439"/>
          </a:xfrm>
          <a:prstGeom prst="rect">
            <a:avLst/>
          </a:prstGeom>
          <a:noFill/>
        </p:spPr>
        <p:txBody>
          <a:bodyPr wrap="square" rtlCol="0">
            <a:spAutoFit/>
          </a:bodyPr>
          <a:lstStyle/>
          <a:p>
            <a:pPr marR="0" lvl="0">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In </a:t>
            </a:r>
            <a:r>
              <a:rPr lang="en-US" sz="1600" b="1" dirty="0" smtClean="0">
                <a:effectLst/>
                <a:latin typeface="Arial" panose="020B0604020202020204" pitchFamily="34" charset="0"/>
                <a:ea typeface="Calibri" panose="020F0502020204030204" pitchFamily="34" charset="0"/>
                <a:cs typeface="Arial" panose="020B0604020202020204" pitchFamily="34" charset="0"/>
              </a:rPr>
              <a:t>the chat box </a:t>
            </a:r>
            <a:r>
              <a:rPr lang="en-US" sz="1600" b="1" dirty="0">
                <a:effectLst/>
                <a:latin typeface="Arial" panose="020B0604020202020204" pitchFamily="34" charset="0"/>
                <a:ea typeface="Calibri" panose="020F0502020204030204" pitchFamily="34" charset="0"/>
                <a:cs typeface="Arial" panose="020B0604020202020204" pitchFamily="34" charset="0"/>
              </a:rPr>
              <a:t>please </a:t>
            </a:r>
            <a:r>
              <a:rPr lang="en-US" sz="1600" b="1" dirty="0" smtClean="0">
                <a:effectLst/>
                <a:latin typeface="Arial" panose="020B0604020202020204" pitchFamily="34" charset="0"/>
                <a:ea typeface="Calibri" panose="020F0502020204030204" pitchFamily="34" charset="0"/>
                <a:cs typeface="Arial" panose="020B0604020202020204" pitchFamily="34" charset="0"/>
              </a:rPr>
              <a:t>write:</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600" b="1" dirty="0">
                <a:effectLst/>
                <a:latin typeface="Arial" panose="020B0604020202020204" pitchFamily="34" charset="0"/>
                <a:ea typeface="Calibri" panose="020F0502020204030204" pitchFamily="34" charset="0"/>
                <a:cs typeface="Arial" panose="020B0604020202020204" pitchFamily="34" charset="0"/>
              </a:rPr>
              <a:t>your name, county, and role,</a:t>
            </a:r>
          </a:p>
          <a:p>
            <a:pPr marL="342900" marR="0" lvl="0" indent="-342900">
              <a:spcBef>
                <a:spcPts val="0"/>
              </a:spcBef>
              <a:spcAft>
                <a:spcPts val="0"/>
              </a:spcAft>
              <a:buFont typeface="Symbol" panose="05050102010706020507" pitchFamily="18" charset="2"/>
              <a:buChar char=""/>
            </a:pPr>
            <a:r>
              <a:rPr lang="en-US" sz="1600" b="1" dirty="0">
                <a:effectLst/>
                <a:latin typeface="Arial" panose="020B0604020202020204" pitchFamily="34" charset="0"/>
                <a:ea typeface="Calibri" panose="020F0502020204030204" pitchFamily="34" charset="0"/>
                <a:cs typeface="Arial" panose="020B0604020202020204" pitchFamily="34" charset="0"/>
              </a:rPr>
              <a:t>number of alleged perpetrators you estimate you have interviewed </a:t>
            </a:r>
          </a:p>
        </p:txBody>
      </p:sp>
    </p:spTree>
    <p:custDataLst>
      <p:tags r:id="rId1"/>
    </p:custDataLst>
    <p:extLst>
      <p:ext uri="{BB962C8B-B14F-4D97-AF65-F5344CB8AC3E}">
        <p14:creationId xmlns:p14="http://schemas.microsoft.com/office/powerpoint/2010/main" val="2535882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570" y="78879"/>
            <a:ext cx="8229600" cy="857400"/>
          </a:xfrm>
        </p:spPr>
        <p:txBody>
          <a:bodyPr/>
          <a:lstStyle/>
          <a:p>
            <a:r>
              <a:rPr lang="en-US" dirty="0"/>
              <a:t>Why Do You Interview A/Ps?</a:t>
            </a:r>
          </a:p>
        </p:txBody>
      </p:sp>
      <p:sp>
        <p:nvSpPr>
          <p:cNvPr id="3" name="Text Placeholder 2"/>
          <p:cNvSpPr>
            <a:spLocks noGrp="1"/>
          </p:cNvSpPr>
          <p:nvPr>
            <p:ph type="body" idx="1"/>
          </p:nvPr>
        </p:nvSpPr>
        <p:spPr>
          <a:xfrm>
            <a:off x="457200" y="915543"/>
            <a:ext cx="8229600" cy="3394500"/>
          </a:xfrm>
        </p:spPr>
        <p:txBody>
          <a:bodyPr/>
          <a:lstStyle/>
          <a:p>
            <a:pPr lvl="0"/>
            <a:r>
              <a:rPr lang="en-US" dirty="0"/>
              <a:t>Gather or substantiate facts</a:t>
            </a:r>
          </a:p>
          <a:p>
            <a:pPr lvl="0"/>
            <a:r>
              <a:rPr lang="en-US" dirty="0"/>
              <a:t>Get A/P’s explanation for events</a:t>
            </a:r>
          </a:p>
          <a:p>
            <a:pPr lvl="0"/>
            <a:r>
              <a:rPr lang="en-US" dirty="0"/>
              <a:t>Establish what happened</a:t>
            </a:r>
          </a:p>
          <a:p>
            <a:pPr lvl="0"/>
            <a:r>
              <a:rPr lang="en-US" dirty="0"/>
              <a:t>Stabilize/ensure safety by assessing whether A/P should continue to play a role in client’s life and if so, what role.</a:t>
            </a:r>
          </a:p>
          <a:p>
            <a:pPr lvl="0"/>
            <a:r>
              <a:rPr lang="en-US" dirty="0"/>
              <a:t>Assess A/P’s needs and abilities in light of any continuing role, motivation, danger posed to the client, APS professional, and others</a:t>
            </a:r>
          </a:p>
          <a:p>
            <a:pPr lvl="0"/>
            <a:r>
              <a:rPr lang="en-US" dirty="0"/>
              <a:t>Educate A/P, offer resources and services</a:t>
            </a:r>
          </a:p>
          <a:p>
            <a:pPr lvl="0"/>
            <a:r>
              <a:rPr lang="en-US" dirty="0"/>
              <a:t>Assess the A/P’s willingness to work with APS to improve situation</a:t>
            </a:r>
          </a:p>
          <a:p>
            <a:pPr lvl="0"/>
            <a:r>
              <a:rPr lang="en-US" dirty="0"/>
              <a:t>Put A/P on notice of acceptable conduct</a:t>
            </a:r>
          </a:p>
          <a:p>
            <a:endParaRPr lang="en-US" dirty="0"/>
          </a:p>
        </p:txBody>
      </p:sp>
    </p:spTree>
    <p:extLst>
      <p:ext uri="{BB962C8B-B14F-4D97-AF65-F5344CB8AC3E}">
        <p14:creationId xmlns:p14="http://schemas.microsoft.com/office/powerpoint/2010/main" val="41980514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218" y="91730"/>
            <a:ext cx="8229600" cy="857400"/>
          </a:xfrm>
        </p:spPr>
        <p:txBody>
          <a:bodyPr/>
          <a:lstStyle/>
          <a:p>
            <a:r>
              <a:rPr lang="en-US" dirty="0"/>
              <a:t>Summary Points</a:t>
            </a:r>
          </a:p>
        </p:txBody>
      </p:sp>
      <p:sp>
        <p:nvSpPr>
          <p:cNvPr id="3" name="Text Placeholder 2"/>
          <p:cNvSpPr>
            <a:spLocks noGrp="1"/>
          </p:cNvSpPr>
          <p:nvPr>
            <p:ph type="body" idx="1"/>
          </p:nvPr>
        </p:nvSpPr>
        <p:spPr>
          <a:xfrm>
            <a:off x="432488" y="1157159"/>
            <a:ext cx="5795318" cy="3694928"/>
          </a:xfrm>
        </p:spPr>
        <p:txBody>
          <a:bodyPr/>
          <a:lstStyle/>
          <a:p>
            <a:pPr lvl="0"/>
            <a:r>
              <a:rPr lang="en-US" dirty="0"/>
              <a:t>APS’ role is not to get a confession but to have a conversation with a purpose, not to establish guilt for a </a:t>
            </a:r>
            <a:r>
              <a:rPr lang="en-US" dirty="0" smtClean="0"/>
              <a:t>crime.</a:t>
            </a:r>
            <a:endParaRPr lang="en-US" dirty="0"/>
          </a:p>
          <a:p>
            <a:pPr marL="76200" lvl="0" indent="0">
              <a:buNone/>
            </a:pPr>
            <a:endParaRPr lang="en-US" dirty="0"/>
          </a:p>
          <a:p>
            <a:pPr lvl="0"/>
            <a:r>
              <a:rPr lang="en-US" dirty="0"/>
              <a:t>Your opportunity to assess A/P’s willingness and appropriateness to continue to play a role in </a:t>
            </a:r>
            <a:r>
              <a:rPr lang="en-US" dirty="0" smtClean="0"/>
              <a:t>your </a:t>
            </a:r>
            <a:r>
              <a:rPr lang="en-US" dirty="0"/>
              <a:t>client’s life and to </a:t>
            </a:r>
            <a:r>
              <a:rPr lang="en-US" dirty="0" smtClean="0"/>
              <a:t>enhance </a:t>
            </a:r>
            <a:r>
              <a:rPr lang="en-US" dirty="0"/>
              <a:t>your client’s </a:t>
            </a:r>
            <a:r>
              <a:rPr lang="en-US" dirty="0" smtClean="0"/>
              <a:t>safety.</a:t>
            </a:r>
          </a:p>
          <a:p>
            <a:pPr lvl="1"/>
            <a:r>
              <a:rPr lang="en-US" dirty="0" smtClean="0"/>
              <a:t>Stay in your role, you </a:t>
            </a:r>
            <a:r>
              <a:rPr lang="en-US" dirty="0"/>
              <a:t>are not an agent for law </a:t>
            </a:r>
            <a:r>
              <a:rPr lang="en-US" dirty="0" smtClean="0"/>
              <a:t>enforcement.</a:t>
            </a:r>
            <a:endParaRPr lang="en-US" dirty="0"/>
          </a:p>
          <a:p>
            <a:pPr lvl="1"/>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171" y="2207740"/>
            <a:ext cx="2337723" cy="1556951"/>
          </a:xfrm>
          <a:prstGeom prst="rect">
            <a:avLst/>
          </a:prstGeom>
        </p:spPr>
      </p:pic>
    </p:spTree>
    <p:extLst>
      <p:ext uri="{BB962C8B-B14F-4D97-AF65-F5344CB8AC3E}">
        <p14:creationId xmlns:p14="http://schemas.microsoft.com/office/powerpoint/2010/main" val="31862489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83" y="85575"/>
            <a:ext cx="8229600" cy="857400"/>
          </a:xfrm>
        </p:spPr>
        <p:txBody>
          <a:bodyPr/>
          <a:lstStyle/>
          <a:p>
            <a:r>
              <a:rPr lang="en-US" dirty="0"/>
              <a:t>Safety Considerations</a:t>
            </a:r>
          </a:p>
        </p:txBody>
      </p:sp>
      <p:sp>
        <p:nvSpPr>
          <p:cNvPr id="3" name="Text Placeholder 2"/>
          <p:cNvSpPr>
            <a:spLocks noGrp="1"/>
          </p:cNvSpPr>
          <p:nvPr>
            <p:ph type="body" idx="1"/>
          </p:nvPr>
        </p:nvSpPr>
        <p:spPr>
          <a:xfrm>
            <a:off x="457200" y="942975"/>
            <a:ext cx="8229600" cy="2453368"/>
          </a:xfrm>
        </p:spPr>
        <p:txBody>
          <a:bodyPr/>
          <a:lstStyle/>
          <a:p>
            <a:pPr marL="101597" indent="0">
              <a:lnSpc>
                <a:spcPct val="107000"/>
              </a:lnSpc>
              <a:spcBef>
                <a:spcPts val="0"/>
              </a:spcBef>
              <a:buNone/>
            </a:pPr>
            <a:r>
              <a:rPr lang="en-US" dirty="0">
                <a:ea typeface="Calibri" panose="020F0502020204030204" pitchFamily="34" charset="0"/>
                <a:cs typeface="Times New Roman" panose="02020603050405020304" pitchFamily="18" charset="0"/>
              </a:rPr>
              <a:t>When interviewing an A/P there are many sources of potential danger.</a:t>
            </a:r>
          </a:p>
          <a:p>
            <a:pPr>
              <a:lnSpc>
                <a:spcPct val="107000"/>
              </a:lnSpc>
              <a:spcBef>
                <a:spcPts val="0"/>
              </a:spcBef>
            </a:pPr>
            <a:r>
              <a:rPr lang="en-US" sz="1800" dirty="0">
                <a:ea typeface="Calibri" panose="020F0502020204030204" pitchFamily="34" charset="0"/>
                <a:cs typeface="Times New Roman" panose="02020603050405020304" pitchFamily="18" charset="0"/>
              </a:rPr>
              <a:t>Must maintain focus on safety of yourself and client when interviewing the A/P</a:t>
            </a:r>
          </a:p>
          <a:p>
            <a:pPr marL="457189" lvl="1" indent="0">
              <a:lnSpc>
                <a:spcPct val="107000"/>
              </a:lnSpc>
              <a:spcBef>
                <a:spcPts val="0"/>
              </a:spcBef>
              <a:buNone/>
            </a:pPr>
            <a:endParaRPr lang="en-US" sz="2000" dirty="0">
              <a:ea typeface="Calibri" panose="020F0502020204030204" pitchFamily="34" charset="0"/>
              <a:cs typeface="Times New Roman" panose="02020603050405020304" pitchFamily="18" charset="0"/>
            </a:endParaRPr>
          </a:p>
          <a:p>
            <a:pPr marL="101597" indent="0">
              <a:lnSpc>
                <a:spcPct val="107000"/>
              </a:lnSpc>
              <a:spcBef>
                <a:spcPts val="0"/>
              </a:spcBef>
              <a:buNone/>
            </a:pPr>
            <a:endParaRPr lang="en-US" dirty="0" smtClean="0">
              <a:ea typeface="Calibri" panose="020F0502020204030204" pitchFamily="34" charset="0"/>
              <a:cs typeface="Times New Roman" panose="02020603050405020304" pitchFamily="18" charset="0"/>
            </a:endParaRPr>
          </a:p>
          <a:p>
            <a:pPr marL="101597" indent="0">
              <a:lnSpc>
                <a:spcPct val="107000"/>
              </a:lnSpc>
              <a:spcBef>
                <a:spcPts val="0"/>
              </a:spcBef>
              <a:buNone/>
            </a:pPr>
            <a:endParaRPr lang="en-US" dirty="0">
              <a:ea typeface="Calibri" panose="020F0502020204030204" pitchFamily="34" charset="0"/>
              <a:cs typeface="Times New Roman" panose="02020603050405020304" pitchFamily="18" charset="0"/>
            </a:endParaRPr>
          </a:p>
          <a:p>
            <a:pPr marL="101597" indent="0">
              <a:lnSpc>
                <a:spcPct val="107000"/>
              </a:lnSpc>
              <a:spcBef>
                <a:spcPts val="0"/>
              </a:spcBef>
              <a:buNone/>
            </a:pPr>
            <a:endParaRPr lang="en-US" dirty="0" smtClean="0">
              <a:ea typeface="Calibri" panose="020F0502020204030204" pitchFamily="34" charset="0"/>
              <a:cs typeface="Times New Roman" panose="02020603050405020304" pitchFamily="18" charset="0"/>
            </a:endParaRPr>
          </a:p>
          <a:p>
            <a:pPr marL="101597" indent="0">
              <a:lnSpc>
                <a:spcPct val="107000"/>
              </a:lnSpc>
              <a:spcBef>
                <a:spcPts val="0"/>
              </a:spcBef>
              <a:buNone/>
            </a:pPr>
            <a:endParaRPr lang="en-US" dirty="0" smtClean="0">
              <a:ea typeface="Calibri" panose="020F0502020204030204" pitchFamily="34" charset="0"/>
              <a:cs typeface="Times New Roman" panose="02020603050405020304" pitchFamily="18" charset="0"/>
            </a:endParaRPr>
          </a:p>
          <a:p>
            <a:pPr marL="101597" indent="0">
              <a:lnSpc>
                <a:spcPct val="107000"/>
              </a:lnSpc>
              <a:spcBef>
                <a:spcPts val="0"/>
              </a:spcBef>
              <a:buNone/>
            </a:pPr>
            <a:r>
              <a:rPr lang="en-US" dirty="0" smtClean="0">
                <a:ea typeface="Calibri" panose="020F0502020204030204" pitchFamily="34" charset="0"/>
                <a:cs typeface="Times New Roman" panose="02020603050405020304" pitchFamily="18" charset="0"/>
              </a:rPr>
              <a:t>You </a:t>
            </a:r>
            <a:r>
              <a:rPr lang="en-US" dirty="0">
                <a:ea typeface="Calibri" panose="020F0502020204030204" pitchFamily="34" charset="0"/>
                <a:cs typeface="Times New Roman" panose="02020603050405020304" pitchFamily="18" charset="0"/>
              </a:rPr>
              <a:t>are about to interview Brenda, your client’s daughter.</a:t>
            </a:r>
          </a:p>
          <a:p>
            <a:pPr>
              <a:lnSpc>
                <a:spcPct val="107000"/>
              </a:lnSpc>
              <a:spcBef>
                <a:spcPts val="0"/>
              </a:spcBef>
            </a:pPr>
            <a:r>
              <a:rPr lang="en-US" sz="1800" dirty="0">
                <a:ea typeface="Calibri" panose="020F0502020204030204" pitchFamily="34" charset="0"/>
                <a:cs typeface="Times New Roman" panose="02020603050405020304" pitchFamily="18" charset="0"/>
              </a:rPr>
              <a:t>Work </a:t>
            </a:r>
            <a:r>
              <a:rPr lang="en-US" sz="1800" dirty="0" smtClean="0">
                <a:ea typeface="Calibri" panose="020F0502020204030204" pitchFamily="34" charset="0"/>
                <a:cs typeface="Times New Roman" panose="02020603050405020304" pitchFamily="18" charset="0"/>
              </a:rPr>
              <a:t>with your group in your </a:t>
            </a:r>
            <a:r>
              <a:rPr lang="en-US" sz="1800" dirty="0">
                <a:ea typeface="Calibri" panose="020F0502020204030204" pitchFamily="34" charset="0"/>
                <a:cs typeface="Times New Roman" panose="02020603050405020304" pitchFamily="18" charset="0"/>
              </a:rPr>
              <a:t>breakout </a:t>
            </a:r>
            <a:r>
              <a:rPr lang="en-US" sz="1800" dirty="0" smtClean="0">
                <a:ea typeface="Calibri" panose="020F0502020204030204" pitchFamily="34" charset="0"/>
                <a:cs typeface="Times New Roman" panose="02020603050405020304" pitchFamily="18" charset="0"/>
              </a:rPr>
              <a:t>room </a:t>
            </a:r>
            <a:r>
              <a:rPr lang="en-US" sz="1800" dirty="0">
                <a:ea typeface="Calibri" panose="020F0502020204030204" pitchFamily="34" charset="0"/>
                <a:cs typeface="Times New Roman" panose="02020603050405020304" pitchFamily="18" charset="0"/>
              </a:rPr>
              <a:t>for 15 minutes, and identify your safety </a:t>
            </a:r>
            <a:r>
              <a:rPr lang="en-US" sz="1800" dirty="0" smtClean="0">
                <a:ea typeface="Calibri" panose="020F0502020204030204" pitchFamily="34" charset="0"/>
                <a:cs typeface="Times New Roman" panose="02020603050405020304" pitchFamily="18" charset="0"/>
              </a:rPr>
              <a:t>concerns specific to the interview and </a:t>
            </a:r>
            <a:r>
              <a:rPr lang="en-US" sz="1800" u="sng" dirty="0">
                <a:ea typeface="Calibri" panose="020F0502020204030204" pitchFamily="34" charset="0"/>
                <a:cs typeface="Times New Roman" panose="02020603050405020304" pitchFamily="18" charset="0"/>
              </a:rPr>
              <a:t>how you would manage </a:t>
            </a:r>
            <a:r>
              <a:rPr lang="en-US" sz="1800" u="sng" dirty="0" smtClean="0">
                <a:ea typeface="Calibri" panose="020F0502020204030204" pitchFamily="34" charset="0"/>
                <a:cs typeface="Times New Roman" panose="02020603050405020304" pitchFamily="18" charset="0"/>
              </a:rPr>
              <a:t>them.</a:t>
            </a:r>
            <a:endParaRPr lang="en-US" sz="1800" u="sng" dirty="0">
              <a:ea typeface="Calibri" panose="020F0502020204030204" pitchFamily="34" charset="0"/>
              <a:cs typeface="Times New Roman" panose="02020603050405020304" pitchFamily="18" charset="0"/>
            </a:endParaRPr>
          </a:p>
        </p:txBody>
      </p:sp>
      <p:sp>
        <p:nvSpPr>
          <p:cNvPr id="4" name="TextBox 3"/>
          <p:cNvSpPr txBox="1"/>
          <p:nvPr/>
        </p:nvSpPr>
        <p:spPr>
          <a:xfrm>
            <a:off x="674250" y="2100019"/>
            <a:ext cx="6986015" cy="1384995"/>
          </a:xfrm>
          <a:prstGeom prst="rect">
            <a:avLst/>
          </a:prstGeom>
          <a:noFill/>
          <a:ln>
            <a:solidFill>
              <a:schemeClr val="tx1"/>
            </a:solidFill>
          </a:ln>
        </p:spPr>
        <p:txBody>
          <a:bodyPr wrap="square" rtlCol="0">
            <a:spAutoFit/>
          </a:bodyPr>
          <a:lstStyle/>
          <a:p>
            <a:r>
              <a:rPr lang="en-US" b="1" i="1" dirty="0">
                <a:ea typeface="Calibri" panose="020F0502020204030204" pitchFamily="34" charset="0"/>
                <a:cs typeface="Times New Roman" panose="02020603050405020304" pitchFamily="18" charset="0"/>
              </a:rPr>
              <a:t>Your client, age 78, lives with her daughter, Brenda who has a history of hoarding behaviors. The home is so cluttered that it is difficult to enter and leave the apartment. The utilities have been turned off for nonpayment of bills so Brenda has run electrical cords to the neighboring apartment. There are rats in your client’s apartment and they are invading other units in the building.</a:t>
            </a:r>
            <a:endParaRPr lang="en-US" dirty="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7270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002" y="85907"/>
            <a:ext cx="8229600" cy="857400"/>
          </a:xfrm>
        </p:spPr>
        <p:txBody>
          <a:bodyPr/>
          <a:lstStyle/>
          <a:p>
            <a:r>
              <a:rPr lang="en-US" dirty="0" smtClean="0"/>
              <a:t>Reports Back</a:t>
            </a:r>
            <a:endParaRPr lang="en-US" dirty="0"/>
          </a:p>
        </p:txBody>
      </p:sp>
      <p:sp>
        <p:nvSpPr>
          <p:cNvPr id="3" name="Text Placeholder 2"/>
          <p:cNvSpPr>
            <a:spLocks noGrp="1"/>
          </p:cNvSpPr>
          <p:nvPr>
            <p:ph type="body" idx="1"/>
          </p:nvPr>
        </p:nvSpPr>
        <p:spPr/>
        <p:txBody>
          <a:bodyPr/>
          <a:lstStyle/>
          <a:p>
            <a:r>
              <a:rPr lang="en-US" dirty="0"/>
              <a:t>Group Reports</a:t>
            </a:r>
          </a:p>
        </p:txBody>
      </p:sp>
      <p:sp>
        <p:nvSpPr>
          <p:cNvPr id="4" name="TextBox 3"/>
          <p:cNvSpPr txBox="1"/>
          <p:nvPr/>
        </p:nvSpPr>
        <p:spPr>
          <a:xfrm>
            <a:off x="374904" y="1533489"/>
            <a:ext cx="8096698" cy="1538883"/>
          </a:xfrm>
          <a:prstGeom prst="rect">
            <a:avLst/>
          </a:prstGeom>
          <a:noFill/>
          <a:ln>
            <a:solidFill>
              <a:schemeClr val="tx1"/>
            </a:solidFill>
          </a:ln>
        </p:spPr>
        <p:txBody>
          <a:bodyPr wrap="square" rtlCol="0">
            <a:spAutoFit/>
          </a:bodyPr>
          <a:lstStyle/>
          <a:p>
            <a:r>
              <a:rPr lang="en-US" sz="1600" b="1" i="1" dirty="0">
                <a:ea typeface="Calibri" panose="020F0502020204030204" pitchFamily="34" charset="0"/>
                <a:cs typeface="Times New Roman" panose="02020603050405020304" pitchFamily="18" charset="0"/>
              </a:rPr>
              <a:t>Your client, age 78, lives with her daughter, Brenda who has a history of hoarding behaviors. The home is so cluttered that it is difficult to enter and leave the apartment. The utilities have been turned off for nonpayment of bills so Brenda has run electrical cords to the neighboring apartment. There are rats in your client’s apartment and they are invading other units in the building.</a:t>
            </a:r>
            <a:endParaRPr lang="en-US" sz="1600" dirty="0">
              <a:ea typeface="Calibri" panose="020F0502020204030204" pitchFamily="34" charset="0"/>
              <a:cs typeface="Times New Roman" panose="02020603050405020304" pitchFamily="18" charset="0"/>
            </a:endParaRP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042" y="3364365"/>
            <a:ext cx="2206752" cy="1472184"/>
          </a:xfrm>
          <a:prstGeom prst="rect">
            <a:avLst/>
          </a:prstGeom>
        </p:spPr>
      </p:pic>
    </p:spTree>
    <p:extLst>
      <p:ext uri="{BB962C8B-B14F-4D97-AF65-F5344CB8AC3E}">
        <p14:creationId xmlns:p14="http://schemas.microsoft.com/office/powerpoint/2010/main" val="15970208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26" y="132438"/>
            <a:ext cx="8229600" cy="857400"/>
          </a:xfrm>
        </p:spPr>
        <p:txBody>
          <a:bodyPr/>
          <a:lstStyle/>
          <a:p>
            <a:r>
              <a:rPr lang="en-US" dirty="0"/>
              <a:t>Anticipate Dangers; Take Precautions</a:t>
            </a:r>
          </a:p>
        </p:txBody>
      </p:sp>
      <p:sp>
        <p:nvSpPr>
          <p:cNvPr id="3" name="Text Placeholder 2"/>
          <p:cNvSpPr>
            <a:spLocks noGrp="1"/>
          </p:cNvSpPr>
          <p:nvPr>
            <p:ph type="body" idx="1"/>
          </p:nvPr>
        </p:nvSpPr>
        <p:spPr/>
        <p:txBody>
          <a:bodyPr/>
          <a:lstStyle/>
          <a:p>
            <a:r>
              <a:rPr lang="en-US" b="1" dirty="0"/>
              <a:t>A/P has tactical advantage, knows the location, and where dangerous items are located</a:t>
            </a:r>
          </a:p>
          <a:p>
            <a:pPr lvl="0"/>
            <a:r>
              <a:rPr lang="en-US" dirty="0"/>
              <a:t>Check location and known parties with LE and APS files before you respond</a:t>
            </a:r>
          </a:p>
          <a:p>
            <a:pPr lvl="0"/>
            <a:r>
              <a:rPr lang="en-US" dirty="0"/>
              <a:t>Decide if you should make an announced or unannounced visit, go alone, or with a co-worker or LE</a:t>
            </a:r>
          </a:p>
          <a:p>
            <a:pPr lvl="0"/>
            <a:r>
              <a:rPr lang="en-US" dirty="0"/>
              <a:t>Think about locations outside the home for conducting the interview e.g., </a:t>
            </a:r>
            <a:r>
              <a:rPr lang="en-US" dirty="0" smtClean="0"/>
              <a:t>porch</a:t>
            </a:r>
          </a:p>
          <a:p>
            <a:pPr lvl="0"/>
            <a:r>
              <a:rPr lang="en-US" dirty="0" smtClean="0"/>
              <a:t>Interview A/P alone, away from anyone at the location </a:t>
            </a:r>
            <a:endParaRPr lang="en-US" dirty="0"/>
          </a:p>
          <a:p>
            <a:pPr lvl="0"/>
            <a:r>
              <a:rPr lang="en-US" dirty="0"/>
              <a:t>Memorize safe exits when entering home</a:t>
            </a:r>
          </a:p>
          <a:p>
            <a:pPr lvl="0"/>
            <a:r>
              <a:rPr lang="en-US" dirty="0"/>
              <a:t>Scan for areas that could hide a weapon</a:t>
            </a:r>
          </a:p>
          <a:p>
            <a:pPr lvl="0"/>
            <a:endParaRPr lang="en-US" dirty="0">
              <a:latin typeface="Trebuchet MS" panose="020B0603020202020204" pitchFamily="34" charset="0"/>
            </a:endParaRPr>
          </a:p>
          <a:p>
            <a:pPr lvl="0"/>
            <a:endParaRPr lang="en-US" dirty="0">
              <a:latin typeface="Trebuchet MS" panose="020B0603020202020204" pitchFamily="34" charset="0"/>
            </a:endParaRPr>
          </a:p>
          <a:p>
            <a:endParaRPr lang="en-US" dirty="0"/>
          </a:p>
        </p:txBody>
      </p:sp>
    </p:spTree>
    <p:extLst>
      <p:ext uri="{BB962C8B-B14F-4D97-AF65-F5344CB8AC3E}">
        <p14:creationId xmlns:p14="http://schemas.microsoft.com/office/powerpoint/2010/main" val="1190714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677" y="256534"/>
            <a:ext cx="8229600" cy="857400"/>
          </a:xfrm>
        </p:spPr>
        <p:txBody>
          <a:bodyPr/>
          <a:lstStyle/>
          <a:p>
            <a:r>
              <a:rPr lang="en-US" dirty="0"/>
              <a:t>Anticipate Dangers; Take Precautions </a:t>
            </a:r>
            <a:r>
              <a:rPr lang="en-US" dirty="0" smtClean="0"/>
              <a:t/>
            </a:r>
            <a:br>
              <a:rPr lang="en-US" dirty="0" smtClean="0"/>
            </a:br>
            <a:r>
              <a:rPr lang="en-US" dirty="0" smtClean="0"/>
              <a:t>(</a:t>
            </a:r>
            <a:r>
              <a:rPr lang="en-US" dirty="0"/>
              <a:t>continued)</a:t>
            </a:r>
          </a:p>
        </p:txBody>
      </p:sp>
      <p:sp>
        <p:nvSpPr>
          <p:cNvPr id="3" name="Text Placeholder 2"/>
          <p:cNvSpPr>
            <a:spLocks noGrp="1"/>
          </p:cNvSpPr>
          <p:nvPr>
            <p:ph type="body" idx="1"/>
          </p:nvPr>
        </p:nvSpPr>
        <p:spPr>
          <a:xfrm>
            <a:off x="85265" y="1126663"/>
            <a:ext cx="5529472" cy="3688976"/>
          </a:xfrm>
        </p:spPr>
        <p:txBody>
          <a:bodyPr/>
          <a:lstStyle/>
          <a:p>
            <a:r>
              <a:rPr lang="en-US" sz="1800" dirty="0"/>
              <a:t>Preprogramed phone to 911 if workable in area</a:t>
            </a:r>
          </a:p>
          <a:p>
            <a:r>
              <a:rPr lang="en-US" sz="1800" dirty="0"/>
              <a:t>Staff/office check in and check out procedures</a:t>
            </a:r>
          </a:p>
          <a:p>
            <a:r>
              <a:rPr lang="en-US" sz="1800" dirty="0"/>
              <a:t>Park where not be blocked in; avoid standing in front of the door when gaining entry</a:t>
            </a:r>
          </a:p>
          <a:p>
            <a:r>
              <a:rPr lang="en-US" sz="1800" dirty="0"/>
              <a:t>Protective Equipment </a:t>
            </a:r>
            <a:endParaRPr lang="en-US" sz="1800" dirty="0" smtClean="0"/>
          </a:p>
          <a:p>
            <a:r>
              <a:rPr lang="en-US" sz="1800" dirty="0" smtClean="0"/>
              <a:t>Remove </a:t>
            </a:r>
            <a:r>
              <a:rPr lang="en-US" sz="1800" dirty="0"/>
              <a:t>animals</a:t>
            </a:r>
          </a:p>
          <a:p>
            <a:r>
              <a:rPr lang="en-US" sz="1800" dirty="0"/>
              <a:t>Avoid places with known dangers- e.g., kitchen, workshop</a:t>
            </a:r>
          </a:p>
          <a:p>
            <a:r>
              <a:rPr lang="en-US" sz="1800" dirty="0"/>
              <a:t>Trust instincts—leave if not safe, or there is no safe place to </a:t>
            </a:r>
            <a:r>
              <a:rPr lang="en-US" sz="1800" dirty="0" smtClean="0"/>
              <a:t>talk</a:t>
            </a:r>
          </a:p>
          <a:p>
            <a:pPr marL="76200" indent="0">
              <a:buNone/>
            </a:pPr>
            <a:endParaRPr lang="en-US" dirty="0"/>
          </a:p>
        </p:txBody>
      </p:sp>
      <p:sp>
        <p:nvSpPr>
          <p:cNvPr id="5" name="Text Placeholder 2"/>
          <p:cNvSpPr txBox="1">
            <a:spLocks/>
          </p:cNvSpPr>
          <p:nvPr/>
        </p:nvSpPr>
        <p:spPr>
          <a:xfrm>
            <a:off x="5759116" y="1691145"/>
            <a:ext cx="3447046" cy="2287297"/>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EB9540"/>
              </a:buClr>
              <a:buSzPts val="2400"/>
              <a:buFont typeface="Trebuchet MS"/>
              <a:buChar char="●"/>
              <a:defRPr sz="2000" b="0" i="0" u="none" strike="noStrike" cap="none">
                <a:solidFill>
                  <a:schemeClr val="tx1"/>
                </a:solidFill>
                <a:latin typeface="+mn-lt"/>
                <a:ea typeface="Museo Sans 300" panose="02000000000000000000" pitchFamily="50" charset="0"/>
                <a:cs typeface="Museo Sans 300" panose="02000000000000000000" pitchFamily="50" charset="0"/>
                <a:sym typeface="Trebuchet MS"/>
              </a:defRPr>
            </a:lvl1pPr>
            <a:lvl2pPr marL="914400" marR="0" lvl="1" indent="-368300" algn="l" rtl="0">
              <a:lnSpc>
                <a:spcPct val="100000"/>
              </a:lnSpc>
              <a:spcBef>
                <a:spcPts val="440"/>
              </a:spcBef>
              <a:spcAft>
                <a:spcPts val="0"/>
              </a:spcAft>
              <a:buClr>
                <a:srgbClr val="EB9540"/>
              </a:buClr>
              <a:buSzPct val="100000"/>
              <a:buFont typeface="Arial" panose="020B0604020202020204" pitchFamily="34" charset="0"/>
              <a:buChar char="●"/>
              <a:defRPr sz="1800" b="0" i="0" u="none" strike="noStrike" cap="none" baseline="0">
                <a:solidFill>
                  <a:schemeClr val="tx1"/>
                </a:solidFill>
                <a:latin typeface="+mn-lt"/>
                <a:ea typeface="Trebuchet MS"/>
                <a:cs typeface="Trebuchet MS"/>
                <a:sym typeface="Trebuchet MS"/>
              </a:defRPr>
            </a:lvl2pPr>
            <a:lvl3pPr marL="1371600" marR="0" lvl="2" indent="-342900" algn="l" rtl="0">
              <a:lnSpc>
                <a:spcPct val="100000"/>
              </a:lnSpc>
              <a:spcBef>
                <a:spcPts val="360"/>
              </a:spcBef>
              <a:spcAft>
                <a:spcPts val="0"/>
              </a:spcAft>
              <a:buClr>
                <a:srgbClr val="EB9540"/>
              </a:buClr>
              <a:buSzPct val="88000"/>
              <a:buFont typeface="Arial" panose="020B0604020202020204" pitchFamily="34" charset="0"/>
              <a:buChar char="●"/>
              <a:defRPr sz="1600" b="0" i="0" u="none" strike="noStrike" cap="none">
                <a:solidFill>
                  <a:schemeClr val="tx1"/>
                </a:solidFill>
                <a:latin typeface="+mn-lt"/>
                <a:ea typeface="Trebuchet MS"/>
                <a:cs typeface="Trebuchet MS"/>
                <a:sym typeface="Trebuchet MS"/>
              </a:defRPr>
            </a:lvl3pPr>
            <a:lvl4pPr marL="1828800" marR="0" lvl="3" indent="-330200" algn="l" rtl="0">
              <a:lnSpc>
                <a:spcPct val="100000"/>
              </a:lnSpc>
              <a:spcBef>
                <a:spcPts val="320"/>
              </a:spcBef>
              <a:spcAft>
                <a:spcPts val="0"/>
              </a:spcAft>
              <a:buClr>
                <a:srgbClr val="EB9540"/>
              </a:buClr>
              <a:buSzPct val="80000"/>
              <a:buFont typeface="Trebuchet MS" panose="020B0603020202020204" pitchFamily="34" charset="0"/>
              <a:buChar char="●"/>
              <a:defRPr sz="1400" b="0" i="0" u="none" strike="noStrike" cap="none">
                <a:solidFill>
                  <a:schemeClr val="tx1"/>
                </a:solidFill>
                <a:latin typeface="+mn-lt"/>
                <a:ea typeface="Trebuchet MS"/>
                <a:cs typeface="Trebuchet MS"/>
                <a:sym typeface="Trebuchet MS"/>
              </a:defRPr>
            </a:lvl4pPr>
            <a:lvl5pPr marL="2286000" marR="0" lvl="4" indent="-317500" algn="l" rtl="0">
              <a:lnSpc>
                <a:spcPct val="100000"/>
              </a:lnSpc>
              <a:spcBef>
                <a:spcPts val="280"/>
              </a:spcBef>
              <a:spcAft>
                <a:spcPts val="0"/>
              </a:spcAft>
              <a:buClr>
                <a:srgbClr val="666666"/>
              </a:buClr>
              <a:buSzPts val="1400"/>
              <a:buFont typeface="Trebuchet MS"/>
              <a:buChar char="○"/>
              <a:defRPr sz="1400" b="0" i="0" u="none" strike="noStrike" cap="none">
                <a:solidFill>
                  <a:srgbClr val="666666"/>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9pPr>
          </a:lstStyle>
          <a:p>
            <a:r>
              <a:rPr lang="en-US" sz="1800" dirty="0" smtClean="0"/>
              <a:t>Biological:</a:t>
            </a:r>
          </a:p>
          <a:p>
            <a:pPr lvl="1"/>
            <a:r>
              <a:rPr lang="en-US" sz="1600" dirty="0" smtClean="0"/>
              <a:t>Communicable Disease</a:t>
            </a:r>
          </a:p>
          <a:p>
            <a:pPr lvl="1"/>
            <a:r>
              <a:rPr lang="en-US" sz="1600" dirty="0" smtClean="0"/>
              <a:t>Bodily Fluids</a:t>
            </a:r>
          </a:p>
          <a:p>
            <a:pPr lvl="1"/>
            <a:r>
              <a:rPr lang="en-US" sz="1600" dirty="0" smtClean="0"/>
              <a:t>Needles</a:t>
            </a:r>
          </a:p>
          <a:p>
            <a:r>
              <a:rPr lang="en-US" sz="1800" dirty="0" smtClean="0"/>
              <a:t>Chemical:</a:t>
            </a:r>
          </a:p>
          <a:p>
            <a:pPr lvl="1"/>
            <a:r>
              <a:rPr lang="en-US" sz="1600" dirty="0" smtClean="0"/>
              <a:t>Precursor Drugs/ Meth Lab</a:t>
            </a:r>
          </a:p>
          <a:p>
            <a:endParaRPr lang="en-US" dirty="0"/>
          </a:p>
        </p:txBody>
      </p:sp>
    </p:spTree>
    <p:extLst>
      <p:ext uri="{BB962C8B-B14F-4D97-AF65-F5344CB8AC3E}">
        <p14:creationId xmlns:p14="http://schemas.microsoft.com/office/powerpoint/2010/main" val="1086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a:t>What does the A/P need from you if the A/P is to participate in the interview with </a:t>
            </a:r>
            <a:r>
              <a:rPr lang="en-US" dirty="0" smtClean="0"/>
              <a:t>you?</a:t>
            </a:r>
          </a:p>
          <a:p>
            <a:pPr lvl="1"/>
            <a:r>
              <a:rPr lang="en-US" dirty="0" smtClean="0"/>
              <a:t>To respond, physically raise your hand or use </a:t>
            </a:r>
            <a:r>
              <a:rPr lang="en-US" dirty="0"/>
              <a:t>the </a:t>
            </a:r>
            <a:r>
              <a:rPr lang="en-US" dirty="0" smtClean="0"/>
              <a:t>thumbs up icon.</a:t>
            </a:r>
          </a:p>
          <a:p>
            <a:endParaRPr lang="en-US" dirty="0"/>
          </a:p>
          <a:p>
            <a:endParaRPr lang="en-US" dirty="0" smtClean="0"/>
          </a:p>
          <a:p>
            <a:r>
              <a:rPr lang="en-US" dirty="0" smtClean="0"/>
              <a:t>If you fail to consider the A/P’s needs, you may never build rapport or get the A/P to speak with you. You may miss a critical opportunity to learn about and address A/P expectations and biases that may be counterproductive to the interview or your client’s interests. </a:t>
            </a:r>
            <a:endParaRPr lang="en-US" dirty="0"/>
          </a:p>
          <a:p>
            <a:endParaRPr lang="en-US" dirty="0"/>
          </a:p>
        </p:txBody>
      </p:sp>
      <p:sp>
        <p:nvSpPr>
          <p:cNvPr id="4" name="Title 1">
            <a:extLst>
              <a:ext uri="{FF2B5EF4-FFF2-40B4-BE49-F238E27FC236}">
                <a16:creationId xmlns:a16="http://schemas.microsoft.com/office/drawing/2014/main" id="{76FA4470-1DA0-41ED-BED4-079B4C7B8F5C}"/>
              </a:ext>
            </a:extLst>
          </p:cNvPr>
          <p:cNvSpPr>
            <a:spLocks noGrp="1"/>
          </p:cNvSpPr>
          <p:nvPr>
            <p:ph type="title"/>
          </p:nvPr>
        </p:nvSpPr>
        <p:spPr>
          <a:xfrm>
            <a:off x="242002" y="132438"/>
            <a:ext cx="8229600" cy="857400"/>
          </a:xfrm>
        </p:spPr>
        <p:txBody>
          <a:bodyPr/>
          <a:lstStyle/>
          <a:p>
            <a:r>
              <a:rPr lang="en-US" dirty="0"/>
              <a:t>Understanding the A/P’s Perspective</a:t>
            </a:r>
          </a:p>
        </p:txBody>
      </p:sp>
    </p:spTree>
    <p:extLst>
      <p:ext uri="{BB962C8B-B14F-4D97-AF65-F5344CB8AC3E}">
        <p14:creationId xmlns:p14="http://schemas.microsoft.com/office/powerpoint/2010/main" val="358093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61175"/>
            <a:ext cx="8229600" cy="857400"/>
          </a:xfrm>
        </p:spPr>
        <p:txBody>
          <a:bodyPr/>
          <a:lstStyle/>
          <a:p>
            <a:r>
              <a:rPr lang="en-US" dirty="0"/>
              <a:t>Building an Environment for Disclosure</a:t>
            </a:r>
          </a:p>
        </p:txBody>
      </p:sp>
      <p:sp>
        <p:nvSpPr>
          <p:cNvPr id="3" name="Text Placeholder 2"/>
          <p:cNvSpPr>
            <a:spLocks noGrp="1"/>
          </p:cNvSpPr>
          <p:nvPr>
            <p:ph type="body" idx="1"/>
          </p:nvPr>
        </p:nvSpPr>
        <p:spPr>
          <a:xfrm>
            <a:off x="274320" y="1162431"/>
            <a:ext cx="8229600" cy="3394500"/>
          </a:xfrm>
        </p:spPr>
        <p:txBody>
          <a:bodyPr/>
          <a:lstStyle/>
          <a:p>
            <a:pPr>
              <a:lnSpc>
                <a:spcPct val="107000"/>
              </a:lnSpc>
              <a:spcBef>
                <a:spcPts val="0"/>
              </a:spcBef>
            </a:pPr>
            <a:r>
              <a:rPr lang="en-US" dirty="0">
                <a:ea typeface="Calibri" panose="020F0502020204030204" pitchFamily="34" charset="0"/>
                <a:cs typeface="Times New Roman" panose="02020603050405020304" pitchFamily="18" charset="0"/>
              </a:rPr>
              <a:t>Build trust with A/P—</a:t>
            </a:r>
          </a:p>
          <a:p>
            <a:pPr lvl="1">
              <a:lnSpc>
                <a:spcPct val="107000"/>
              </a:lnSpc>
              <a:spcBef>
                <a:spcPts val="0"/>
              </a:spcBef>
            </a:pPr>
            <a:r>
              <a:rPr lang="en-US" dirty="0">
                <a:ea typeface="Calibri" panose="020F0502020204030204" pitchFamily="34" charset="0"/>
                <a:cs typeface="Times New Roman" panose="02020603050405020304" pitchFamily="18" charset="0"/>
              </a:rPr>
              <a:t>Must think that you are interested in what they are saying, are neutral and objective, empathetic</a:t>
            </a:r>
          </a:p>
          <a:p>
            <a:pPr lvl="1">
              <a:lnSpc>
                <a:spcPct val="107000"/>
              </a:lnSpc>
              <a:spcBef>
                <a:spcPts val="0"/>
              </a:spcBef>
            </a:pPr>
            <a:r>
              <a:rPr lang="en-US" dirty="0">
                <a:ea typeface="Calibri" panose="020F0502020204030204" pitchFamily="34" charset="0"/>
                <a:cs typeface="Times New Roman" panose="02020603050405020304" pitchFamily="18" charset="0"/>
              </a:rPr>
              <a:t>Must believe that what they have to say is important and will be fairly considered</a:t>
            </a:r>
          </a:p>
          <a:p>
            <a:pPr lvl="1">
              <a:lnSpc>
                <a:spcPct val="107000"/>
              </a:lnSpc>
              <a:spcBef>
                <a:spcPts val="0"/>
              </a:spcBef>
            </a:pPr>
            <a:r>
              <a:rPr lang="en-US" dirty="0">
                <a:ea typeface="Calibri" panose="020F0502020204030204" pitchFamily="34" charset="0"/>
                <a:cs typeface="Times New Roman" panose="02020603050405020304" pitchFamily="18" charset="0"/>
              </a:rPr>
              <a:t>Honesty</a:t>
            </a:r>
          </a:p>
          <a:p>
            <a:pPr lvl="2">
              <a:lnSpc>
                <a:spcPct val="107000"/>
              </a:lnSpc>
              <a:spcBef>
                <a:spcPts val="0"/>
              </a:spcBef>
            </a:pPr>
            <a:r>
              <a:rPr lang="en-US" dirty="0">
                <a:ea typeface="Calibri" panose="020F0502020204030204" pitchFamily="34" charset="0"/>
                <a:cs typeface="Times New Roman" panose="02020603050405020304" pitchFamily="18" charset="0"/>
              </a:rPr>
              <a:t>Who you are</a:t>
            </a:r>
          </a:p>
          <a:p>
            <a:pPr lvl="2">
              <a:lnSpc>
                <a:spcPct val="107000"/>
              </a:lnSpc>
              <a:spcBef>
                <a:spcPts val="0"/>
              </a:spcBef>
            </a:pPr>
            <a:r>
              <a:rPr lang="en-US" dirty="0">
                <a:ea typeface="Calibri" panose="020F0502020204030204" pitchFamily="34" charset="0"/>
                <a:cs typeface="Times New Roman" panose="02020603050405020304" pitchFamily="18" charset="0"/>
              </a:rPr>
              <a:t>Why you are there</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9913" y="2992373"/>
            <a:ext cx="2345216" cy="1564557"/>
          </a:xfrm>
          <a:prstGeom prst="rect">
            <a:avLst/>
          </a:prstGeom>
        </p:spPr>
      </p:pic>
    </p:spTree>
    <p:extLst>
      <p:ext uri="{BB962C8B-B14F-4D97-AF65-F5344CB8AC3E}">
        <p14:creationId xmlns:p14="http://schemas.microsoft.com/office/powerpoint/2010/main" val="8702376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249"/>
            <a:ext cx="8229600" cy="857400"/>
          </a:xfrm>
        </p:spPr>
        <p:txBody>
          <a:bodyPr/>
          <a:lstStyle/>
          <a:p>
            <a:r>
              <a:rPr lang="en-US" dirty="0"/>
              <a:t>Organizing the A/P Interview </a:t>
            </a:r>
            <a:br>
              <a:rPr lang="en-US" dirty="0"/>
            </a:br>
            <a:endParaRPr lang="en-US" dirty="0"/>
          </a:p>
        </p:txBody>
      </p:sp>
      <p:sp>
        <p:nvSpPr>
          <p:cNvPr id="3" name="Text Placeholder 2"/>
          <p:cNvSpPr>
            <a:spLocks noGrp="1"/>
          </p:cNvSpPr>
          <p:nvPr>
            <p:ph type="body" idx="1"/>
          </p:nvPr>
        </p:nvSpPr>
        <p:spPr>
          <a:xfrm>
            <a:off x="457200" y="2307997"/>
            <a:ext cx="8229600" cy="2408381"/>
          </a:xfrm>
        </p:spPr>
        <p:txBody>
          <a:bodyPr/>
          <a:lstStyle/>
          <a:p>
            <a:pPr>
              <a:lnSpc>
                <a:spcPct val="150000"/>
              </a:lnSpc>
              <a:spcBef>
                <a:spcPts val="0"/>
              </a:spcBef>
            </a:pPr>
            <a:r>
              <a:rPr lang="en-US" dirty="0">
                <a:ea typeface="Calibri" panose="020F0502020204030204" pitchFamily="34" charset="0"/>
                <a:cs typeface="Times New Roman" panose="02020603050405020304" pitchFamily="18" charset="0"/>
              </a:rPr>
              <a:t>Need a clear plan to the interview</a:t>
            </a:r>
          </a:p>
          <a:p>
            <a:pPr>
              <a:lnSpc>
                <a:spcPct val="150000"/>
              </a:lnSpc>
              <a:spcBef>
                <a:spcPts val="0"/>
              </a:spcBef>
            </a:pPr>
            <a:r>
              <a:rPr lang="en-US" dirty="0">
                <a:ea typeface="Calibri" panose="020F0502020204030204" pitchFamily="34" charset="0"/>
                <a:cs typeface="Times New Roman" panose="02020603050405020304" pitchFamily="18" charset="0"/>
              </a:rPr>
              <a:t>Ordinarily interview late in the fact gathering stage—one opportunity, may not be others to go back and clarify</a:t>
            </a:r>
          </a:p>
          <a:p>
            <a:pPr>
              <a:lnSpc>
                <a:spcPct val="150000"/>
              </a:lnSpc>
              <a:spcBef>
                <a:spcPts val="0"/>
              </a:spcBef>
            </a:pPr>
            <a:r>
              <a:rPr lang="en-US" dirty="0">
                <a:ea typeface="Calibri" panose="020F0502020204030204" pitchFamily="34" charset="0"/>
                <a:cs typeface="Times New Roman" panose="02020603050405020304" pitchFamily="18" charset="0"/>
              </a:rPr>
              <a:t>Get the facts before moving to problem solving and </a:t>
            </a:r>
            <a:r>
              <a:rPr lang="en-US" dirty="0" smtClean="0">
                <a:ea typeface="Calibri" panose="020F0502020204030204" pitchFamily="34" charset="0"/>
                <a:cs typeface="Times New Roman" panose="02020603050405020304" pitchFamily="18" charset="0"/>
              </a:rPr>
              <a:t>education</a:t>
            </a:r>
            <a:r>
              <a:rPr lang="en-US" sz="1800" i="1" dirty="0">
                <a:ea typeface="Calibri" panose="020F0502020204030204" pitchFamily="34" charset="0"/>
                <a:cs typeface="Times New Roman" panose="02020603050405020304" pitchFamily="18" charset="0"/>
              </a:rPr>
              <a:t> </a:t>
            </a:r>
            <a:endParaRPr lang="en-US" sz="1800" dirty="0">
              <a:ea typeface="Calibri" panose="020F0502020204030204" pitchFamily="34" charset="0"/>
              <a:cs typeface="Times New Roman" panose="02020603050405020304" pitchFamily="18" charset="0"/>
            </a:endParaRPr>
          </a:p>
          <a:p>
            <a:r>
              <a:rPr lang="en-US" dirty="0"/>
              <a:t>See Tip Sheet</a:t>
            </a:r>
          </a:p>
          <a:p>
            <a:endParaRPr lang="en-US" dirty="0"/>
          </a:p>
        </p:txBody>
      </p:sp>
      <p:sp>
        <p:nvSpPr>
          <p:cNvPr id="4" name="TextBox 3"/>
          <p:cNvSpPr txBox="1"/>
          <p:nvPr/>
        </p:nvSpPr>
        <p:spPr>
          <a:xfrm>
            <a:off x="633663" y="1419726"/>
            <a:ext cx="5654842" cy="400110"/>
          </a:xfrm>
          <a:prstGeom prst="rect">
            <a:avLst/>
          </a:prstGeom>
          <a:noFill/>
        </p:spPr>
        <p:txBody>
          <a:bodyPr wrap="square" rtlCol="0">
            <a:spAutoFit/>
          </a:bodyPr>
          <a:lstStyle/>
          <a:p>
            <a:r>
              <a:rPr lang="en-US" sz="2000" dirty="0" smtClean="0"/>
              <a:t>Do you plan your A/P interview in advance? </a:t>
            </a:r>
            <a:endParaRPr lang="en-US" sz="2000" dirty="0"/>
          </a:p>
        </p:txBody>
      </p:sp>
    </p:spTree>
    <p:extLst>
      <p:ext uri="{BB962C8B-B14F-4D97-AF65-F5344CB8AC3E}">
        <p14:creationId xmlns:p14="http://schemas.microsoft.com/office/powerpoint/2010/main" val="146112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C0365-93B5-43E8-B778-A57C25210F12}"/>
              </a:ext>
            </a:extLst>
          </p:cNvPr>
          <p:cNvSpPr>
            <a:spLocks noGrp="1"/>
          </p:cNvSpPr>
          <p:nvPr>
            <p:ph type="title"/>
          </p:nvPr>
        </p:nvSpPr>
        <p:spPr>
          <a:xfrm>
            <a:off x="628650" y="86032"/>
            <a:ext cx="7886700" cy="994172"/>
          </a:xfrm>
        </p:spPr>
        <p:txBody>
          <a:bodyPr/>
          <a:lstStyle/>
          <a:p>
            <a:r>
              <a:rPr lang="en-US" dirty="0"/>
              <a:t>Interviewing A/P Tip Sheet</a:t>
            </a:r>
          </a:p>
        </p:txBody>
      </p:sp>
      <p:sp>
        <p:nvSpPr>
          <p:cNvPr id="6" name="Text Placeholder 5"/>
          <p:cNvSpPr>
            <a:spLocks noGrp="1"/>
          </p:cNvSpPr>
          <p:nvPr>
            <p:ph type="body" idx="1"/>
          </p:nvPr>
        </p:nvSpPr>
        <p:spPr/>
        <p:txBody>
          <a:bodyPr/>
          <a:lstStyle/>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791570"/>
            <a:ext cx="3362855" cy="435193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371" y="819002"/>
            <a:ext cx="3267466" cy="4228486"/>
          </a:xfrm>
          <a:prstGeom prst="rect">
            <a:avLst/>
          </a:prstGeom>
        </p:spPr>
      </p:pic>
    </p:spTree>
    <p:extLst>
      <p:ext uri="{BB962C8B-B14F-4D97-AF65-F5344CB8AC3E}">
        <p14:creationId xmlns:p14="http://schemas.microsoft.com/office/powerpoint/2010/main" val="18203802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6670"/>
          <a:stretch/>
        </p:blipFill>
        <p:spPr>
          <a:xfrm>
            <a:off x="415949" y="77028"/>
            <a:ext cx="2022452" cy="122135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219" b="3836"/>
          <a:stretch/>
        </p:blipFill>
        <p:spPr>
          <a:xfrm>
            <a:off x="5268955" y="1047554"/>
            <a:ext cx="3417980" cy="2368056"/>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9282" y="3725107"/>
            <a:ext cx="1114804" cy="44861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058" y="3725915"/>
            <a:ext cx="1047685" cy="450941"/>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8358" y="3725915"/>
            <a:ext cx="1169063" cy="450941"/>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5071" y="3723926"/>
            <a:ext cx="960523" cy="452366"/>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8003" y="3731756"/>
            <a:ext cx="556225" cy="452366"/>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80361" y="3725028"/>
            <a:ext cx="846678" cy="452366"/>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23432" y="3724146"/>
            <a:ext cx="1042703" cy="452366"/>
          </a:xfrm>
          <a:prstGeom prst="rect">
            <a:avLst/>
          </a:prstGeom>
        </p:spPr>
      </p:pic>
      <p:sp>
        <p:nvSpPr>
          <p:cNvPr id="15" name="Text Placeholder 14"/>
          <p:cNvSpPr>
            <a:spLocks noGrp="1"/>
          </p:cNvSpPr>
          <p:nvPr>
            <p:ph type="body" idx="1"/>
          </p:nvPr>
        </p:nvSpPr>
        <p:spPr>
          <a:xfrm>
            <a:off x="457200" y="1144896"/>
            <a:ext cx="4505325" cy="2469889"/>
          </a:xfrm>
        </p:spPr>
        <p:txBody>
          <a:bodyPr/>
          <a:lstStyle/>
          <a:p>
            <a:pPr marL="76200" indent="0">
              <a:buNone/>
            </a:pPr>
            <a:r>
              <a:rPr lang="en-US" sz="1600" dirty="0"/>
              <a:t>The Academy is a project of San Diego State School of Social Work. </a:t>
            </a:r>
          </a:p>
          <a:p>
            <a:pPr marL="76200" indent="0">
              <a:buNone/>
            </a:pPr>
            <a:r>
              <a:rPr lang="en-US" sz="1600" dirty="0"/>
              <a:t>Serving over 20,000 health and human services professionals annually, the Academy’s mission is to provide exceptional workforce development and learning experiences for the transformation of individuals, organizations and communities.</a:t>
            </a:r>
          </a:p>
          <a:p>
            <a:pPr marL="76200" indent="0">
              <a:buNone/>
            </a:pPr>
            <a:endParaRPr lang="en-US" sz="1800" dirty="0"/>
          </a:p>
        </p:txBody>
      </p:sp>
      <p:sp>
        <p:nvSpPr>
          <p:cNvPr id="16" name="Rectangle 15">
            <a:extLst>
              <a:ext uri="{FF2B5EF4-FFF2-40B4-BE49-F238E27FC236}">
                <a16:creationId xmlns:a16="http://schemas.microsoft.com/office/drawing/2014/main" id="{324DAD28-D358-4E61-9C4C-76B32BDDF54C}"/>
              </a:ext>
            </a:extLst>
          </p:cNvPr>
          <p:cNvSpPr/>
          <p:nvPr/>
        </p:nvSpPr>
        <p:spPr>
          <a:xfrm>
            <a:off x="126125" y="4335235"/>
            <a:ext cx="8895412" cy="685799"/>
          </a:xfrm>
          <a:prstGeom prst="rect">
            <a:avLst/>
          </a:prstGeom>
          <a:solidFill>
            <a:srgbClr val="CEC39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lgn="ctr"/>
            <a:r>
              <a:rPr lang="en-US" sz="1600" dirty="0" smtClean="0"/>
              <a:t>We create </a:t>
            </a:r>
            <a:r>
              <a:rPr lang="en-US" sz="1600" dirty="0"/>
              <a:t>experiences that transform the heart, </a:t>
            </a:r>
            <a:r>
              <a:rPr lang="en-US" sz="1600" dirty="0" smtClean="0"/>
              <a:t>mind, </a:t>
            </a:r>
            <a:r>
              <a:rPr lang="en-US" sz="1600" dirty="0"/>
              <a:t>and practice.</a:t>
            </a:r>
          </a:p>
        </p:txBody>
      </p:sp>
    </p:spTree>
    <p:custDataLst>
      <p:tags r:id="rId1"/>
    </p:custDataLst>
    <p:extLst>
      <p:ext uri="{BB962C8B-B14F-4D97-AF65-F5344CB8AC3E}">
        <p14:creationId xmlns:p14="http://schemas.microsoft.com/office/powerpoint/2010/main" val="23270716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DF86-99A0-4839-93F3-A6DA26878997}"/>
              </a:ext>
            </a:extLst>
          </p:cNvPr>
          <p:cNvSpPr>
            <a:spLocks noGrp="1"/>
          </p:cNvSpPr>
          <p:nvPr>
            <p:ph type="title"/>
          </p:nvPr>
        </p:nvSpPr>
        <p:spPr>
          <a:xfrm>
            <a:off x="287722" y="65675"/>
            <a:ext cx="8229600" cy="857400"/>
          </a:xfrm>
        </p:spPr>
        <p:txBody>
          <a:bodyPr/>
          <a:lstStyle/>
          <a:p>
            <a:r>
              <a:rPr lang="en-US" dirty="0"/>
              <a:t>Tip Sheet</a:t>
            </a:r>
          </a:p>
        </p:txBody>
      </p:sp>
      <p:sp>
        <p:nvSpPr>
          <p:cNvPr id="3" name="Content Placeholder 2">
            <a:extLst>
              <a:ext uri="{FF2B5EF4-FFF2-40B4-BE49-F238E27FC236}">
                <a16:creationId xmlns:a16="http://schemas.microsoft.com/office/drawing/2014/main" id="{E6C56F29-7F50-4AAD-B72A-5739B44FACE2}"/>
              </a:ext>
            </a:extLst>
          </p:cNvPr>
          <p:cNvSpPr>
            <a:spLocks noGrp="1"/>
          </p:cNvSpPr>
          <p:nvPr>
            <p:ph idx="1"/>
          </p:nvPr>
        </p:nvSpPr>
        <p:spPr/>
        <p:txBody>
          <a:bodyPr>
            <a:normAutofit/>
          </a:bodyPr>
          <a:lstStyle/>
          <a:p>
            <a:pPr marL="0" indent="0">
              <a:spcBef>
                <a:spcPts val="0"/>
              </a:spcBef>
              <a:buNone/>
            </a:pPr>
            <a:endParaRPr lang="en-US" sz="2250"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endParaRPr lang="en-US" sz="2250" dirty="0">
              <a:latin typeface="Calibri" panose="020F0502020204030204" pitchFamily="34" charset="0"/>
              <a:ea typeface="Calibri" panose="020F0502020204030204" pitchFamily="34" charset="0"/>
              <a:cs typeface="Times New Roman" panose="02020603050405020304" pitchFamily="18" charset="0"/>
            </a:endParaRPr>
          </a:p>
          <a:p>
            <a:pPr marL="257168" indent="-257168">
              <a:spcBef>
                <a:spcPts val="0"/>
              </a:spcBef>
              <a:buFont typeface="Symbol" panose="05050102010706020507" pitchFamily="18" charset="2"/>
              <a:buChar char=""/>
            </a:pPr>
            <a:endParaRPr lang="en-US" sz="2250" dirty="0">
              <a:latin typeface="Calibri" panose="020F0502020204030204" pitchFamily="34" charset="0"/>
              <a:ea typeface="Calibri" panose="020F0502020204030204" pitchFamily="34" charset="0"/>
              <a:cs typeface="Times New Roman" panose="02020603050405020304" pitchFamily="18" charset="0"/>
            </a:endParaRPr>
          </a:p>
          <a:p>
            <a:pPr indent="0">
              <a:lnSpc>
                <a:spcPct val="107000"/>
              </a:lnSpc>
              <a:spcBef>
                <a:spcPts val="0"/>
              </a:spcBef>
              <a:spcAft>
                <a:spcPts val="600"/>
              </a:spcAft>
              <a:buNone/>
            </a:pPr>
            <a:endParaRPr lang="en-US" sz="225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07" t="6734" r="3903"/>
          <a:stretch/>
        </p:blipFill>
        <p:spPr>
          <a:xfrm>
            <a:off x="370702" y="1037967"/>
            <a:ext cx="8316098" cy="14955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557" r="3772"/>
          <a:stretch/>
        </p:blipFill>
        <p:spPr>
          <a:xfrm>
            <a:off x="168850" y="1866595"/>
            <a:ext cx="8851582" cy="15273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558" r="4095"/>
          <a:stretch/>
        </p:blipFill>
        <p:spPr>
          <a:xfrm>
            <a:off x="605481" y="2461469"/>
            <a:ext cx="7792969" cy="24671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0190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C0524-91AE-4636-A158-F579F617CF80}"/>
              </a:ext>
            </a:extLst>
          </p:cNvPr>
          <p:cNvSpPr>
            <a:spLocks noGrp="1"/>
          </p:cNvSpPr>
          <p:nvPr>
            <p:ph type="title"/>
          </p:nvPr>
        </p:nvSpPr>
        <p:spPr>
          <a:xfrm>
            <a:off x="539823" y="0"/>
            <a:ext cx="7886700" cy="994172"/>
          </a:xfrm>
        </p:spPr>
        <p:txBody>
          <a:bodyPr/>
          <a:lstStyle/>
          <a:p>
            <a:r>
              <a:rPr lang="en-US" dirty="0"/>
              <a:t>Tip Sheet continued</a:t>
            </a:r>
          </a:p>
        </p:txBody>
      </p:sp>
      <p:sp>
        <p:nvSpPr>
          <p:cNvPr id="4" name="Text Placeholder 3"/>
          <p:cNvSpPr>
            <a:spLocks noGrp="1"/>
          </p:cNvSpPr>
          <p:nvPr>
            <p:ph type="body" idx="1"/>
          </p:nvPr>
        </p:nvSpPr>
        <p:spPr/>
        <p:txBody>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45" y="872139"/>
            <a:ext cx="8213248" cy="35268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556" y="1601646"/>
            <a:ext cx="8392418" cy="33492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0884" b="19251"/>
          <a:stretch/>
        </p:blipFill>
        <p:spPr>
          <a:xfrm>
            <a:off x="457200" y="3771250"/>
            <a:ext cx="8663948" cy="9655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5455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BA315-2F78-4F24-A203-5106DE5AA8CC}"/>
              </a:ext>
            </a:extLst>
          </p:cNvPr>
          <p:cNvSpPr>
            <a:spLocks noGrp="1"/>
          </p:cNvSpPr>
          <p:nvPr>
            <p:ph type="title"/>
          </p:nvPr>
        </p:nvSpPr>
        <p:spPr>
          <a:xfrm>
            <a:off x="278578" y="85575"/>
            <a:ext cx="8229600" cy="857400"/>
          </a:xfrm>
        </p:spPr>
        <p:txBody>
          <a:bodyPr/>
          <a:lstStyle/>
          <a:p>
            <a:r>
              <a:rPr lang="en-US" dirty="0"/>
              <a:t>Concluding </a:t>
            </a:r>
            <a:r>
              <a:rPr lang="en-US" dirty="0" smtClean="0"/>
              <a:t>Module </a:t>
            </a:r>
            <a:r>
              <a:rPr lang="en-US" dirty="0"/>
              <a:t>1</a:t>
            </a:r>
          </a:p>
        </p:txBody>
      </p:sp>
      <p:sp>
        <p:nvSpPr>
          <p:cNvPr id="3" name="Content Placeholder 2">
            <a:extLst>
              <a:ext uri="{FF2B5EF4-FFF2-40B4-BE49-F238E27FC236}">
                <a16:creationId xmlns:a16="http://schemas.microsoft.com/office/drawing/2014/main" id="{0120D03F-43F8-4807-AAE6-A686F8377CD7}"/>
              </a:ext>
            </a:extLst>
          </p:cNvPr>
          <p:cNvSpPr>
            <a:spLocks noGrp="1"/>
          </p:cNvSpPr>
          <p:nvPr>
            <p:ph idx="1"/>
          </p:nvPr>
        </p:nvSpPr>
        <p:spPr/>
        <p:txBody>
          <a:bodyPr/>
          <a:lstStyle/>
          <a:p>
            <a:pPr marL="0" indent="0">
              <a:lnSpc>
                <a:spcPct val="107000"/>
              </a:lnSpc>
              <a:spcBef>
                <a:spcPts val="0"/>
              </a:spcBef>
              <a:buNone/>
            </a:pPr>
            <a:r>
              <a:rPr lang="en-US" dirty="0">
                <a:ea typeface="Calibri" panose="020F0502020204030204" pitchFamily="34" charset="0"/>
                <a:cs typeface="Times New Roman" panose="02020603050405020304" pitchFamily="18" charset="0"/>
              </a:rPr>
              <a:t>Today’s </a:t>
            </a:r>
            <a:r>
              <a:rPr lang="en-US" dirty="0" smtClean="0">
                <a:ea typeface="Calibri" panose="020F0502020204030204" pitchFamily="34" charset="0"/>
                <a:cs typeface="Times New Roman" panose="02020603050405020304" pitchFamily="18" charset="0"/>
              </a:rPr>
              <a:t>Module</a:t>
            </a:r>
            <a:endParaRPr lang="en-US" dirty="0">
              <a:ea typeface="Calibri" panose="020F0502020204030204" pitchFamily="34" charset="0"/>
              <a:cs typeface="Times New Roman" panose="02020603050405020304" pitchFamily="18" charset="0"/>
            </a:endParaRPr>
          </a:p>
          <a:p>
            <a:pPr lvl="1">
              <a:lnSpc>
                <a:spcPct val="107000"/>
              </a:lnSpc>
              <a:spcBef>
                <a:spcPts val="0"/>
              </a:spcBef>
            </a:pPr>
            <a:r>
              <a:rPr lang="en-US" dirty="0">
                <a:ea typeface="Calibri" panose="020F0502020204030204" pitchFamily="34" charset="0"/>
                <a:cs typeface="Times New Roman" panose="02020603050405020304" pitchFamily="18" charset="0"/>
              </a:rPr>
              <a:t>Goals of Interviewing </a:t>
            </a:r>
            <a:r>
              <a:rPr lang="en-US" dirty="0" smtClean="0">
                <a:ea typeface="Calibri" panose="020F0502020204030204" pitchFamily="34" charset="0"/>
                <a:cs typeface="Times New Roman" panose="02020603050405020304" pitchFamily="18" charset="0"/>
              </a:rPr>
              <a:t>A/Ps</a:t>
            </a:r>
          </a:p>
          <a:p>
            <a:pPr lvl="1">
              <a:lnSpc>
                <a:spcPct val="107000"/>
              </a:lnSpc>
              <a:spcBef>
                <a:spcPts val="0"/>
              </a:spcBef>
            </a:pPr>
            <a:endParaRPr lang="en-US" dirty="0">
              <a:ea typeface="Calibri" panose="020F0502020204030204" pitchFamily="34" charset="0"/>
              <a:cs typeface="Times New Roman" panose="02020603050405020304" pitchFamily="18" charset="0"/>
            </a:endParaRPr>
          </a:p>
          <a:p>
            <a:pPr lvl="1">
              <a:lnSpc>
                <a:spcPct val="107000"/>
              </a:lnSpc>
              <a:spcBef>
                <a:spcPts val="0"/>
              </a:spcBef>
            </a:pPr>
            <a:r>
              <a:rPr lang="en-US" dirty="0">
                <a:ea typeface="Calibri" panose="020F0502020204030204" pitchFamily="34" charset="0"/>
                <a:cs typeface="Times New Roman" panose="02020603050405020304" pitchFamily="18" charset="0"/>
              </a:rPr>
              <a:t>Safety </a:t>
            </a:r>
            <a:r>
              <a:rPr lang="en-US" dirty="0" smtClean="0">
                <a:ea typeface="Calibri" panose="020F0502020204030204" pitchFamily="34" charset="0"/>
                <a:cs typeface="Times New Roman" panose="02020603050405020304" pitchFamily="18" charset="0"/>
              </a:rPr>
              <a:t>Considerations</a:t>
            </a:r>
          </a:p>
          <a:p>
            <a:pPr lvl="1">
              <a:lnSpc>
                <a:spcPct val="107000"/>
              </a:lnSpc>
              <a:spcBef>
                <a:spcPts val="0"/>
              </a:spcBef>
            </a:pPr>
            <a:endParaRPr lang="en-US" dirty="0">
              <a:ea typeface="Calibri" panose="020F0502020204030204" pitchFamily="34" charset="0"/>
              <a:cs typeface="Times New Roman" panose="02020603050405020304" pitchFamily="18" charset="0"/>
            </a:endParaRPr>
          </a:p>
          <a:p>
            <a:pPr lvl="1">
              <a:lnSpc>
                <a:spcPct val="107000"/>
              </a:lnSpc>
              <a:spcBef>
                <a:spcPts val="0"/>
              </a:spcBef>
            </a:pPr>
            <a:r>
              <a:rPr lang="en-US" dirty="0">
                <a:ea typeface="Calibri" panose="020F0502020204030204" pitchFamily="34" charset="0"/>
                <a:cs typeface="Times New Roman" panose="02020603050405020304" pitchFamily="18" charset="0"/>
              </a:rPr>
              <a:t>Planning and Organizing the </a:t>
            </a:r>
            <a:r>
              <a:rPr lang="en-US" dirty="0" smtClean="0">
                <a:ea typeface="Calibri" panose="020F0502020204030204" pitchFamily="34" charset="0"/>
                <a:cs typeface="Times New Roman" panose="02020603050405020304" pitchFamily="18" charset="0"/>
              </a:rPr>
              <a:t>Interview</a:t>
            </a:r>
          </a:p>
          <a:p>
            <a:pPr lvl="1">
              <a:lnSpc>
                <a:spcPct val="107000"/>
              </a:lnSpc>
              <a:spcBef>
                <a:spcPts val="0"/>
              </a:spcBef>
            </a:pPr>
            <a:endParaRPr lang="en-US" dirty="0">
              <a:ea typeface="Calibri" panose="020F0502020204030204" pitchFamily="34" charset="0"/>
              <a:cs typeface="Times New Roman" panose="02020603050405020304" pitchFamily="18" charset="0"/>
            </a:endParaRPr>
          </a:p>
          <a:p>
            <a:pPr lvl="1">
              <a:lnSpc>
                <a:spcPct val="107000"/>
              </a:lnSpc>
              <a:spcBef>
                <a:spcPts val="0"/>
              </a:spcBef>
            </a:pPr>
            <a:r>
              <a:rPr lang="en-US" dirty="0">
                <a:ea typeface="Calibri" panose="020F0502020204030204" pitchFamily="34" charset="0"/>
                <a:cs typeface="Times New Roman" panose="02020603050405020304" pitchFamily="18" charset="0"/>
              </a:rPr>
              <a:t>Introduce the Interviewing A/P Tip Sheet</a:t>
            </a:r>
          </a:p>
          <a:p>
            <a:endParaRPr lang="en-US" dirty="0"/>
          </a:p>
        </p:txBody>
      </p:sp>
    </p:spTree>
    <p:extLst>
      <p:ext uri="{BB962C8B-B14F-4D97-AF65-F5344CB8AC3E}">
        <p14:creationId xmlns:p14="http://schemas.microsoft.com/office/powerpoint/2010/main" val="38118101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2BE1-8B9F-4C72-87A7-4C9D8EFD9231}"/>
              </a:ext>
            </a:extLst>
          </p:cNvPr>
          <p:cNvSpPr>
            <a:spLocks noGrp="1"/>
          </p:cNvSpPr>
          <p:nvPr>
            <p:ph type="title"/>
          </p:nvPr>
        </p:nvSpPr>
        <p:spPr>
          <a:xfrm>
            <a:off x="168850" y="114150"/>
            <a:ext cx="8229600" cy="857400"/>
          </a:xfrm>
        </p:spPr>
        <p:txBody>
          <a:bodyPr/>
          <a:lstStyle/>
          <a:p>
            <a:r>
              <a:rPr lang="en-US" dirty="0" smtClean="0"/>
              <a:t>Overview of Module 2- </a:t>
            </a:r>
            <a:br>
              <a:rPr lang="en-US" dirty="0" smtClean="0"/>
            </a:br>
            <a:r>
              <a:rPr lang="en-US" dirty="0" smtClean="0"/>
              <a:t>Individual Practice: Handout #2</a:t>
            </a:r>
            <a:endParaRPr lang="en-US" dirty="0"/>
          </a:p>
        </p:txBody>
      </p:sp>
      <p:sp>
        <p:nvSpPr>
          <p:cNvPr id="3" name="Content Placeholder 2">
            <a:extLst>
              <a:ext uri="{FF2B5EF4-FFF2-40B4-BE49-F238E27FC236}">
                <a16:creationId xmlns:a16="http://schemas.microsoft.com/office/drawing/2014/main" id="{F029CF1F-3C86-4CB4-A6D2-3E1BB04473CE}"/>
              </a:ext>
            </a:extLst>
          </p:cNvPr>
          <p:cNvSpPr>
            <a:spLocks noGrp="1"/>
          </p:cNvSpPr>
          <p:nvPr>
            <p:ph idx="1"/>
          </p:nvPr>
        </p:nvSpPr>
        <p:spPr>
          <a:xfrm>
            <a:off x="457200" y="942975"/>
            <a:ext cx="8229600" cy="3953878"/>
          </a:xfrm>
        </p:spPr>
        <p:txBody>
          <a:bodyPr>
            <a:normAutofit fontScale="92500"/>
          </a:bodyPr>
          <a:lstStyle/>
          <a:p>
            <a:pPr marL="0" indent="0">
              <a:spcBef>
                <a:spcPts val="0"/>
              </a:spcBef>
              <a:spcAft>
                <a:spcPts val="600"/>
              </a:spcAft>
              <a:buNone/>
            </a:pPr>
            <a:r>
              <a:rPr lang="en-US" b="1" dirty="0" smtClean="0">
                <a:effectLst/>
                <a:ea typeface="Calibri" panose="020F0502020204030204" pitchFamily="34" charset="0"/>
                <a:cs typeface="Times New Roman" panose="02020603050405020304" pitchFamily="18" charset="0"/>
              </a:rPr>
              <a:t>Locate Handout #2</a:t>
            </a:r>
          </a:p>
          <a:p>
            <a:pPr marL="342900" indent="-342900">
              <a:spcBef>
                <a:spcPts val="0"/>
              </a:spcBef>
              <a:spcAft>
                <a:spcPts val="600"/>
              </a:spcAft>
            </a:pPr>
            <a:r>
              <a:rPr lang="en-US" dirty="0" smtClean="0">
                <a:effectLst/>
                <a:ea typeface="Calibri" panose="020F0502020204030204" pitchFamily="34" charset="0"/>
                <a:cs typeface="Times New Roman" panose="02020603050405020304" pitchFamily="18" charset="0"/>
              </a:rPr>
              <a:t>Can </a:t>
            </a:r>
            <a:r>
              <a:rPr lang="en-US" dirty="0">
                <a:effectLst/>
                <a:ea typeface="Calibri" panose="020F0502020204030204" pitchFamily="34" charset="0"/>
                <a:cs typeface="Times New Roman" panose="02020603050405020304" pitchFamily="18" charset="0"/>
              </a:rPr>
              <a:t>be completed immediately after logging </a:t>
            </a:r>
            <a:r>
              <a:rPr lang="en-US" dirty="0" smtClean="0">
                <a:effectLst/>
                <a:ea typeface="Calibri" panose="020F0502020204030204" pitchFamily="34" charset="0"/>
                <a:cs typeface="Times New Roman" panose="02020603050405020304" pitchFamily="18" charset="0"/>
              </a:rPr>
              <a:t>off from Module 1.</a:t>
            </a:r>
          </a:p>
          <a:p>
            <a:pPr marL="800100" lvl="1" indent="-342900">
              <a:spcBef>
                <a:spcPts val="0"/>
              </a:spcBef>
              <a:spcAft>
                <a:spcPts val="600"/>
              </a:spcAft>
            </a:pPr>
            <a:r>
              <a:rPr lang="en-US" dirty="0" smtClean="0">
                <a:ea typeface="Calibri" panose="020F0502020204030204" pitchFamily="34" charset="0"/>
                <a:cs typeface="Times New Roman" panose="02020603050405020304" pitchFamily="18" charset="0"/>
              </a:rPr>
              <a:t>Provides you time to work at your own pace and develop interview questions on your own.</a:t>
            </a:r>
            <a:endParaRPr lang="en-US" dirty="0" smtClean="0">
              <a:effectLst/>
              <a:ea typeface="Calibri" panose="020F0502020204030204" pitchFamily="34" charset="0"/>
              <a:cs typeface="Times New Roman" panose="02020603050405020304" pitchFamily="18" charset="0"/>
            </a:endParaRPr>
          </a:p>
          <a:p>
            <a:pPr marL="342900" indent="-342900">
              <a:spcBef>
                <a:spcPts val="0"/>
              </a:spcBef>
              <a:spcAft>
                <a:spcPts val="600"/>
              </a:spcAft>
            </a:pPr>
            <a:r>
              <a:rPr lang="en-US" dirty="0" smtClean="0">
                <a:ea typeface="Calibri" panose="020F0502020204030204" pitchFamily="34" charset="0"/>
                <a:cs typeface="Times New Roman" panose="02020603050405020304" pitchFamily="18" charset="0"/>
              </a:rPr>
              <a:t>Handout #2 </a:t>
            </a:r>
            <a:r>
              <a:rPr lang="en-US" dirty="0">
                <a:ea typeface="Calibri" panose="020F0502020204030204" pitchFamily="34" charset="0"/>
                <a:cs typeface="Times New Roman" panose="02020603050405020304" pitchFamily="18" charset="0"/>
              </a:rPr>
              <a:t>m</a:t>
            </a:r>
            <a:r>
              <a:rPr lang="en-US" dirty="0" smtClean="0">
                <a:effectLst/>
                <a:ea typeface="Calibri" panose="020F0502020204030204" pitchFamily="34" charset="0"/>
                <a:cs typeface="Times New Roman" panose="02020603050405020304" pitchFamily="18" charset="0"/>
              </a:rPr>
              <a:t>ust </a:t>
            </a:r>
            <a:r>
              <a:rPr lang="en-US" dirty="0">
                <a:effectLst/>
                <a:ea typeface="Calibri" panose="020F0502020204030204" pitchFamily="34" charset="0"/>
                <a:cs typeface="Times New Roman" panose="02020603050405020304" pitchFamily="18" charset="0"/>
              </a:rPr>
              <a:t>be completed before we convene </a:t>
            </a:r>
            <a:r>
              <a:rPr lang="en-US" dirty="0" smtClean="0">
                <a:effectLst/>
                <a:ea typeface="Calibri" panose="020F0502020204030204" pitchFamily="34" charset="0"/>
                <a:cs typeface="Times New Roman" panose="02020603050405020304" pitchFamily="18" charset="0"/>
              </a:rPr>
              <a:t>for our next </a:t>
            </a:r>
            <a:r>
              <a:rPr lang="en-US" dirty="0">
                <a:effectLst/>
                <a:ea typeface="Calibri" panose="020F0502020204030204" pitchFamily="34" charset="0"/>
                <a:cs typeface="Times New Roman" panose="02020603050405020304" pitchFamily="18" charset="0"/>
              </a:rPr>
              <a:t>virtual classroom, </a:t>
            </a:r>
            <a:r>
              <a:rPr lang="en-US" dirty="0" smtClean="0">
                <a:effectLst/>
                <a:ea typeface="Calibri" panose="020F0502020204030204" pitchFamily="34" charset="0"/>
                <a:cs typeface="Times New Roman" panose="02020603050405020304" pitchFamily="18" charset="0"/>
              </a:rPr>
              <a:t>Module </a:t>
            </a:r>
            <a:r>
              <a:rPr lang="en-US" dirty="0">
                <a:ea typeface="Calibri" panose="020F0502020204030204" pitchFamily="34" charset="0"/>
                <a:cs typeface="Times New Roman" panose="02020603050405020304" pitchFamily="18" charset="0"/>
              </a:rPr>
              <a:t>3</a:t>
            </a:r>
            <a:r>
              <a:rPr lang="en-US" dirty="0" smtClean="0">
                <a:effectLst/>
                <a:ea typeface="Calibri" panose="020F0502020204030204" pitchFamily="34" charset="0"/>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a:p>
            <a:pPr marL="800100" lvl="1" indent="-342900">
              <a:spcBef>
                <a:spcPts val="0"/>
              </a:spcBef>
              <a:spcAft>
                <a:spcPts val="600"/>
              </a:spcAft>
            </a:pPr>
            <a:r>
              <a:rPr lang="en-US" dirty="0" smtClean="0">
                <a:effectLst/>
                <a:ea typeface="Calibri" panose="020F0502020204030204" pitchFamily="34" charset="0"/>
                <a:cs typeface="Times New Roman" panose="02020603050405020304" pitchFamily="18" charset="0"/>
              </a:rPr>
              <a:t>Will be used in next virtual classroom for activities.</a:t>
            </a:r>
            <a:endParaRPr lang="en-US" dirty="0">
              <a:effectLst/>
              <a:ea typeface="Calibri" panose="020F0502020204030204" pitchFamily="34" charset="0"/>
              <a:cs typeface="Times New Roman" panose="02020603050405020304" pitchFamily="18" charset="0"/>
            </a:endParaRPr>
          </a:p>
          <a:p>
            <a:pPr marL="342900" indent="-342900">
              <a:spcBef>
                <a:spcPts val="0"/>
              </a:spcBef>
              <a:spcAft>
                <a:spcPts val="600"/>
              </a:spcAft>
            </a:pPr>
            <a:r>
              <a:rPr lang="en-US" dirty="0">
                <a:effectLst/>
                <a:ea typeface="Calibri" panose="020F0502020204030204" pitchFamily="34" charset="0"/>
                <a:cs typeface="Times New Roman" panose="02020603050405020304" pitchFamily="18" charset="0"/>
              </a:rPr>
              <a:t>Expected to take 45-60 min.</a:t>
            </a:r>
          </a:p>
          <a:p>
            <a:pPr marL="342900" indent="-342900">
              <a:spcBef>
                <a:spcPts val="0"/>
              </a:spcBef>
              <a:spcAft>
                <a:spcPts val="600"/>
              </a:spcAft>
            </a:pPr>
            <a:r>
              <a:rPr lang="en-US" dirty="0">
                <a:effectLst/>
                <a:ea typeface="Calibri" panose="020F0502020204030204" pitchFamily="34" charset="0"/>
                <a:cs typeface="Times New Roman" panose="02020603050405020304" pitchFamily="18" charset="0"/>
              </a:rPr>
              <a:t>You will need the Tip Sheet and Handout </a:t>
            </a:r>
            <a:r>
              <a:rPr lang="en-US" dirty="0" smtClean="0">
                <a:effectLst/>
                <a:ea typeface="Calibri" panose="020F0502020204030204" pitchFamily="34" charset="0"/>
                <a:cs typeface="Times New Roman" panose="02020603050405020304" pitchFamily="18" charset="0"/>
              </a:rPr>
              <a:t>#</a:t>
            </a:r>
            <a:r>
              <a:rPr lang="en-US" dirty="0"/>
              <a:t>2</a:t>
            </a:r>
            <a:r>
              <a:rPr lang="en-US" dirty="0" smtClean="0">
                <a:effectLst/>
                <a:ea typeface="Calibri" panose="020F0502020204030204" pitchFamily="34" charset="0"/>
                <a:cs typeface="Times New Roman" panose="02020603050405020304" pitchFamily="18" charset="0"/>
              </a:rPr>
              <a:t> </a:t>
            </a:r>
            <a:r>
              <a:rPr lang="en-US" dirty="0">
                <a:effectLst/>
                <a:ea typeface="Calibri" panose="020F0502020204030204" pitchFamily="34" charset="0"/>
                <a:cs typeface="Times New Roman" panose="02020603050405020304" pitchFamily="18" charset="0"/>
              </a:rPr>
              <a:t>in your Participant </a:t>
            </a:r>
            <a:r>
              <a:rPr lang="en-US" dirty="0" smtClean="0">
                <a:effectLst/>
                <a:ea typeface="Calibri" panose="020F0502020204030204" pitchFamily="34" charset="0"/>
                <a:cs typeface="Times New Roman" panose="02020603050405020304" pitchFamily="18" charset="0"/>
              </a:rPr>
              <a:t>Manual.</a:t>
            </a:r>
            <a:endParaRPr lang="en-US" dirty="0">
              <a:effectLst/>
              <a:ea typeface="Calibri" panose="020F0502020204030204" pitchFamily="34" charset="0"/>
              <a:cs typeface="Times New Roman" panose="02020603050405020304" pitchFamily="18" charset="0"/>
            </a:endParaRPr>
          </a:p>
          <a:p>
            <a:pPr marL="342900" indent="-342900">
              <a:spcBef>
                <a:spcPts val="0"/>
              </a:spcBef>
              <a:spcAft>
                <a:spcPts val="600"/>
              </a:spcAft>
            </a:pPr>
            <a:r>
              <a:rPr lang="en-US" dirty="0">
                <a:effectLst/>
                <a:ea typeface="Calibri" panose="020F0502020204030204" pitchFamily="34" charset="0"/>
                <a:cs typeface="Times New Roman" panose="02020603050405020304" pitchFamily="18" charset="0"/>
              </a:rPr>
              <a:t>Once completed, </a:t>
            </a:r>
            <a:r>
              <a:rPr lang="en-US" dirty="0" smtClean="0">
                <a:effectLst/>
                <a:ea typeface="Calibri" panose="020F0502020204030204" pitchFamily="34" charset="0"/>
                <a:cs typeface="Times New Roman" panose="02020603050405020304" pitchFamily="18" charset="0"/>
              </a:rPr>
              <a:t>log into the Module 2 on-</a:t>
            </a:r>
            <a:r>
              <a:rPr lang="en-US" dirty="0" smtClean="0">
                <a:ea typeface="Calibri" panose="020F0502020204030204" pitchFamily="34" charset="0"/>
                <a:cs typeface="Times New Roman" panose="02020603050405020304" pitchFamily="18" charset="0"/>
              </a:rPr>
              <a:t>line learning activity and </a:t>
            </a:r>
            <a:r>
              <a:rPr lang="en-US" u="sng" dirty="0" smtClean="0">
                <a:ea typeface="Calibri" panose="020F0502020204030204" pitchFamily="34" charset="0"/>
                <a:cs typeface="Times New Roman" panose="02020603050405020304" pitchFamily="18" charset="0"/>
              </a:rPr>
              <a:t>record for credit</a:t>
            </a:r>
            <a:r>
              <a:rPr lang="en-US" dirty="0" smtClean="0">
                <a:ea typeface="Calibri" panose="020F0502020204030204" pitchFamily="34" charset="0"/>
                <a:cs typeface="Times New Roman" panose="02020603050405020304" pitchFamily="18" charset="0"/>
              </a:rPr>
              <a:t>. </a:t>
            </a:r>
          </a:p>
          <a:p>
            <a:pPr>
              <a:lnSpc>
                <a:spcPct val="107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557199" lvl="1" indent="-214308">
              <a:lnSpc>
                <a:spcPct val="107000"/>
              </a:lnSpc>
              <a:spcBef>
                <a:spcPts val="0"/>
              </a:spcBef>
              <a:buFont typeface="+mj-lt"/>
              <a:buAutoNum type="alphaLcPeriod"/>
            </a:pPr>
            <a:endParaRPr lang="en-US" sz="825" dirty="0">
              <a:latin typeface="Calibri" panose="020F0502020204030204" pitchFamily="34" charset="0"/>
              <a:ea typeface="Calibri" panose="020F0502020204030204" pitchFamily="34" charset="0"/>
              <a:cs typeface="Times New Roman" panose="02020603050405020304" pitchFamily="18" charset="0"/>
            </a:endParaRPr>
          </a:p>
          <a:p>
            <a:pPr marL="557199" lvl="1" indent="-214308">
              <a:lnSpc>
                <a:spcPct val="107000"/>
              </a:lnSpc>
              <a:spcBef>
                <a:spcPts val="0"/>
              </a:spcBef>
              <a:buFont typeface="+mj-lt"/>
              <a:buAutoNum type="alphaLcPeriod"/>
            </a:pPr>
            <a:endParaRPr lang="en-US" sz="825"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386285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CD692-DD00-4A86-97D4-EFA6ED361C4A}"/>
              </a:ext>
            </a:extLst>
          </p:cNvPr>
          <p:cNvSpPr>
            <a:spLocks noGrp="1"/>
          </p:cNvSpPr>
          <p:nvPr>
            <p:ph type="title"/>
          </p:nvPr>
        </p:nvSpPr>
        <p:spPr>
          <a:xfrm>
            <a:off x="325369" y="130626"/>
            <a:ext cx="8229600" cy="857400"/>
          </a:xfrm>
        </p:spPr>
        <p:txBody>
          <a:bodyPr/>
          <a:lstStyle/>
          <a:p>
            <a:r>
              <a:rPr lang="en-US" dirty="0"/>
              <a:t>Individual Practice – </a:t>
            </a:r>
            <a:r>
              <a:rPr lang="en-US" dirty="0" smtClean="0"/>
              <a:t/>
            </a:r>
            <a:br>
              <a:rPr lang="en-US" dirty="0" smtClean="0"/>
            </a:br>
            <a:r>
              <a:rPr lang="en-US" dirty="0" smtClean="0"/>
              <a:t>Handout #2</a:t>
            </a:r>
            <a:endParaRPr lang="en-US" dirty="0"/>
          </a:p>
        </p:txBody>
      </p:sp>
      <p:sp>
        <p:nvSpPr>
          <p:cNvPr id="3" name="Content Placeholder 2">
            <a:extLst>
              <a:ext uri="{FF2B5EF4-FFF2-40B4-BE49-F238E27FC236}">
                <a16:creationId xmlns:a16="http://schemas.microsoft.com/office/drawing/2014/main" id="{91C98335-E2B8-41DE-B121-4003498A74E2}"/>
              </a:ext>
            </a:extLst>
          </p:cNvPr>
          <p:cNvSpPr>
            <a:spLocks noGrp="1"/>
          </p:cNvSpPr>
          <p:nvPr>
            <p:ph idx="1"/>
          </p:nvPr>
        </p:nvSpPr>
        <p:spPr/>
        <p:txBody>
          <a:bodyPr>
            <a:normAutofit/>
          </a:bodyPr>
          <a:lstStyle/>
          <a:p>
            <a:pPr marL="0" indent="0">
              <a:buNone/>
            </a:pPr>
            <a:r>
              <a:rPr lang="en-US" sz="2250" dirty="0"/>
              <a:t>Individual Practice Assignment</a:t>
            </a:r>
          </a:p>
          <a:p>
            <a:r>
              <a:rPr lang="en-US" dirty="0"/>
              <a:t>Based on the case </a:t>
            </a:r>
            <a:r>
              <a:rPr lang="en-US" dirty="0" smtClean="0"/>
              <a:t>study in Handout #2:</a:t>
            </a:r>
            <a:endParaRPr lang="en-US" dirty="0"/>
          </a:p>
          <a:p>
            <a:pPr marL="0" indent="0">
              <a:buNone/>
            </a:pPr>
            <a:r>
              <a:rPr lang="en-US" dirty="0"/>
              <a:t>	1. Develop 4-6 questions or ways to build rapport with </a:t>
            </a:r>
            <a:r>
              <a:rPr lang="en-US" dirty="0" smtClean="0"/>
              <a:t>David.</a:t>
            </a:r>
            <a:endParaRPr lang="en-US" dirty="0"/>
          </a:p>
          <a:p>
            <a:pPr marL="0" indent="0">
              <a:buNone/>
            </a:pPr>
            <a:r>
              <a:rPr lang="en-US" dirty="0"/>
              <a:t>	2. Develop 4-6 questions to explore possible defenses </a:t>
            </a:r>
            <a:r>
              <a:rPr lang="en-US" dirty="0" smtClean="0"/>
              <a:t>or </a:t>
            </a:r>
            <a:r>
              <a:rPr lang="en-US" dirty="0"/>
              <a:t>	justifications David may offer to the allegations.</a:t>
            </a:r>
          </a:p>
          <a:p>
            <a:r>
              <a:rPr lang="en-US" dirty="0"/>
              <a:t>We will use your individual practice work in the final </a:t>
            </a:r>
            <a:r>
              <a:rPr lang="en-US" dirty="0" smtClean="0"/>
              <a:t>module </a:t>
            </a:r>
            <a:r>
              <a:rPr lang="en-US" dirty="0"/>
              <a:t>of the course.</a:t>
            </a:r>
          </a:p>
          <a:p>
            <a:r>
              <a:rPr lang="en-US" dirty="0" smtClean="0"/>
              <a:t>What </a:t>
            </a:r>
            <a:r>
              <a:rPr lang="en-US" dirty="0"/>
              <a:t>questions about </a:t>
            </a:r>
            <a:r>
              <a:rPr lang="en-US" dirty="0" smtClean="0"/>
              <a:t>Module 2- Individual Practice do you have? </a:t>
            </a:r>
            <a:endParaRPr lang="en-US" dirty="0"/>
          </a:p>
        </p:txBody>
      </p:sp>
    </p:spTree>
    <p:extLst>
      <p:ext uri="{BB962C8B-B14F-4D97-AF65-F5344CB8AC3E}">
        <p14:creationId xmlns:p14="http://schemas.microsoft.com/office/powerpoint/2010/main" val="34347710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33"/>
        <p:cNvGrpSpPr/>
        <p:nvPr/>
      </p:nvGrpSpPr>
      <p:grpSpPr>
        <a:xfrm>
          <a:off x="0" y="0"/>
          <a:ext cx="0" cy="0"/>
          <a:chOff x="0" y="0"/>
          <a:chExt cx="0" cy="0"/>
        </a:xfrm>
      </p:grpSpPr>
      <p:sp>
        <p:nvSpPr>
          <p:cNvPr id="134" name="Google Shape;134;p21"/>
          <p:cNvSpPr/>
          <p:nvPr/>
        </p:nvSpPr>
        <p:spPr>
          <a:xfrm>
            <a:off x="130625" y="137000"/>
            <a:ext cx="8886900" cy="3460778"/>
          </a:xfrm>
          <a:prstGeom prst="rect">
            <a:avLst/>
          </a:prstGeom>
          <a:solidFill>
            <a:srgbClr val="F89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8993F"/>
              </a:solidFill>
            </a:endParaRPr>
          </a:p>
        </p:txBody>
      </p:sp>
      <p:sp>
        <p:nvSpPr>
          <p:cNvPr id="135" name="Google Shape;135;p21"/>
          <p:cNvSpPr txBox="1"/>
          <p:nvPr/>
        </p:nvSpPr>
        <p:spPr>
          <a:xfrm>
            <a:off x="953898" y="1267921"/>
            <a:ext cx="7170300" cy="969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dirty="0">
                <a:solidFill>
                  <a:srgbClr val="FFFFFF"/>
                </a:solidFill>
                <a:latin typeface="+mj-lt"/>
                <a:ea typeface="Trebuchet MS"/>
                <a:cs typeface="Trebuchet MS"/>
                <a:sym typeface="Trebuchet MS"/>
              </a:rPr>
              <a:t>Thank You!</a:t>
            </a:r>
          </a:p>
          <a:p>
            <a:pPr marL="0" marR="0" lvl="0" indent="0" algn="ctr" rtl="0">
              <a:spcBef>
                <a:spcPts val="0"/>
              </a:spcBef>
              <a:spcAft>
                <a:spcPts val="0"/>
              </a:spcAft>
              <a:buNone/>
            </a:pPr>
            <a:endParaRPr lang="en-US" sz="1800" dirty="0">
              <a:solidFill>
                <a:srgbClr val="FFFFFF"/>
              </a:solidFill>
              <a:latin typeface="+mj-lt"/>
              <a:ea typeface="Trebuchet MS"/>
              <a:cs typeface="Trebuchet MS"/>
              <a:sym typeface="Trebuchet MS"/>
            </a:endParaRPr>
          </a:p>
        </p:txBody>
      </p:sp>
      <p:pic>
        <p:nvPicPr>
          <p:cNvPr id="9" name="Google Shape;52;p13"/>
          <p:cNvPicPr preferRelativeResize="0"/>
          <p:nvPr/>
        </p:nvPicPr>
        <p:blipFill>
          <a:blip r:embed="rId4">
            <a:alphaModFix/>
          </a:blip>
          <a:stretch>
            <a:fillRect/>
          </a:stretch>
        </p:blipFill>
        <p:spPr>
          <a:xfrm>
            <a:off x="140341" y="3461123"/>
            <a:ext cx="8877184" cy="136655"/>
          </a:xfrm>
          <a:prstGeom prst="rect">
            <a:avLst/>
          </a:prstGeom>
          <a:noFill/>
          <a:ln>
            <a:noFill/>
          </a:ln>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000"/>
                    </a14:imgEffect>
                  </a14:imgLayer>
                </a14:imgProps>
              </a:ext>
              <a:ext uri="{28A0092B-C50C-407E-A947-70E740481C1C}">
                <a14:useLocalDpi xmlns:a14="http://schemas.microsoft.com/office/drawing/2010/main" val="0"/>
              </a:ext>
            </a:extLst>
          </a:blip>
          <a:stretch>
            <a:fillRect/>
          </a:stretch>
        </p:blipFill>
        <p:spPr>
          <a:xfrm>
            <a:off x="7530229" y="299881"/>
            <a:ext cx="1187937" cy="454584"/>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5" y="3909966"/>
            <a:ext cx="2433086" cy="891523"/>
          </a:xfrm>
          <a:prstGeom prst="rect">
            <a:avLst/>
          </a:prstGeom>
        </p:spPr>
      </p:pic>
      <p:sp>
        <p:nvSpPr>
          <p:cNvPr id="3" name="TextBox 2"/>
          <p:cNvSpPr txBox="1"/>
          <p:nvPr/>
        </p:nvSpPr>
        <p:spPr>
          <a:xfrm>
            <a:off x="4251960" y="3742326"/>
            <a:ext cx="2315057" cy="523220"/>
          </a:xfrm>
          <a:prstGeom prst="rect">
            <a:avLst/>
          </a:prstGeom>
          <a:noFill/>
        </p:spPr>
        <p:txBody>
          <a:bodyPr wrap="none" rtlCol="0">
            <a:spAutoFit/>
          </a:bodyPr>
          <a:lstStyle/>
          <a:p>
            <a:r>
              <a:rPr lang="en-US" dirty="0"/>
              <a:t>Follow us on Social Media:</a:t>
            </a:r>
          </a:p>
          <a:p>
            <a:endParaRPr lang="en-US" dirty="0"/>
          </a:p>
        </p:txBody>
      </p:sp>
      <p:sp>
        <p:nvSpPr>
          <p:cNvPr id="8" name="Google Shape;110;p3"/>
          <p:cNvSpPr txBox="1"/>
          <p:nvPr/>
        </p:nvSpPr>
        <p:spPr>
          <a:xfrm>
            <a:off x="7133256" y="4195888"/>
            <a:ext cx="1253066" cy="24622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1000" b="0" i="0" u="none" strike="noStrike" cap="none" dirty="0">
                <a:solidFill>
                  <a:schemeClr val="tx1"/>
                </a:solidFill>
                <a:sym typeface="Arial"/>
              </a:rPr>
              <a:t>@Acad4ProfExcell</a:t>
            </a:r>
            <a:endParaRPr dirty="0">
              <a:solidFill>
                <a:schemeClr val="tx1"/>
              </a:solidFill>
            </a:endParaRPr>
          </a:p>
        </p:txBody>
      </p:sp>
      <p:sp>
        <p:nvSpPr>
          <p:cNvPr id="10" name="Google Shape;111;p3"/>
          <p:cNvSpPr txBox="1"/>
          <p:nvPr/>
        </p:nvSpPr>
        <p:spPr>
          <a:xfrm>
            <a:off x="4621835" y="4523069"/>
            <a:ext cx="1600198" cy="40011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1000" b="0" i="0" u="none" strike="noStrike" cap="none" dirty="0">
                <a:solidFill>
                  <a:schemeClr val="tx1"/>
                </a:solidFill>
                <a:latin typeface="Arial"/>
                <a:ea typeface="Arial"/>
                <a:cs typeface="Arial"/>
                <a:sym typeface="Arial"/>
              </a:rPr>
              <a:t>@</a:t>
            </a:r>
            <a:r>
              <a:rPr lang="en-US" sz="1000" b="0" i="0" u="none" strike="noStrike" cap="none" dirty="0" err="1">
                <a:solidFill>
                  <a:schemeClr val="tx1"/>
                </a:solidFill>
                <a:latin typeface="Arial"/>
                <a:ea typeface="Arial"/>
                <a:cs typeface="Arial"/>
                <a:sym typeface="Arial"/>
              </a:rPr>
              <a:t>sdsu</a:t>
            </a:r>
            <a:r>
              <a:rPr lang="en-US" sz="1000" b="0" i="0" u="none" strike="noStrike" cap="none" dirty="0">
                <a:solidFill>
                  <a:schemeClr val="tx1"/>
                </a:solidFill>
                <a:sym typeface="Arial"/>
              </a:rPr>
              <a:t>-academy-for-professional-excellence/</a:t>
            </a:r>
            <a:endParaRPr dirty="0">
              <a:solidFill>
                <a:schemeClr val="tx1"/>
              </a:solidFill>
            </a:endParaRPr>
          </a:p>
        </p:txBody>
      </p:sp>
      <p:sp>
        <p:nvSpPr>
          <p:cNvPr id="11" name="Google Shape;112;p3"/>
          <p:cNvSpPr txBox="1"/>
          <p:nvPr/>
        </p:nvSpPr>
        <p:spPr>
          <a:xfrm>
            <a:off x="7117968" y="4595226"/>
            <a:ext cx="1600198" cy="24622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1000" b="0" i="0" u="none" strike="noStrike" cap="none" dirty="0">
                <a:solidFill>
                  <a:schemeClr val="tx1"/>
                </a:solidFill>
                <a:latin typeface="Arial"/>
                <a:ea typeface="Arial"/>
                <a:cs typeface="Arial"/>
                <a:sym typeface="Arial"/>
              </a:rPr>
              <a:t>@</a:t>
            </a:r>
            <a:r>
              <a:rPr lang="en-US" sz="1000" b="0" i="0" u="none" strike="noStrike" cap="none" dirty="0">
                <a:solidFill>
                  <a:schemeClr val="tx1"/>
                </a:solidFill>
                <a:sym typeface="Arial"/>
              </a:rPr>
              <a:t>TheAcademySDSU</a:t>
            </a:r>
            <a:endParaRPr dirty="0">
              <a:solidFill>
                <a:schemeClr val="tx1"/>
              </a:solidFill>
            </a:endParaRPr>
          </a:p>
        </p:txBody>
      </p:sp>
      <p:sp>
        <p:nvSpPr>
          <p:cNvPr id="17" name="Google Shape;112;p3"/>
          <p:cNvSpPr txBox="1"/>
          <p:nvPr/>
        </p:nvSpPr>
        <p:spPr>
          <a:xfrm>
            <a:off x="4627913" y="4211291"/>
            <a:ext cx="1600198" cy="246181"/>
          </a:xfrm>
          <a:prstGeom prst="rect">
            <a:avLst/>
          </a:prstGeom>
          <a:noFill/>
          <a:ln>
            <a:noFill/>
          </a:ln>
        </p:spPr>
        <p:txBody>
          <a:bodyPr spcFirstLastPara="1" wrap="square" lIns="91425" tIns="45700" rIns="91425" bIns="45700" anchor="t" anchorCtr="0">
            <a:spAutoFit/>
          </a:bodyPr>
          <a:lstStyle/>
          <a:p>
            <a:pPr lvl="0"/>
            <a:r>
              <a:rPr lang="en-US" sz="1000" b="0" i="0" u="none" strike="noStrike" cap="none" dirty="0">
                <a:solidFill>
                  <a:schemeClr val="tx1"/>
                </a:solidFill>
                <a:latin typeface="Arial"/>
                <a:ea typeface="Arial"/>
                <a:cs typeface="Arial"/>
                <a:sym typeface="Arial"/>
              </a:rPr>
              <a:t>@</a:t>
            </a:r>
            <a:r>
              <a:rPr lang="en-US" sz="1000" dirty="0">
                <a:solidFill>
                  <a:schemeClr val="tx1"/>
                </a:solidFill>
              </a:rPr>
              <a:t>SDSUAcademy</a:t>
            </a:r>
            <a:endParaRPr dirty="0">
              <a:solidFill>
                <a:schemeClr val="tx1"/>
              </a:solidFill>
            </a:endParaRP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3509" y="4165304"/>
            <a:ext cx="320040" cy="320040"/>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3509" y="4580681"/>
            <a:ext cx="320040" cy="320040"/>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4302" y="4178512"/>
            <a:ext cx="320040" cy="320040"/>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26813" y="4596369"/>
            <a:ext cx="319420" cy="319420"/>
          </a:xfrm>
          <a:prstGeom prst="rect">
            <a:avLst/>
          </a:prstGeom>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Rectangle 1"/>
          <p:cNvSpPr/>
          <p:nvPr/>
        </p:nvSpPr>
        <p:spPr>
          <a:xfrm>
            <a:off x="135466" y="135466"/>
            <a:ext cx="8879840" cy="4890347"/>
          </a:xfrm>
          <a:prstGeom prst="rect">
            <a:avLst/>
          </a:prstGeom>
          <a:solidFill>
            <a:srgbClr val="F89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Google Shape;124;p20"/>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125" name="Google Shape;125;p20"/>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126" name="Google Shape;126;p20"/>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127" name="Google Shape;127;p20"/>
          <p:cNvSpPr txBox="1"/>
          <p:nvPr/>
        </p:nvSpPr>
        <p:spPr>
          <a:xfrm>
            <a:off x="620625" y="528250"/>
            <a:ext cx="6658500" cy="1515900"/>
          </a:xfrm>
          <a:prstGeom prst="rect">
            <a:avLst/>
          </a:prstGeom>
          <a:noFill/>
          <a:ln>
            <a:noFill/>
          </a:ln>
        </p:spPr>
        <p:txBody>
          <a:bodyPr spcFirstLastPara="1" wrap="square" lIns="91425" tIns="91425" rIns="91425" bIns="91425" anchor="t" anchorCtr="0">
            <a:noAutofit/>
          </a:bodyPr>
          <a:lstStyle/>
          <a:p>
            <a:pPr lvl="0"/>
            <a:r>
              <a:rPr lang="en-US" sz="3600" dirty="0">
                <a:solidFill>
                  <a:schemeClr val="bg1"/>
                </a:solidFill>
                <a:latin typeface="+mj-lt"/>
              </a:rPr>
              <a:t>We envision a world where the quality of life for individuals, organizations, and communities is transformed to a healthier place. </a:t>
            </a:r>
            <a:endParaRPr sz="3600" dirty="0">
              <a:solidFill>
                <a:schemeClr val="bg1"/>
              </a:solidFill>
              <a:latin typeface="+mj-lt"/>
              <a:ea typeface="Trebuchet MS"/>
              <a:cs typeface="Trebuchet MS"/>
              <a:sym typeface="Trebuchet MS"/>
            </a:endParaRPr>
          </a:p>
        </p:txBody>
      </p:sp>
      <p:sp>
        <p:nvSpPr>
          <p:cNvPr id="128" name="Google Shape;128;p20"/>
          <p:cNvSpPr txBox="1"/>
          <p:nvPr/>
        </p:nvSpPr>
        <p:spPr>
          <a:xfrm>
            <a:off x="9144000" y="528250"/>
            <a:ext cx="2357700" cy="62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dirty="0"/>
              <a:t>Change background color of this block in title slide to match primary program color (color intertwined with the red in the logo and color of acronym font)</a:t>
            </a:r>
            <a:endParaRPr i="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325" y="4236969"/>
            <a:ext cx="1426322" cy="545806"/>
          </a:xfrm>
          <a:prstGeom prst="rect">
            <a:avLst/>
          </a:prstGeom>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3" name="Rectangle 2"/>
          <p:cNvSpPr/>
          <p:nvPr/>
        </p:nvSpPr>
        <p:spPr>
          <a:xfrm>
            <a:off x="126126" y="4221700"/>
            <a:ext cx="8895412" cy="816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p:cNvSpPr/>
          <p:nvPr/>
        </p:nvSpPr>
        <p:spPr>
          <a:xfrm>
            <a:off x="126126" y="3964266"/>
            <a:ext cx="8895412" cy="1056770"/>
          </a:xfrm>
          <a:prstGeom prst="rect">
            <a:avLst/>
          </a:prstGeom>
          <a:solidFill>
            <a:srgbClr val="CEC39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1600" dirty="0">
                <a:latin typeface="+mj-lt"/>
              </a:rPr>
              <a:t>We create experiences that transform the heart, mind, and practice.</a:t>
            </a:r>
          </a:p>
        </p:txBody>
      </p:sp>
      <p:sp>
        <p:nvSpPr>
          <p:cNvPr id="10" name="Google Shape;50;p13"/>
          <p:cNvSpPr txBox="1">
            <a:spLocks noGrp="1"/>
          </p:cNvSpPr>
          <p:nvPr>
            <p:ph type="title" idx="4294967295"/>
          </p:nvPr>
        </p:nvSpPr>
        <p:spPr>
          <a:xfrm>
            <a:off x="371855" y="1328094"/>
            <a:ext cx="8326874" cy="1671637"/>
          </a:xfrm>
          <a:prstGeom prst="rect">
            <a:avLst/>
          </a:prstGeom>
        </p:spPr>
        <p:txBody>
          <a:bodyPr spcFirstLastPara="1" vert="horz" wrap="square" lIns="91425" tIns="91425" rIns="91425" bIns="91425" rtlCol="0" anchor="t" anchorCtr="0">
            <a:noAutofit/>
          </a:bodyPr>
          <a:lstStyle/>
          <a:p>
            <a:pPr lvl="0" algn="ctr"/>
            <a:r>
              <a:rPr lang="en-US" sz="4000" dirty="0">
                <a:solidFill>
                  <a:schemeClr val="accent2">
                    <a:lumMod val="75000"/>
                  </a:schemeClr>
                </a:solidFill>
              </a:rPr>
              <a:t/>
            </a:r>
            <a:br>
              <a:rPr lang="en-US" sz="4000" dirty="0">
                <a:solidFill>
                  <a:schemeClr val="accent2">
                    <a:lumMod val="75000"/>
                  </a:schemeClr>
                </a:solidFill>
              </a:rPr>
            </a:br>
            <a:r>
              <a:rPr lang="en-US" sz="4000" dirty="0">
                <a:solidFill>
                  <a:schemeClr val="accent2">
                    <a:lumMod val="75000"/>
                  </a:schemeClr>
                </a:solidFill>
              </a:rPr>
              <a:t>Enhancing Your Investigative Skills: </a:t>
            </a:r>
            <a:r>
              <a:rPr lang="en-US" sz="4400" dirty="0">
                <a:solidFill>
                  <a:schemeClr val="accent2">
                    <a:lumMod val="75000"/>
                  </a:schemeClr>
                </a:solidFill>
              </a:rPr>
              <a:t/>
            </a:r>
            <a:br>
              <a:rPr lang="en-US" sz="4400" dirty="0">
                <a:solidFill>
                  <a:schemeClr val="accent2">
                    <a:lumMod val="75000"/>
                  </a:schemeClr>
                </a:solidFill>
              </a:rPr>
            </a:br>
            <a:r>
              <a:rPr lang="en-US" sz="3600" dirty="0">
                <a:solidFill>
                  <a:schemeClr val="accent2">
                    <a:lumMod val="75000"/>
                  </a:schemeClr>
                </a:solidFill>
              </a:rPr>
              <a:t>Interviewing Alleged </a:t>
            </a:r>
            <a:r>
              <a:rPr lang="en-US" sz="3600" dirty="0" smtClean="0">
                <a:solidFill>
                  <a:schemeClr val="accent2">
                    <a:lumMod val="75000"/>
                  </a:schemeClr>
                </a:solidFill>
              </a:rPr>
              <a:t>Perpetrators</a:t>
            </a:r>
            <a:br>
              <a:rPr lang="en-US" sz="3600" dirty="0" smtClean="0">
                <a:solidFill>
                  <a:schemeClr val="accent2">
                    <a:lumMod val="75000"/>
                  </a:schemeClr>
                </a:solidFill>
              </a:rPr>
            </a:br>
            <a:r>
              <a:rPr lang="en-US" sz="3200" dirty="0">
                <a:solidFill>
                  <a:srgbClr val="948784"/>
                </a:solidFill>
                <a:latin typeface="Arial" panose="020B0604020202020204" pitchFamily="34" charset="0"/>
                <a:cs typeface="Arial" panose="020B0604020202020204" pitchFamily="34" charset="0"/>
              </a:rPr>
              <a:t>A Multi-Module Virtual Course</a:t>
            </a:r>
            <a:br>
              <a:rPr lang="en-US" sz="3200" dirty="0">
                <a:solidFill>
                  <a:srgbClr val="948784"/>
                </a:solidFill>
                <a:latin typeface="Arial" panose="020B0604020202020204" pitchFamily="34" charset="0"/>
                <a:cs typeface="Arial" panose="020B0604020202020204" pitchFamily="34" charset="0"/>
              </a:rPr>
            </a:br>
            <a:endParaRPr sz="3200" dirty="0">
              <a:solidFill>
                <a:srgbClr val="948784"/>
              </a:solidFill>
            </a:endParaRPr>
          </a:p>
        </p:txBody>
      </p:sp>
      <p:pic>
        <p:nvPicPr>
          <p:cNvPr id="5" name="Picture 4">
            <a:extLst>
              <a:ext uri="{FF2B5EF4-FFF2-40B4-BE49-F238E27FC236}">
                <a16:creationId xmlns:a16="http://schemas.microsoft.com/office/drawing/2014/main" id="{00398E6A-7F10-44A7-82A8-DACC0DF2D57E}"/>
              </a:ext>
            </a:extLst>
          </p:cNvPr>
          <p:cNvPicPr>
            <a:picLocks noChangeAspect="1"/>
          </p:cNvPicPr>
          <p:nvPr/>
        </p:nvPicPr>
        <p:blipFill rotWithShape="1">
          <a:blip r:embed="rId4"/>
          <a:srcRect b="22184"/>
          <a:stretch/>
        </p:blipFill>
        <p:spPr>
          <a:xfrm>
            <a:off x="7117760" y="4178245"/>
            <a:ext cx="1580969" cy="61448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94" y="416512"/>
            <a:ext cx="2744438" cy="1005608"/>
          </a:xfrm>
          <a:prstGeom prst="rect">
            <a:avLst/>
          </a:prstGeom>
        </p:spPr>
      </p:pic>
      <p:pic>
        <p:nvPicPr>
          <p:cNvPr id="8" name="Picture 7">
            <a:extLst>
              <a:ext uri="{FF2B5EF4-FFF2-40B4-BE49-F238E27FC236}">
                <a16:creationId xmlns:a16="http://schemas.microsoft.com/office/drawing/2014/main" id="{88995977-07FA-4CF0-B87F-88B91C2937F2}"/>
              </a:ext>
            </a:extLst>
          </p:cNvPr>
          <p:cNvPicPr>
            <a:picLocks noChangeAspect="1"/>
          </p:cNvPicPr>
          <p:nvPr/>
        </p:nvPicPr>
        <p:blipFill>
          <a:blip r:embed="rId6"/>
          <a:stretch>
            <a:fillRect/>
          </a:stretch>
        </p:blipFill>
        <p:spPr>
          <a:xfrm>
            <a:off x="122463" y="3818084"/>
            <a:ext cx="8895412" cy="172545"/>
          </a:xfrm>
          <a:prstGeom prst="rect">
            <a:avLst/>
          </a:prstGeom>
        </p:spPr>
      </p:pic>
      <p:sp>
        <p:nvSpPr>
          <p:cNvPr id="6" name="TextBox 5">
            <a:extLst>
              <a:ext uri="{FF2B5EF4-FFF2-40B4-BE49-F238E27FC236}">
                <a16:creationId xmlns:a16="http://schemas.microsoft.com/office/drawing/2014/main" id="{B0640DF8-CC8C-4E06-B870-88B6BE882360}"/>
              </a:ext>
            </a:extLst>
          </p:cNvPr>
          <p:cNvSpPr txBox="1"/>
          <p:nvPr/>
        </p:nvSpPr>
        <p:spPr>
          <a:xfrm>
            <a:off x="5812367" y="287528"/>
            <a:ext cx="3073704" cy="1169551"/>
          </a:xfrm>
          <a:prstGeom prst="rect">
            <a:avLst/>
          </a:prstGeom>
          <a:noFill/>
        </p:spPr>
        <p:txBody>
          <a:bodyPr wrap="square" rtlCol="0">
            <a:spAutoFit/>
          </a:bodyPr>
          <a:lstStyle/>
          <a:p>
            <a:pPr lvl="1"/>
            <a:r>
              <a:rPr lang="en-US" b="1" dirty="0" smtClean="0"/>
              <a:t>In the chat box please:</a:t>
            </a:r>
          </a:p>
          <a:p>
            <a:pPr marL="285750" lvl="1" indent="-285750">
              <a:buFont typeface="Arial" panose="020B0604020202020204" pitchFamily="34" charset="0"/>
              <a:buChar char="•"/>
            </a:pPr>
            <a:r>
              <a:rPr lang="en-US" b="1" dirty="0" smtClean="0"/>
              <a:t>Write your </a:t>
            </a:r>
            <a:r>
              <a:rPr lang="en-US" b="1" dirty="0"/>
              <a:t>name and </a:t>
            </a:r>
            <a:r>
              <a:rPr lang="en-US" b="1" dirty="0" smtClean="0"/>
              <a:t>county</a:t>
            </a:r>
            <a:endParaRPr lang="en-US" b="1" dirty="0"/>
          </a:p>
          <a:p>
            <a:pPr marL="285750" lvl="1" indent="-285750">
              <a:buFont typeface="Arial" panose="020B0604020202020204" pitchFamily="34" charset="0"/>
              <a:buChar char="•"/>
            </a:pPr>
            <a:r>
              <a:rPr lang="en-US" b="1" dirty="0" smtClean="0"/>
              <a:t>Any questions from Module 1 and 2 you would like answered before moving on. </a:t>
            </a:r>
            <a:endParaRPr lang="en-US" sz="1800" b="1" dirty="0"/>
          </a:p>
        </p:txBody>
      </p:sp>
    </p:spTree>
    <p:custDataLst>
      <p:tags r:id="rId1"/>
    </p:custDataLst>
    <p:extLst>
      <p:ext uri="{BB962C8B-B14F-4D97-AF65-F5344CB8AC3E}">
        <p14:creationId xmlns:p14="http://schemas.microsoft.com/office/powerpoint/2010/main" val="11836752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575"/>
            <a:ext cx="8229600" cy="857400"/>
          </a:xfrm>
        </p:spPr>
        <p:txBody>
          <a:bodyPr/>
          <a:lstStyle/>
          <a:p>
            <a:r>
              <a:rPr lang="en-US" dirty="0" smtClean="0"/>
              <a:t>Poll: Course Review</a:t>
            </a:r>
            <a:endParaRPr lang="en-US" dirty="0"/>
          </a:p>
        </p:txBody>
      </p:sp>
      <p:sp>
        <p:nvSpPr>
          <p:cNvPr id="3" name="Text Placeholder 2"/>
          <p:cNvSpPr>
            <a:spLocks noGrp="1"/>
          </p:cNvSpPr>
          <p:nvPr>
            <p:ph type="body" idx="1"/>
          </p:nvPr>
        </p:nvSpPr>
        <p:spPr/>
        <p:txBody>
          <a:bodyPr/>
          <a:lstStyle/>
          <a:p>
            <a:pPr marL="76200" indent="0">
              <a:buNone/>
            </a:pPr>
            <a:r>
              <a:rPr lang="en-US" dirty="0" smtClean="0"/>
              <a:t>Pop Quiz</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840" y="1636776"/>
            <a:ext cx="4389120" cy="1657909"/>
          </a:xfrm>
          <a:prstGeom prst="rect">
            <a:avLst/>
          </a:prstGeom>
        </p:spPr>
      </p:pic>
    </p:spTree>
    <p:extLst>
      <p:ext uri="{BB962C8B-B14F-4D97-AF65-F5344CB8AC3E}">
        <p14:creationId xmlns:p14="http://schemas.microsoft.com/office/powerpoint/2010/main" val="15750369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6079-8A00-447C-9D86-DD7641B2AB00}"/>
              </a:ext>
            </a:extLst>
          </p:cNvPr>
          <p:cNvSpPr>
            <a:spLocks noGrp="1"/>
          </p:cNvSpPr>
          <p:nvPr>
            <p:ph type="title"/>
          </p:nvPr>
        </p:nvSpPr>
        <p:spPr>
          <a:xfrm>
            <a:off x="300655" y="85575"/>
            <a:ext cx="8229600" cy="857400"/>
          </a:xfrm>
        </p:spPr>
        <p:txBody>
          <a:bodyPr/>
          <a:lstStyle/>
          <a:p>
            <a:r>
              <a:rPr lang="en-US" dirty="0" smtClean="0"/>
              <a:t>Module 3 Content</a:t>
            </a:r>
            <a:endParaRPr lang="en-US" dirty="0"/>
          </a:p>
        </p:txBody>
      </p:sp>
      <p:sp>
        <p:nvSpPr>
          <p:cNvPr id="3" name="Content Placeholder 2">
            <a:extLst>
              <a:ext uri="{FF2B5EF4-FFF2-40B4-BE49-F238E27FC236}">
                <a16:creationId xmlns:a16="http://schemas.microsoft.com/office/drawing/2014/main" id="{398472EA-7AF6-4329-84D1-389767D902F3}"/>
              </a:ext>
            </a:extLst>
          </p:cNvPr>
          <p:cNvSpPr>
            <a:spLocks noGrp="1"/>
          </p:cNvSpPr>
          <p:nvPr>
            <p:ph idx="1"/>
          </p:nvPr>
        </p:nvSpPr>
        <p:spPr/>
        <p:txBody>
          <a:bodyPr>
            <a:normAutofit lnSpcReduction="10000"/>
          </a:bodyPr>
          <a:lstStyle/>
          <a:p>
            <a:r>
              <a:rPr lang="en-US" dirty="0" smtClean="0"/>
              <a:t>Conducting </a:t>
            </a:r>
            <a:r>
              <a:rPr lang="en-US" dirty="0"/>
              <a:t>the Interview</a:t>
            </a:r>
          </a:p>
          <a:p>
            <a:pPr lvl="1"/>
            <a:r>
              <a:rPr lang="en-US" sz="2100" dirty="0"/>
              <a:t>Building rapport</a:t>
            </a:r>
          </a:p>
          <a:p>
            <a:pPr lvl="1"/>
            <a:r>
              <a:rPr lang="en-US" sz="2100" dirty="0"/>
              <a:t>Asking about the alleged abuse</a:t>
            </a:r>
          </a:p>
          <a:p>
            <a:pPr lvl="1"/>
            <a:r>
              <a:rPr lang="en-US" sz="2100" dirty="0"/>
              <a:t>Addressing defenses and justifications</a:t>
            </a:r>
          </a:p>
          <a:p>
            <a:pPr lvl="1"/>
            <a:r>
              <a:rPr lang="en-US" sz="2100" dirty="0"/>
              <a:t>Dealing with volatility</a:t>
            </a:r>
          </a:p>
          <a:p>
            <a:pPr lvl="1"/>
            <a:r>
              <a:rPr lang="en-US" sz="2100" dirty="0"/>
              <a:t>Ending the interview</a:t>
            </a:r>
          </a:p>
          <a:p>
            <a:pPr marL="546086" lvl="1" indent="0">
              <a:buNone/>
            </a:pPr>
            <a:endParaRPr lang="en-US" sz="2100" dirty="0"/>
          </a:p>
          <a:p>
            <a:pPr marL="546086" lvl="1" indent="0">
              <a:buNone/>
            </a:pPr>
            <a:r>
              <a:rPr lang="en-US" sz="2100" dirty="0"/>
              <a:t>Please have the Tip </a:t>
            </a:r>
            <a:r>
              <a:rPr lang="en-US" sz="2100" dirty="0" smtClean="0"/>
              <a:t>Sheet and completed Handout #2 available</a:t>
            </a:r>
            <a:r>
              <a:rPr lang="en-US" sz="2100" dirty="0"/>
              <a:t>.  </a:t>
            </a:r>
            <a:endParaRPr lang="en-US" sz="2400" dirty="0"/>
          </a:p>
        </p:txBody>
      </p:sp>
    </p:spTree>
    <p:extLst>
      <p:ext uri="{BB962C8B-B14F-4D97-AF65-F5344CB8AC3E}">
        <p14:creationId xmlns:p14="http://schemas.microsoft.com/office/powerpoint/2010/main" val="706215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title"/>
          </p:nvPr>
        </p:nvSpPr>
        <p:spPr>
          <a:xfrm>
            <a:off x="333442" y="137128"/>
            <a:ext cx="8229600" cy="85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45054"/>
              </a:buClr>
              <a:buSzPts val="2600"/>
              <a:buFont typeface="Trebuchet MS"/>
              <a:buNone/>
            </a:pPr>
            <a:r>
              <a:rPr lang="en-US" dirty="0"/>
              <a:t>About APSWI &amp; </a:t>
            </a:r>
            <a:r>
              <a:rPr lang="en-US" dirty="0" smtClean="0"/>
              <a:t>The </a:t>
            </a:r>
            <a:r>
              <a:rPr lang="en-US" dirty="0"/>
              <a:t>Academy</a:t>
            </a:r>
            <a:endParaRPr dirty="0"/>
          </a:p>
        </p:txBody>
      </p:sp>
      <p:sp>
        <p:nvSpPr>
          <p:cNvPr id="10" name="Text Placeholder 2"/>
          <p:cNvSpPr>
            <a:spLocks noGrp="1"/>
          </p:cNvSpPr>
          <p:nvPr>
            <p:ph type="body" idx="1"/>
          </p:nvPr>
        </p:nvSpPr>
        <p:spPr>
          <a:xfrm>
            <a:off x="457201" y="839925"/>
            <a:ext cx="5181600" cy="3733950"/>
          </a:xfrm>
        </p:spPr>
        <p:txBody>
          <a:bodyPr/>
          <a:lstStyle/>
          <a:p>
            <a:pPr>
              <a:buSzPct val="100000"/>
            </a:pPr>
            <a:r>
              <a:rPr lang="en-US" sz="1600" dirty="0"/>
              <a:t>Adult Protective Services Workforce Innovations (APSWI)</a:t>
            </a:r>
          </a:p>
          <a:p>
            <a:pPr lvl="1"/>
            <a:r>
              <a:rPr lang="en-US" sz="1400" dirty="0"/>
              <a:t>Training program of the Academy for Professional Excellence, a project of the San Diego State University School of Social Work</a:t>
            </a:r>
            <a:r>
              <a:rPr lang="en-US" sz="1400" dirty="0" smtClean="0"/>
              <a:t>.</a:t>
            </a:r>
          </a:p>
          <a:p>
            <a:pPr marL="546100" lvl="1" indent="0">
              <a:buNone/>
            </a:pPr>
            <a:endParaRPr lang="en-US" sz="1400" dirty="0"/>
          </a:p>
          <a:p>
            <a:pPr lvl="1">
              <a:spcAft>
                <a:spcPts val="600"/>
              </a:spcAft>
              <a:buSzPct val="88000"/>
            </a:pPr>
            <a:r>
              <a:rPr lang="en-US" sz="1400" dirty="0"/>
              <a:t>APSWI provides innovative workforce development to APS professionals and their partners</a:t>
            </a:r>
            <a:r>
              <a:rPr lang="en-US" sz="1400" dirty="0" smtClean="0"/>
              <a:t>.</a:t>
            </a:r>
          </a:p>
          <a:p>
            <a:pPr marL="546100" lvl="1" indent="0">
              <a:spcAft>
                <a:spcPts val="600"/>
              </a:spcAft>
              <a:buSzPct val="88000"/>
              <a:buNone/>
            </a:pPr>
            <a:endParaRPr lang="en-US" sz="1200" dirty="0"/>
          </a:p>
          <a:p>
            <a:pPr>
              <a:buSzPct val="100000"/>
            </a:pPr>
            <a:r>
              <a:rPr lang="en-US" sz="1600" dirty="0"/>
              <a:t>The Academy provides workforce development and learning experiences to health and human service professionals.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497" y="2926667"/>
            <a:ext cx="1352061" cy="54408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2177" y="1543245"/>
            <a:ext cx="1270657" cy="54691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1479" y="1543337"/>
            <a:ext cx="1417868" cy="54691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1479" y="2236781"/>
            <a:ext cx="1164945" cy="54864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4935" y="3585786"/>
            <a:ext cx="798031" cy="64902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2177" y="2241497"/>
            <a:ext cx="1026871" cy="54864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1479" y="2922116"/>
            <a:ext cx="1264615" cy="548640"/>
          </a:xfrm>
          <a:prstGeom prst="rect">
            <a:avLst/>
          </a:prstGeom>
        </p:spPr>
      </p:pic>
      <p:sp>
        <p:nvSpPr>
          <p:cNvPr id="22" name="Rectangle 21">
            <a:extLst>
              <a:ext uri="{FF2B5EF4-FFF2-40B4-BE49-F238E27FC236}">
                <a16:creationId xmlns:a16="http://schemas.microsoft.com/office/drawing/2014/main" id="{882ECADE-C870-49D8-A7F9-5CACBA3400F4}"/>
              </a:ext>
            </a:extLst>
          </p:cNvPr>
          <p:cNvSpPr/>
          <p:nvPr/>
        </p:nvSpPr>
        <p:spPr>
          <a:xfrm>
            <a:off x="126125" y="4335235"/>
            <a:ext cx="8895412" cy="685799"/>
          </a:xfrm>
          <a:prstGeom prst="rect">
            <a:avLst/>
          </a:prstGeom>
          <a:solidFill>
            <a:srgbClr val="CEC39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1600" dirty="0" smtClean="0"/>
              <a:t>	           We create </a:t>
            </a:r>
            <a:r>
              <a:rPr lang="en-US" sz="1600" dirty="0"/>
              <a:t>experiences that transform the heart, </a:t>
            </a:r>
            <a:r>
              <a:rPr lang="en-US" sz="1600" dirty="0" smtClean="0"/>
              <a:t>mind, </a:t>
            </a:r>
            <a:r>
              <a:rPr lang="en-US" sz="1600" dirty="0"/>
              <a:t>and practice.</a:t>
            </a:r>
          </a:p>
        </p:txBody>
      </p:sp>
      <p:pic>
        <p:nvPicPr>
          <p:cNvPr id="23" name="Picture 22">
            <a:extLst>
              <a:ext uri="{FF2B5EF4-FFF2-40B4-BE49-F238E27FC236}">
                <a16:creationId xmlns:a16="http://schemas.microsoft.com/office/drawing/2014/main" id="{A32264B2-00AE-40EE-B864-E9697B017E1C}"/>
              </a:ext>
            </a:extLst>
          </p:cNvPr>
          <p:cNvPicPr>
            <a:picLocks noChangeAspect="1"/>
          </p:cNvPicPr>
          <p:nvPr/>
        </p:nvPicPr>
        <p:blipFill rotWithShape="1">
          <a:blip r:embed="rId10"/>
          <a:srcRect b="22184"/>
          <a:stretch/>
        </p:blipFill>
        <p:spPr>
          <a:xfrm>
            <a:off x="457201" y="4431831"/>
            <a:ext cx="1247684" cy="484943"/>
          </a:xfrm>
          <a:prstGeom prst="rect">
            <a:avLst/>
          </a:prstGeom>
        </p:spPr>
      </p:pic>
      <p:sp>
        <p:nvSpPr>
          <p:cNvPr id="24" name="Text Placeholder 2">
            <a:extLst>
              <a:ext uri="{FF2B5EF4-FFF2-40B4-BE49-F238E27FC236}">
                <a16:creationId xmlns:a16="http://schemas.microsoft.com/office/drawing/2014/main" id="{A1F8D7B2-5528-4319-970E-A79EBB5FF596}"/>
              </a:ext>
            </a:extLst>
          </p:cNvPr>
          <p:cNvSpPr txBox="1">
            <a:spLocks/>
          </p:cNvSpPr>
          <p:nvPr/>
        </p:nvSpPr>
        <p:spPr>
          <a:xfrm>
            <a:off x="5775990" y="925890"/>
            <a:ext cx="3245547" cy="54408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EB9540"/>
              </a:buClr>
              <a:buSzPts val="2400"/>
              <a:buFont typeface="Trebuchet MS"/>
              <a:buChar char="●"/>
              <a:defRPr sz="2000" b="0" i="0" u="none" strike="noStrike" cap="none">
                <a:solidFill>
                  <a:schemeClr val="tx1"/>
                </a:solidFill>
                <a:latin typeface="+mn-lt"/>
                <a:ea typeface="Museo Sans 300" panose="02000000000000000000" pitchFamily="50" charset="0"/>
                <a:cs typeface="Museo Sans 300" panose="02000000000000000000" pitchFamily="50" charset="0"/>
                <a:sym typeface="Trebuchet MS"/>
              </a:defRPr>
            </a:lvl1pPr>
            <a:lvl2pPr marL="914400" marR="0" lvl="1" indent="-368300" algn="l" rtl="0">
              <a:lnSpc>
                <a:spcPct val="100000"/>
              </a:lnSpc>
              <a:spcBef>
                <a:spcPts val="440"/>
              </a:spcBef>
              <a:spcAft>
                <a:spcPts val="0"/>
              </a:spcAft>
              <a:buClr>
                <a:srgbClr val="EB9540"/>
              </a:buClr>
              <a:buSzPct val="100000"/>
              <a:buFont typeface="Arial" panose="020B0604020202020204" pitchFamily="34" charset="0"/>
              <a:buChar char="●"/>
              <a:defRPr sz="1800" b="0" i="0" u="none" strike="noStrike" cap="none" baseline="0">
                <a:solidFill>
                  <a:schemeClr val="tx1"/>
                </a:solidFill>
                <a:latin typeface="+mn-lt"/>
                <a:ea typeface="Trebuchet MS"/>
                <a:cs typeface="Trebuchet MS"/>
                <a:sym typeface="Trebuchet MS"/>
              </a:defRPr>
            </a:lvl2pPr>
            <a:lvl3pPr marL="1371600" marR="0" lvl="2" indent="-342900" algn="l" rtl="0">
              <a:lnSpc>
                <a:spcPct val="100000"/>
              </a:lnSpc>
              <a:spcBef>
                <a:spcPts val="360"/>
              </a:spcBef>
              <a:spcAft>
                <a:spcPts val="0"/>
              </a:spcAft>
              <a:buClr>
                <a:srgbClr val="EB9540"/>
              </a:buClr>
              <a:buSzPct val="88000"/>
              <a:buFont typeface="Arial" panose="020B0604020202020204" pitchFamily="34" charset="0"/>
              <a:buChar char="●"/>
              <a:defRPr sz="1600" b="0" i="0" u="none" strike="noStrike" cap="none">
                <a:solidFill>
                  <a:schemeClr val="tx1"/>
                </a:solidFill>
                <a:latin typeface="+mn-lt"/>
                <a:ea typeface="Trebuchet MS"/>
                <a:cs typeface="Trebuchet MS"/>
                <a:sym typeface="Trebuchet MS"/>
              </a:defRPr>
            </a:lvl3pPr>
            <a:lvl4pPr marL="1828800" marR="0" lvl="3" indent="-330200" algn="l" rtl="0">
              <a:lnSpc>
                <a:spcPct val="100000"/>
              </a:lnSpc>
              <a:spcBef>
                <a:spcPts val="320"/>
              </a:spcBef>
              <a:spcAft>
                <a:spcPts val="0"/>
              </a:spcAft>
              <a:buClr>
                <a:srgbClr val="EB9540"/>
              </a:buClr>
              <a:buSzPct val="80000"/>
              <a:buFont typeface="Trebuchet MS" panose="020B0603020202020204" pitchFamily="34" charset="0"/>
              <a:buChar char="●"/>
              <a:defRPr sz="1400" b="0" i="0" u="none" strike="noStrike" cap="none">
                <a:solidFill>
                  <a:schemeClr val="tx1"/>
                </a:solidFill>
                <a:latin typeface="+mn-lt"/>
                <a:ea typeface="Trebuchet MS"/>
                <a:cs typeface="Trebuchet MS"/>
                <a:sym typeface="Trebuchet MS"/>
              </a:defRPr>
            </a:lvl4pPr>
            <a:lvl5pPr marL="2286000" marR="0" lvl="4" indent="-317500" algn="l" rtl="0">
              <a:lnSpc>
                <a:spcPct val="100000"/>
              </a:lnSpc>
              <a:spcBef>
                <a:spcPts val="280"/>
              </a:spcBef>
              <a:spcAft>
                <a:spcPts val="0"/>
              </a:spcAft>
              <a:buClr>
                <a:srgbClr val="666666"/>
              </a:buClr>
              <a:buSzPts val="1400"/>
              <a:buFont typeface="Trebuchet MS"/>
              <a:buChar char="○"/>
              <a:defRPr sz="1400" b="0" i="0" u="none" strike="noStrike" cap="none">
                <a:solidFill>
                  <a:srgbClr val="666666"/>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9pPr>
          </a:lstStyle>
          <a:p>
            <a:pPr marL="76200" indent="0">
              <a:buSzPct val="100000"/>
              <a:buNone/>
            </a:pPr>
            <a:r>
              <a:rPr lang="en-US" sz="1600" dirty="0"/>
              <a:t>Academy Programs include:</a:t>
            </a:r>
          </a:p>
        </p:txBody>
      </p:sp>
    </p:spTree>
    <p:extLst>
      <p:ext uri="{BB962C8B-B14F-4D97-AF65-F5344CB8AC3E}">
        <p14:creationId xmlns:p14="http://schemas.microsoft.com/office/powerpoint/2010/main" val="3163085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871EB-DBCB-4E46-91A9-2BA2BD611A06}"/>
              </a:ext>
            </a:extLst>
          </p:cNvPr>
          <p:cNvSpPr>
            <a:spLocks noGrp="1"/>
          </p:cNvSpPr>
          <p:nvPr>
            <p:ph type="title"/>
          </p:nvPr>
        </p:nvSpPr>
        <p:spPr>
          <a:xfrm>
            <a:off x="223714" y="123294"/>
            <a:ext cx="8229600" cy="857400"/>
          </a:xfrm>
        </p:spPr>
        <p:txBody>
          <a:bodyPr/>
          <a:lstStyle/>
          <a:p>
            <a:r>
              <a:rPr lang="en-US" dirty="0"/>
              <a:t>Building Rapport Activity</a:t>
            </a:r>
          </a:p>
        </p:txBody>
      </p:sp>
      <p:sp>
        <p:nvSpPr>
          <p:cNvPr id="3" name="Text Placeholder 2">
            <a:extLst>
              <a:ext uri="{FF2B5EF4-FFF2-40B4-BE49-F238E27FC236}">
                <a16:creationId xmlns:a16="http://schemas.microsoft.com/office/drawing/2014/main" id="{0867A0EC-880E-4192-8446-BCB65819A292}"/>
              </a:ext>
            </a:extLst>
          </p:cNvPr>
          <p:cNvSpPr>
            <a:spLocks noGrp="1"/>
          </p:cNvSpPr>
          <p:nvPr>
            <p:ph type="body" idx="1"/>
          </p:nvPr>
        </p:nvSpPr>
        <p:spPr/>
        <p:txBody>
          <a:bodyPr>
            <a:normAutofit/>
          </a:bodyPr>
          <a:lstStyle/>
          <a:p>
            <a:pPr>
              <a:lnSpc>
                <a:spcPct val="150000"/>
              </a:lnSpc>
            </a:pPr>
            <a:r>
              <a:rPr lang="en-US" dirty="0" smtClean="0"/>
              <a:t>How </a:t>
            </a:r>
            <a:r>
              <a:rPr lang="en-US" dirty="0"/>
              <a:t>can you use body language and other cues to build rapport?</a:t>
            </a:r>
          </a:p>
          <a:p>
            <a:pPr>
              <a:lnSpc>
                <a:spcPct val="150000"/>
              </a:lnSpc>
            </a:pPr>
            <a:r>
              <a:rPr lang="en-US" dirty="0"/>
              <a:t>Write ideas in chat box but </a:t>
            </a:r>
            <a:r>
              <a:rPr lang="en-US" b="1" dirty="0"/>
              <a:t>do not hit </a:t>
            </a:r>
            <a:r>
              <a:rPr lang="en-US" b="1" dirty="0" smtClean="0"/>
              <a:t>enter.</a:t>
            </a:r>
            <a:endParaRPr lang="en-US" b="1" dirty="0"/>
          </a:p>
          <a:p>
            <a:pPr>
              <a:lnSpc>
                <a:spcPct val="150000"/>
              </a:lnSpc>
            </a:pPr>
            <a:r>
              <a:rPr lang="en-US" dirty="0"/>
              <a:t>Return to the case scenario you worked with in the Individual </a:t>
            </a:r>
            <a:r>
              <a:rPr lang="en-US" dirty="0" smtClean="0"/>
              <a:t>Practice. </a:t>
            </a:r>
            <a:r>
              <a:rPr lang="en-US" dirty="0"/>
              <a:t>Please find the questions you developed to build rapport.</a:t>
            </a:r>
          </a:p>
          <a:p>
            <a:pPr>
              <a:lnSpc>
                <a:spcPct val="150000"/>
              </a:lnSpc>
            </a:pPr>
            <a:r>
              <a:rPr lang="en-US" dirty="0"/>
              <a:t>Who will share the questions you developed?</a:t>
            </a:r>
          </a:p>
        </p:txBody>
      </p:sp>
    </p:spTree>
    <p:extLst>
      <p:ext uri="{BB962C8B-B14F-4D97-AF65-F5344CB8AC3E}">
        <p14:creationId xmlns:p14="http://schemas.microsoft.com/office/powerpoint/2010/main" val="12476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274" y="196071"/>
            <a:ext cx="8229600" cy="857400"/>
          </a:xfrm>
        </p:spPr>
        <p:txBody>
          <a:bodyPr/>
          <a:lstStyle/>
          <a:p>
            <a:r>
              <a:rPr lang="en-US" dirty="0"/>
              <a:t>Goals of Rapport Building</a:t>
            </a:r>
          </a:p>
        </p:txBody>
      </p:sp>
      <p:sp>
        <p:nvSpPr>
          <p:cNvPr id="3" name="Text Placeholder 2"/>
          <p:cNvSpPr>
            <a:spLocks noGrp="1"/>
          </p:cNvSpPr>
          <p:nvPr>
            <p:ph type="body" idx="1"/>
          </p:nvPr>
        </p:nvSpPr>
        <p:spPr>
          <a:xfrm>
            <a:off x="324370" y="1207007"/>
            <a:ext cx="6332462" cy="3273553"/>
          </a:xfrm>
        </p:spPr>
        <p:txBody>
          <a:bodyPr>
            <a:normAutofit fontScale="92500" lnSpcReduction="20000"/>
          </a:bodyPr>
          <a:lstStyle/>
          <a:p>
            <a:r>
              <a:rPr lang="en-US" dirty="0">
                <a:solidFill>
                  <a:schemeClr val="tx1"/>
                </a:solidFill>
              </a:rPr>
              <a:t>Build trust with the A/P</a:t>
            </a:r>
          </a:p>
          <a:p>
            <a:r>
              <a:rPr lang="en-US" dirty="0">
                <a:solidFill>
                  <a:schemeClr val="tx1"/>
                </a:solidFill>
              </a:rPr>
              <a:t>Encourage A/P to participate in the interview</a:t>
            </a:r>
          </a:p>
          <a:p>
            <a:r>
              <a:rPr lang="en-US" dirty="0">
                <a:solidFill>
                  <a:schemeClr val="tx1"/>
                </a:solidFill>
              </a:rPr>
              <a:t>Educate the A/P in APS professional’s goal and role</a:t>
            </a:r>
          </a:p>
          <a:p>
            <a:r>
              <a:rPr lang="en-US" dirty="0">
                <a:solidFill>
                  <a:schemeClr val="tx1"/>
                </a:solidFill>
              </a:rPr>
              <a:t>Demonstrate respect for A/P</a:t>
            </a:r>
          </a:p>
          <a:p>
            <a:r>
              <a:rPr lang="en-US" dirty="0">
                <a:solidFill>
                  <a:schemeClr val="tx1"/>
                </a:solidFill>
              </a:rPr>
              <a:t>Provides a way to better understand communication style</a:t>
            </a:r>
          </a:p>
          <a:p>
            <a:r>
              <a:rPr lang="en-US" dirty="0">
                <a:solidFill>
                  <a:schemeClr val="tx1"/>
                </a:solidFill>
              </a:rPr>
              <a:t>Gain insight into their values and beliefs</a:t>
            </a:r>
          </a:p>
          <a:p>
            <a:r>
              <a:rPr lang="en-US" dirty="0"/>
              <a:t>Better understand how they view your client</a:t>
            </a:r>
          </a:p>
          <a:p>
            <a:r>
              <a:rPr lang="en-US" dirty="0"/>
              <a:t>Understand motivations and willingness to make needed changes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6832" y="1563149"/>
            <a:ext cx="2245022" cy="1495211"/>
          </a:xfrm>
          <a:prstGeom prst="rect">
            <a:avLst/>
          </a:prstGeom>
        </p:spPr>
      </p:pic>
    </p:spTree>
    <p:extLst>
      <p:ext uri="{BB962C8B-B14F-4D97-AF65-F5344CB8AC3E}">
        <p14:creationId xmlns:p14="http://schemas.microsoft.com/office/powerpoint/2010/main" val="82564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6272C-74AA-48B1-BF3E-BDDC25256D9C}"/>
              </a:ext>
            </a:extLst>
          </p:cNvPr>
          <p:cNvSpPr>
            <a:spLocks noGrp="1"/>
          </p:cNvSpPr>
          <p:nvPr>
            <p:ph type="title"/>
          </p:nvPr>
        </p:nvSpPr>
        <p:spPr>
          <a:xfrm>
            <a:off x="260290" y="141582"/>
            <a:ext cx="8229600" cy="857400"/>
          </a:xfrm>
        </p:spPr>
        <p:txBody>
          <a:bodyPr/>
          <a:lstStyle/>
          <a:p>
            <a:r>
              <a:rPr lang="en-US" dirty="0"/>
              <a:t>Encouraging Complete Responses</a:t>
            </a:r>
          </a:p>
        </p:txBody>
      </p:sp>
      <p:sp>
        <p:nvSpPr>
          <p:cNvPr id="3" name="Content Placeholder 2">
            <a:extLst>
              <a:ext uri="{FF2B5EF4-FFF2-40B4-BE49-F238E27FC236}">
                <a16:creationId xmlns:a16="http://schemas.microsoft.com/office/drawing/2014/main" id="{B9E193B0-0BBB-44F9-870A-E21DD822852A}"/>
              </a:ext>
            </a:extLst>
          </p:cNvPr>
          <p:cNvSpPr>
            <a:spLocks noGrp="1"/>
          </p:cNvSpPr>
          <p:nvPr>
            <p:ph idx="1"/>
          </p:nvPr>
        </p:nvSpPr>
        <p:spPr/>
        <p:txBody>
          <a:bodyPr>
            <a:normAutofit fontScale="85000" lnSpcReduction="10000"/>
          </a:bodyPr>
          <a:lstStyle/>
          <a:p>
            <a:r>
              <a:rPr lang="en-US" dirty="0"/>
              <a:t>Goal of an interview is to get A/P to provide complete information which is not just a yes or no response</a:t>
            </a:r>
          </a:p>
          <a:p>
            <a:r>
              <a:rPr lang="en-US" dirty="0"/>
              <a:t>Open ended questions</a:t>
            </a:r>
          </a:p>
          <a:p>
            <a:pPr lvl="1"/>
            <a:r>
              <a:rPr lang="en-US" dirty="0"/>
              <a:t>Tell me about yourself</a:t>
            </a:r>
          </a:p>
          <a:p>
            <a:pPr lvl="1"/>
            <a:r>
              <a:rPr lang="en-US" dirty="0"/>
              <a:t>Tell me about your father</a:t>
            </a:r>
          </a:p>
          <a:p>
            <a:pPr lvl="1"/>
            <a:r>
              <a:rPr lang="en-US" dirty="0"/>
              <a:t>How did your father come to live here?</a:t>
            </a:r>
          </a:p>
          <a:p>
            <a:pPr lvl="1"/>
            <a:r>
              <a:rPr lang="en-US" dirty="0"/>
              <a:t>How did you become his conservator/guardian?</a:t>
            </a:r>
          </a:p>
          <a:p>
            <a:pPr lvl="1"/>
            <a:r>
              <a:rPr lang="en-US" dirty="0"/>
              <a:t>How does that seem to be working out</a:t>
            </a:r>
            <a:r>
              <a:rPr lang="en-US" dirty="0" smtClean="0"/>
              <a:t>?</a:t>
            </a:r>
          </a:p>
          <a:p>
            <a:pPr lvl="2"/>
            <a:r>
              <a:rPr lang="en-US" dirty="0" smtClean="0"/>
              <a:t>Can you give me an example of that?</a:t>
            </a:r>
            <a:endParaRPr lang="en-US" dirty="0"/>
          </a:p>
          <a:p>
            <a:pPr lvl="1"/>
            <a:r>
              <a:rPr lang="en-US" dirty="0"/>
              <a:t>What are the best parts of the relationship?</a:t>
            </a:r>
          </a:p>
          <a:p>
            <a:pPr lvl="1"/>
            <a:r>
              <a:rPr lang="en-US" dirty="0"/>
              <a:t>Some might find this situation stressful. Do you? How do you deal with the stress?</a:t>
            </a:r>
          </a:p>
          <a:p>
            <a:r>
              <a:rPr lang="en-US" dirty="0"/>
              <a:t>Nonverbal Communication to encourage</a:t>
            </a:r>
          </a:p>
        </p:txBody>
      </p:sp>
    </p:spTree>
    <p:extLst>
      <p:ext uri="{BB962C8B-B14F-4D97-AF65-F5344CB8AC3E}">
        <p14:creationId xmlns:p14="http://schemas.microsoft.com/office/powerpoint/2010/main" val="22742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290" y="124599"/>
            <a:ext cx="8229600" cy="857400"/>
          </a:xfrm>
        </p:spPr>
        <p:txBody>
          <a:bodyPr/>
          <a:lstStyle/>
          <a:p>
            <a:r>
              <a:rPr lang="en-US" dirty="0"/>
              <a:t>Exploring the Incident</a:t>
            </a:r>
          </a:p>
        </p:txBody>
      </p:sp>
      <p:sp>
        <p:nvSpPr>
          <p:cNvPr id="3" name="Text Placeholder 2"/>
          <p:cNvSpPr>
            <a:spLocks noGrp="1"/>
          </p:cNvSpPr>
          <p:nvPr>
            <p:ph type="body" idx="1"/>
          </p:nvPr>
        </p:nvSpPr>
        <p:spPr>
          <a:xfrm>
            <a:off x="306805" y="1175657"/>
            <a:ext cx="8366933" cy="3709163"/>
          </a:xfrm>
        </p:spPr>
        <p:txBody>
          <a:bodyPr>
            <a:normAutofit fontScale="85000" lnSpcReduction="20000"/>
          </a:bodyPr>
          <a:lstStyle/>
          <a:p>
            <a:pPr marL="76198" indent="0">
              <a:buNone/>
            </a:pPr>
            <a:r>
              <a:rPr lang="en-US" dirty="0" smtClean="0"/>
              <a:t>In your breakout </a:t>
            </a:r>
            <a:r>
              <a:rPr lang="en-US" dirty="0"/>
              <a:t>groups:</a:t>
            </a:r>
          </a:p>
          <a:p>
            <a:r>
              <a:rPr lang="en-US" dirty="0">
                <a:solidFill>
                  <a:schemeClr val="tx1"/>
                </a:solidFill>
              </a:rPr>
              <a:t>You have already built rapport with David and are now ready to ask him questions about what happened.</a:t>
            </a:r>
          </a:p>
          <a:p>
            <a:r>
              <a:rPr lang="en-US" dirty="0" smtClean="0">
                <a:solidFill>
                  <a:schemeClr val="tx1"/>
                </a:solidFill>
              </a:rPr>
              <a:t>Together, </a:t>
            </a:r>
            <a:r>
              <a:rPr lang="en-US" b="1" dirty="0" smtClean="0">
                <a:solidFill>
                  <a:schemeClr val="tx1"/>
                </a:solidFill>
              </a:rPr>
              <a:t>choose a single form of abuse </a:t>
            </a:r>
            <a:r>
              <a:rPr lang="en-US" dirty="0" smtClean="0">
                <a:solidFill>
                  <a:schemeClr val="tx1"/>
                </a:solidFill>
              </a:rPr>
              <a:t>(Caregiver Neglect, Emotional or Financial Abuse)</a:t>
            </a:r>
          </a:p>
          <a:p>
            <a:r>
              <a:rPr lang="en-US" dirty="0" smtClean="0">
                <a:solidFill>
                  <a:schemeClr val="tx1"/>
                </a:solidFill>
              </a:rPr>
              <a:t>Take 3 </a:t>
            </a:r>
            <a:r>
              <a:rPr lang="en-US" dirty="0">
                <a:solidFill>
                  <a:schemeClr val="tx1"/>
                </a:solidFill>
              </a:rPr>
              <a:t>minutes </a:t>
            </a:r>
            <a:r>
              <a:rPr lang="en-US" u="sng" dirty="0">
                <a:solidFill>
                  <a:schemeClr val="tx1"/>
                </a:solidFill>
              </a:rPr>
              <a:t>working individually </a:t>
            </a:r>
            <a:r>
              <a:rPr lang="en-US" dirty="0">
                <a:solidFill>
                  <a:schemeClr val="tx1"/>
                </a:solidFill>
              </a:rPr>
              <a:t>to develop interview questions to establish his version of what happened. </a:t>
            </a:r>
            <a:r>
              <a:rPr lang="en-US" dirty="0" smtClean="0">
                <a:solidFill>
                  <a:schemeClr val="tx1"/>
                </a:solidFill>
              </a:rPr>
              <a:t>Then</a:t>
            </a:r>
            <a:r>
              <a:rPr lang="en-US" dirty="0">
                <a:solidFill>
                  <a:schemeClr val="tx1"/>
                </a:solidFill>
              </a:rPr>
              <a:t>, select 2 interviewers from your group and one person to play the A/P. Practice asking your questions. Then switch to </a:t>
            </a:r>
            <a:r>
              <a:rPr lang="en-US" dirty="0" smtClean="0">
                <a:solidFill>
                  <a:schemeClr val="tx1"/>
                </a:solidFill>
              </a:rPr>
              <a:t>allow for the person </a:t>
            </a:r>
            <a:r>
              <a:rPr lang="en-US" dirty="0" smtClean="0"/>
              <a:t>who played David to now be the interviewer. </a:t>
            </a:r>
          </a:p>
          <a:p>
            <a:r>
              <a:rPr lang="en-US" dirty="0"/>
              <a:t>P</a:t>
            </a:r>
            <a:r>
              <a:rPr lang="en-US" dirty="0" smtClean="0"/>
              <a:t>ractice </a:t>
            </a:r>
            <a:r>
              <a:rPr lang="en-US" dirty="0"/>
              <a:t>for a total of </a:t>
            </a:r>
            <a:r>
              <a:rPr lang="en-US" dirty="0" smtClean="0"/>
              <a:t>10-12 </a:t>
            </a:r>
            <a:r>
              <a:rPr lang="en-US" dirty="0"/>
              <a:t>minutes.</a:t>
            </a:r>
          </a:p>
          <a:p>
            <a:r>
              <a:rPr lang="en-US" dirty="0">
                <a:solidFill>
                  <a:schemeClr val="tx1"/>
                </a:solidFill>
              </a:rPr>
              <a:t>If you are playing the A/P, answer as you feel he </a:t>
            </a:r>
            <a:r>
              <a:rPr lang="en-US" dirty="0" smtClean="0">
                <a:solidFill>
                  <a:schemeClr val="tx1"/>
                </a:solidFill>
              </a:rPr>
              <a:t>would.</a:t>
            </a:r>
            <a:endParaRPr lang="en-US" dirty="0"/>
          </a:p>
          <a:p>
            <a:pPr marL="76200" indent="0">
              <a:buNone/>
            </a:pPr>
            <a:endParaRPr lang="en-US" dirty="0">
              <a:solidFill>
                <a:schemeClr val="tx1"/>
              </a:solidFill>
            </a:endParaRPr>
          </a:p>
          <a:p>
            <a:pPr marL="76200" indent="0">
              <a:buNone/>
            </a:pPr>
            <a:r>
              <a:rPr lang="en-US" sz="2100" b="1" dirty="0" smtClean="0"/>
              <a:t>The goal is to have everyone interview at least once. </a:t>
            </a:r>
          </a:p>
          <a:p>
            <a:pPr marL="76200" indent="0">
              <a:buNone/>
            </a:pPr>
            <a:r>
              <a:rPr lang="en-US" sz="2100" b="1" dirty="0" smtClean="0">
                <a:solidFill>
                  <a:schemeClr val="tx1"/>
                </a:solidFill>
              </a:rPr>
              <a:t>Choose a lead who will report out to the larger group. </a:t>
            </a:r>
          </a:p>
        </p:txBody>
      </p:sp>
    </p:spTree>
    <p:extLst>
      <p:ext uri="{BB962C8B-B14F-4D97-AF65-F5344CB8AC3E}">
        <p14:creationId xmlns:p14="http://schemas.microsoft.com/office/powerpoint/2010/main" val="7720629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2A67-E829-4072-83A9-B81CC56146B2}"/>
              </a:ext>
            </a:extLst>
          </p:cNvPr>
          <p:cNvSpPr>
            <a:spLocks noGrp="1"/>
          </p:cNvSpPr>
          <p:nvPr>
            <p:ph type="title"/>
          </p:nvPr>
        </p:nvSpPr>
        <p:spPr>
          <a:xfrm>
            <a:off x="333607" y="127710"/>
            <a:ext cx="8229600" cy="857400"/>
          </a:xfrm>
        </p:spPr>
        <p:txBody>
          <a:bodyPr/>
          <a:lstStyle/>
          <a:p>
            <a:r>
              <a:rPr lang="en-US" dirty="0"/>
              <a:t>Debrief of </a:t>
            </a:r>
            <a:r>
              <a:rPr lang="en-US" dirty="0" smtClean="0"/>
              <a:t>Activity</a:t>
            </a:r>
            <a:endParaRPr lang="en-US" dirty="0"/>
          </a:p>
        </p:txBody>
      </p:sp>
      <p:sp>
        <p:nvSpPr>
          <p:cNvPr id="3" name="Text Placeholder 2">
            <a:extLst>
              <a:ext uri="{FF2B5EF4-FFF2-40B4-BE49-F238E27FC236}">
                <a16:creationId xmlns:a16="http://schemas.microsoft.com/office/drawing/2014/main" id="{72A86EF7-5CDF-47EC-AFB4-8D9A9F944043}"/>
              </a:ext>
            </a:extLst>
          </p:cNvPr>
          <p:cNvSpPr>
            <a:spLocks noGrp="1"/>
          </p:cNvSpPr>
          <p:nvPr>
            <p:ph type="body" idx="1"/>
          </p:nvPr>
        </p:nvSpPr>
        <p:spPr>
          <a:xfrm>
            <a:off x="333607" y="985110"/>
            <a:ext cx="8229600" cy="3394500"/>
          </a:xfrm>
        </p:spPr>
        <p:txBody>
          <a:bodyPr/>
          <a:lstStyle/>
          <a:p>
            <a:r>
              <a:rPr lang="en-US" dirty="0"/>
              <a:t>Did anyone ask about possible neglect?</a:t>
            </a:r>
          </a:p>
          <a:p>
            <a:pPr lvl="1"/>
            <a:r>
              <a:rPr lang="en-US" dirty="0"/>
              <a:t>What questions did you ask?</a:t>
            </a:r>
          </a:p>
          <a:p>
            <a:r>
              <a:rPr lang="en-US" dirty="0"/>
              <a:t>Did anyone ask about possible financial abuse?</a:t>
            </a:r>
          </a:p>
          <a:p>
            <a:pPr lvl="1"/>
            <a:r>
              <a:rPr lang="en-US" dirty="0"/>
              <a:t>What questions did you ask?</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530" y="3311531"/>
            <a:ext cx="2406398" cy="1605373"/>
          </a:xfrm>
          <a:prstGeom prst="rect">
            <a:avLst/>
          </a:prstGeom>
        </p:spPr>
      </p:pic>
    </p:spTree>
    <p:extLst>
      <p:ext uri="{BB962C8B-B14F-4D97-AF65-F5344CB8AC3E}">
        <p14:creationId xmlns:p14="http://schemas.microsoft.com/office/powerpoint/2010/main" val="55729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575"/>
            <a:ext cx="8229600" cy="857400"/>
          </a:xfrm>
        </p:spPr>
        <p:txBody>
          <a:bodyPr/>
          <a:lstStyle/>
          <a:p>
            <a:r>
              <a:rPr lang="en-US" dirty="0"/>
              <a:t>Reminders</a:t>
            </a:r>
          </a:p>
        </p:txBody>
      </p:sp>
      <p:sp>
        <p:nvSpPr>
          <p:cNvPr id="3" name="Text Placeholder 2"/>
          <p:cNvSpPr>
            <a:spLocks noGrp="1"/>
          </p:cNvSpPr>
          <p:nvPr>
            <p:ph type="body" idx="1"/>
          </p:nvPr>
        </p:nvSpPr>
        <p:spPr>
          <a:xfrm>
            <a:off x="457200" y="942974"/>
            <a:ext cx="5799221" cy="3564857"/>
          </a:xfrm>
        </p:spPr>
        <p:txBody>
          <a:bodyPr>
            <a:normAutofit fontScale="92500" lnSpcReduction="20000"/>
          </a:bodyPr>
          <a:lstStyle/>
          <a:p>
            <a:r>
              <a:rPr lang="en-US" dirty="0">
                <a:solidFill>
                  <a:schemeClr val="tx1"/>
                </a:solidFill>
              </a:rPr>
              <a:t>Begin with open ended questions to encourage narrative responses</a:t>
            </a:r>
          </a:p>
          <a:p>
            <a:pPr marL="76198" indent="0">
              <a:buNone/>
            </a:pPr>
            <a:endParaRPr lang="en-US" dirty="0">
              <a:solidFill>
                <a:schemeClr val="tx1"/>
              </a:solidFill>
            </a:endParaRPr>
          </a:p>
          <a:p>
            <a:pPr lvl="0"/>
            <a:r>
              <a:rPr lang="en-US" dirty="0">
                <a:solidFill>
                  <a:schemeClr val="tx1"/>
                </a:solidFill>
              </a:rPr>
              <a:t>Create an environment for disclosure</a:t>
            </a:r>
          </a:p>
          <a:p>
            <a:endParaRPr lang="en-US" dirty="0">
              <a:solidFill>
                <a:schemeClr val="tx1"/>
              </a:solidFill>
            </a:endParaRPr>
          </a:p>
          <a:p>
            <a:r>
              <a:rPr lang="en-US" dirty="0">
                <a:solidFill>
                  <a:schemeClr val="tx1"/>
                </a:solidFill>
              </a:rPr>
              <a:t>Challenge responses with care and not at the beginning</a:t>
            </a:r>
          </a:p>
          <a:p>
            <a:pPr marL="76198" indent="0">
              <a:buNone/>
            </a:pPr>
            <a:endParaRPr lang="en-US" dirty="0">
              <a:solidFill>
                <a:schemeClr val="tx1"/>
              </a:solidFill>
            </a:endParaRPr>
          </a:p>
          <a:p>
            <a:r>
              <a:rPr lang="en-US" dirty="0">
                <a:solidFill>
                  <a:schemeClr val="tx1"/>
                </a:solidFill>
              </a:rPr>
              <a:t>Do not collude with bad behavior</a:t>
            </a:r>
          </a:p>
          <a:p>
            <a:pPr marL="0" indent="0">
              <a:buNone/>
            </a:pPr>
            <a:endParaRPr lang="en-US" dirty="0">
              <a:solidFill>
                <a:schemeClr val="tx1"/>
              </a:solidFill>
            </a:endParaRPr>
          </a:p>
          <a:p>
            <a:r>
              <a:rPr lang="en-US" dirty="0">
                <a:solidFill>
                  <a:schemeClr val="tx1"/>
                </a:solidFill>
              </a:rPr>
              <a:t>Explore defenses and justifications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215" y="1683258"/>
            <a:ext cx="2502585" cy="1669542"/>
          </a:xfrm>
          <a:prstGeom prst="rect">
            <a:avLst/>
          </a:prstGeom>
        </p:spPr>
      </p:pic>
    </p:spTree>
    <p:extLst>
      <p:ext uri="{BB962C8B-B14F-4D97-AF65-F5344CB8AC3E}">
        <p14:creationId xmlns:p14="http://schemas.microsoft.com/office/powerpoint/2010/main" val="18840509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3451-5CA2-4140-AEEA-4938E953241B}"/>
              </a:ext>
            </a:extLst>
          </p:cNvPr>
          <p:cNvSpPr>
            <a:spLocks noGrp="1"/>
          </p:cNvSpPr>
          <p:nvPr>
            <p:ph type="title"/>
          </p:nvPr>
        </p:nvSpPr>
        <p:spPr>
          <a:xfrm>
            <a:off x="278578" y="56007"/>
            <a:ext cx="8229600" cy="857400"/>
          </a:xfrm>
        </p:spPr>
        <p:txBody>
          <a:bodyPr/>
          <a:lstStyle/>
          <a:p>
            <a:r>
              <a:rPr lang="en-US" dirty="0"/>
              <a:t>Anticipating Defenses</a:t>
            </a:r>
          </a:p>
        </p:txBody>
      </p:sp>
      <p:sp>
        <p:nvSpPr>
          <p:cNvPr id="3" name="Content Placeholder 2">
            <a:extLst>
              <a:ext uri="{FF2B5EF4-FFF2-40B4-BE49-F238E27FC236}">
                <a16:creationId xmlns:a16="http://schemas.microsoft.com/office/drawing/2014/main" id="{4065509A-8489-4445-AF99-5879277C0C59}"/>
              </a:ext>
            </a:extLst>
          </p:cNvPr>
          <p:cNvSpPr>
            <a:spLocks noGrp="1"/>
          </p:cNvSpPr>
          <p:nvPr>
            <p:ph idx="1"/>
          </p:nvPr>
        </p:nvSpPr>
        <p:spPr/>
        <p:txBody>
          <a:bodyPr>
            <a:normAutofit fontScale="70000" lnSpcReduction="20000"/>
          </a:bodyPr>
          <a:lstStyle/>
          <a:p>
            <a:pPr marL="342892" indent="-342892">
              <a:lnSpc>
                <a:spcPct val="107000"/>
              </a:lnSpc>
              <a:spcBef>
                <a:spcPts val="0"/>
              </a:spcBef>
            </a:pPr>
            <a:r>
              <a:rPr lang="en-US" sz="2900" dirty="0">
                <a:ea typeface="Calibri" panose="020F0502020204030204" pitchFamily="34" charset="0"/>
                <a:cs typeface="Times New Roman" panose="02020603050405020304" pitchFamily="18" charset="0"/>
              </a:rPr>
              <a:t>The more we have the ability to put ourselves in someone else’s situation the better we will be at anticipating possible </a:t>
            </a:r>
            <a:r>
              <a:rPr lang="en-US" sz="2900" dirty="0" smtClean="0">
                <a:ea typeface="Calibri" panose="020F0502020204030204" pitchFamily="34" charset="0"/>
                <a:cs typeface="Times New Roman" panose="02020603050405020304" pitchFamily="18" charset="0"/>
              </a:rPr>
              <a:t>justifications  </a:t>
            </a:r>
            <a:r>
              <a:rPr lang="en-US" sz="2900" dirty="0">
                <a:ea typeface="Calibri" panose="020F0502020204030204" pitchFamily="34" charset="0"/>
                <a:cs typeface="Times New Roman" panose="02020603050405020304" pitchFamily="18" charset="0"/>
              </a:rPr>
              <a:t>and the more effective we will be preparing to conduct the interview.</a:t>
            </a:r>
          </a:p>
          <a:p>
            <a:pPr marL="342892" indent="-342892">
              <a:lnSpc>
                <a:spcPct val="107000"/>
              </a:lnSpc>
              <a:spcBef>
                <a:spcPts val="0"/>
              </a:spcBef>
            </a:pPr>
            <a:endParaRPr lang="en-US" sz="2900" dirty="0" smtClean="0">
              <a:ea typeface="Calibri" panose="020F0502020204030204" pitchFamily="34" charset="0"/>
              <a:cs typeface="Times New Roman" panose="02020603050405020304" pitchFamily="18" charset="0"/>
            </a:endParaRPr>
          </a:p>
          <a:p>
            <a:pPr marL="342892" indent="-342892">
              <a:lnSpc>
                <a:spcPct val="107000"/>
              </a:lnSpc>
              <a:spcBef>
                <a:spcPts val="0"/>
              </a:spcBef>
            </a:pPr>
            <a:r>
              <a:rPr lang="en-US" sz="2900" dirty="0" smtClean="0">
                <a:ea typeface="Calibri" panose="020F0502020204030204" pitchFamily="34" charset="0"/>
                <a:cs typeface="Times New Roman" panose="02020603050405020304" pitchFamily="18" charset="0"/>
              </a:rPr>
              <a:t>Put </a:t>
            </a:r>
            <a:r>
              <a:rPr lang="en-US" sz="2900" dirty="0">
                <a:ea typeface="Calibri" panose="020F0502020204030204" pitchFamily="34" charset="0"/>
                <a:cs typeface="Times New Roman" panose="02020603050405020304" pitchFamily="18" charset="0"/>
              </a:rPr>
              <a:t>yourself in David’s position, what defenses or justifications would you offer?</a:t>
            </a:r>
          </a:p>
          <a:p>
            <a:pPr marL="0" indent="0">
              <a:lnSpc>
                <a:spcPct val="107000"/>
              </a:lnSpc>
              <a:spcBef>
                <a:spcPts val="0"/>
              </a:spcBef>
              <a:buNone/>
            </a:pPr>
            <a:endParaRPr lang="en-US" sz="2400" dirty="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2400" dirty="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2400" dirty="0">
              <a:ea typeface="Calibri" panose="020F0502020204030204" pitchFamily="34" charset="0"/>
              <a:cs typeface="Times New Roman" panose="02020603050405020304" pitchFamily="18" charset="0"/>
            </a:endParaRPr>
          </a:p>
          <a:p>
            <a:pPr algn="ctr">
              <a:lnSpc>
                <a:spcPct val="107000"/>
              </a:lnSpc>
              <a:spcBef>
                <a:spcPts val="0"/>
              </a:spcBef>
            </a:pPr>
            <a:r>
              <a:rPr lang="en-US" sz="2400" dirty="0">
                <a:ea typeface="Calibri" panose="020F0502020204030204" pitchFamily="34" charset="0"/>
                <a:cs typeface="Times New Roman" panose="02020603050405020304" pitchFamily="18" charset="0"/>
              </a:rPr>
              <a:t>Neglect</a:t>
            </a:r>
          </a:p>
          <a:p>
            <a:pPr algn="ctr">
              <a:lnSpc>
                <a:spcPct val="107000"/>
              </a:lnSpc>
              <a:spcBef>
                <a:spcPts val="0"/>
              </a:spcBef>
            </a:pPr>
            <a:r>
              <a:rPr lang="en-US" sz="2400" dirty="0">
                <a:ea typeface="Calibri" panose="020F0502020204030204" pitchFamily="34" charset="0"/>
                <a:cs typeface="Times New Roman" panose="02020603050405020304" pitchFamily="18" charset="0"/>
              </a:rPr>
              <a:t>Emotional abuse</a:t>
            </a:r>
          </a:p>
          <a:p>
            <a:pPr algn="ctr">
              <a:lnSpc>
                <a:spcPct val="107000"/>
              </a:lnSpc>
              <a:spcBef>
                <a:spcPts val="0"/>
              </a:spcBef>
            </a:pPr>
            <a:r>
              <a:rPr lang="en-US" sz="2400" dirty="0">
                <a:ea typeface="Calibri" panose="020F0502020204030204" pitchFamily="34" charset="0"/>
                <a:cs typeface="Times New Roman" panose="02020603050405020304" pitchFamily="18" charset="0"/>
              </a:rPr>
              <a:t>Financial abuse</a:t>
            </a:r>
          </a:p>
          <a:p>
            <a:pPr marL="0" indent="0">
              <a:lnSpc>
                <a:spcPct val="107000"/>
              </a:lnSpc>
              <a:spcBef>
                <a:spcPts val="0"/>
              </a:spcBef>
              <a:buNone/>
            </a:pPr>
            <a:endParaRPr lang="en-US" sz="2400" dirty="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17502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2E3B-24AF-4FA9-A5F4-55F2A4CA509E}"/>
              </a:ext>
            </a:extLst>
          </p:cNvPr>
          <p:cNvSpPr>
            <a:spLocks noGrp="1"/>
          </p:cNvSpPr>
          <p:nvPr>
            <p:ph type="title"/>
          </p:nvPr>
        </p:nvSpPr>
        <p:spPr>
          <a:xfrm>
            <a:off x="275942" y="138864"/>
            <a:ext cx="8229600" cy="857400"/>
          </a:xfrm>
        </p:spPr>
        <p:txBody>
          <a:bodyPr/>
          <a:lstStyle/>
          <a:p>
            <a:r>
              <a:rPr lang="en-US" dirty="0"/>
              <a:t>Defenses and </a:t>
            </a:r>
            <a:r>
              <a:rPr lang="en-US" dirty="0" smtClean="0"/>
              <a:t>Justifications Deep Dive</a:t>
            </a:r>
            <a:endParaRPr lang="en-US" dirty="0">
              <a:solidFill>
                <a:srgbClr val="FF0000"/>
              </a:solidFill>
            </a:endParaRPr>
          </a:p>
        </p:txBody>
      </p:sp>
      <p:sp>
        <p:nvSpPr>
          <p:cNvPr id="3" name="Content Placeholder 2">
            <a:extLst>
              <a:ext uri="{FF2B5EF4-FFF2-40B4-BE49-F238E27FC236}">
                <a16:creationId xmlns:a16="http://schemas.microsoft.com/office/drawing/2014/main" id="{C2E5D9E8-4AD9-491A-A397-EA6CD1B759CF}"/>
              </a:ext>
            </a:extLst>
          </p:cNvPr>
          <p:cNvSpPr>
            <a:spLocks noGrp="1"/>
          </p:cNvSpPr>
          <p:nvPr>
            <p:ph idx="1"/>
          </p:nvPr>
        </p:nvSpPr>
        <p:spPr/>
        <p:txBody>
          <a:bodyPr/>
          <a:lstStyle/>
          <a:p>
            <a:r>
              <a:rPr lang="en-US" dirty="0" smtClean="0"/>
              <a:t>In breakout groups, you will be assigned one </a:t>
            </a:r>
            <a:r>
              <a:rPr lang="en-US" dirty="0"/>
              <a:t>form of abuse (neglect, financial abuse, emotional abuse</a:t>
            </a:r>
            <a:r>
              <a:rPr lang="en-US" dirty="0" smtClean="0"/>
              <a:t>)</a:t>
            </a:r>
          </a:p>
          <a:p>
            <a:pPr lvl="1"/>
            <a:r>
              <a:rPr lang="en-US" u="sng" dirty="0" smtClean="0"/>
              <a:t>Check the chat box for form of abuse assigned to each group #</a:t>
            </a:r>
            <a:r>
              <a:rPr lang="en-US" dirty="0" smtClean="0"/>
              <a:t>. </a:t>
            </a:r>
            <a:endParaRPr lang="en-US" dirty="0"/>
          </a:p>
          <a:p>
            <a:r>
              <a:rPr lang="en-US" dirty="0" smtClean="0"/>
              <a:t>Work </a:t>
            </a:r>
            <a:r>
              <a:rPr lang="en-US" dirty="0"/>
              <a:t>with your partners and develop 3 questions to explore your assigned defense as though you were interviewing David in the case study. You have </a:t>
            </a:r>
            <a:r>
              <a:rPr lang="en-US" dirty="0" smtClean="0"/>
              <a:t>7-8 </a:t>
            </a:r>
            <a:r>
              <a:rPr lang="en-US" dirty="0"/>
              <a:t>minutes.</a:t>
            </a:r>
          </a:p>
          <a:p>
            <a:r>
              <a:rPr lang="en-US" dirty="0"/>
              <a:t>Look at the questions you developed in your individual </a:t>
            </a:r>
            <a:r>
              <a:rPr lang="en-US" dirty="0" smtClean="0"/>
              <a:t>practice </a:t>
            </a:r>
            <a:r>
              <a:rPr lang="en-US" dirty="0"/>
              <a:t>on defenses and justification to get you started.</a:t>
            </a:r>
          </a:p>
          <a:p>
            <a:r>
              <a:rPr lang="en-US" b="1" dirty="0" smtClean="0"/>
              <a:t>Assign a recorder </a:t>
            </a:r>
            <a:r>
              <a:rPr lang="en-US" b="1" dirty="0"/>
              <a:t>to report back to </a:t>
            </a:r>
            <a:r>
              <a:rPr lang="en-US" b="1" dirty="0" smtClean="0"/>
              <a:t>class</a:t>
            </a:r>
            <a:r>
              <a:rPr lang="en-US" dirty="0" smtClean="0"/>
              <a:t>.</a:t>
            </a:r>
            <a:endParaRPr lang="en-US" dirty="0"/>
          </a:p>
          <a:p>
            <a:endParaRPr lang="en-US" dirty="0"/>
          </a:p>
          <a:p>
            <a:endParaRPr lang="en-US" dirty="0"/>
          </a:p>
        </p:txBody>
      </p:sp>
    </p:spTree>
    <p:extLst>
      <p:ext uri="{BB962C8B-B14F-4D97-AF65-F5344CB8AC3E}">
        <p14:creationId xmlns:p14="http://schemas.microsoft.com/office/powerpoint/2010/main" val="10997629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D2E1B-C700-48B5-9A26-CE325F87B31B}"/>
              </a:ext>
            </a:extLst>
          </p:cNvPr>
          <p:cNvSpPr>
            <a:spLocks noGrp="1"/>
          </p:cNvSpPr>
          <p:nvPr>
            <p:ph type="title"/>
          </p:nvPr>
        </p:nvSpPr>
        <p:spPr>
          <a:xfrm>
            <a:off x="308894" y="186396"/>
            <a:ext cx="8229600" cy="857400"/>
          </a:xfrm>
        </p:spPr>
        <p:txBody>
          <a:bodyPr/>
          <a:lstStyle/>
          <a:p>
            <a:r>
              <a:rPr lang="en-US" dirty="0"/>
              <a:t>Defenses and Justifications: </a:t>
            </a:r>
            <a:r>
              <a:rPr lang="en-US" dirty="0" smtClean="0"/>
              <a:t/>
            </a:r>
            <a:br>
              <a:rPr lang="en-US" dirty="0" smtClean="0"/>
            </a:br>
            <a:r>
              <a:rPr lang="en-US" dirty="0" smtClean="0"/>
              <a:t>Follow </a:t>
            </a:r>
            <a:r>
              <a:rPr lang="en-US" dirty="0"/>
              <a:t>Up Questions</a:t>
            </a:r>
          </a:p>
        </p:txBody>
      </p:sp>
      <p:sp>
        <p:nvSpPr>
          <p:cNvPr id="3" name="Text Placeholder 2">
            <a:extLst>
              <a:ext uri="{FF2B5EF4-FFF2-40B4-BE49-F238E27FC236}">
                <a16:creationId xmlns:a16="http://schemas.microsoft.com/office/drawing/2014/main" id="{BF7C1659-7723-4B11-863A-0387605B76DA}"/>
              </a:ext>
            </a:extLst>
          </p:cNvPr>
          <p:cNvSpPr>
            <a:spLocks noGrp="1"/>
          </p:cNvSpPr>
          <p:nvPr>
            <p:ph type="body" idx="1"/>
          </p:nvPr>
        </p:nvSpPr>
        <p:spPr>
          <a:xfrm>
            <a:off x="448962" y="1297202"/>
            <a:ext cx="8229600" cy="3394500"/>
          </a:xfrm>
        </p:spPr>
        <p:txBody>
          <a:bodyPr/>
          <a:lstStyle/>
          <a:p>
            <a:r>
              <a:rPr lang="en-US" dirty="0"/>
              <a:t>Who else knows about this?</a:t>
            </a:r>
          </a:p>
          <a:p>
            <a:r>
              <a:rPr lang="en-US" dirty="0"/>
              <a:t>Who did you tell about this?</a:t>
            </a:r>
          </a:p>
          <a:p>
            <a:r>
              <a:rPr lang="en-US" dirty="0"/>
              <a:t>Who have you spoken with since this happened?</a:t>
            </a:r>
          </a:p>
          <a:p>
            <a:r>
              <a:rPr lang="en-US" dirty="0"/>
              <a:t>Did you do anything after this happened? </a:t>
            </a:r>
          </a:p>
          <a:p>
            <a:r>
              <a:rPr lang="en-US" dirty="0"/>
              <a:t>Did you seek any assistance/medical care, etc. </a:t>
            </a:r>
          </a:p>
        </p:txBody>
      </p:sp>
    </p:spTree>
    <p:extLst>
      <p:ext uri="{BB962C8B-B14F-4D97-AF65-F5344CB8AC3E}">
        <p14:creationId xmlns:p14="http://schemas.microsoft.com/office/powerpoint/2010/main" val="8998338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0CB4-C801-4411-B53E-4ED3A5B5F9F6}"/>
              </a:ext>
            </a:extLst>
          </p:cNvPr>
          <p:cNvSpPr>
            <a:spLocks noGrp="1"/>
          </p:cNvSpPr>
          <p:nvPr>
            <p:ph type="title"/>
          </p:nvPr>
        </p:nvSpPr>
        <p:spPr>
          <a:xfrm>
            <a:off x="333607" y="75254"/>
            <a:ext cx="8229600" cy="857400"/>
          </a:xfrm>
        </p:spPr>
        <p:txBody>
          <a:bodyPr/>
          <a:lstStyle/>
          <a:p>
            <a:r>
              <a:rPr lang="en-US" dirty="0"/>
              <a:t>Addressing Volatility</a:t>
            </a:r>
          </a:p>
        </p:txBody>
      </p:sp>
      <p:sp>
        <p:nvSpPr>
          <p:cNvPr id="3" name="Content Placeholder 2">
            <a:extLst>
              <a:ext uri="{FF2B5EF4-FFF2-40B4-BE49-F238E27FC236}">
                <a16:creationId xmlns:a16="http://schemas.microsoft.com/office/drawing/2014/main" id="{C27527F7-E2E0-4A79-BB9F-2C4F4969D838}"/>
              </a:ext>
            </a:extLst>
          </p:cNvPr>
          <p:cNvSpPr>
            <a:spLocks noGrp="1"/>
          </p:cNvSpPr>
          <p:nvPr>
            <p:ph idx="1"/>
          </p:nvPr>
        </p:nvSpPr>
        <p:spPr>
          <a:xfrm>
            <a:off x="457200" y="1250576"/>
            <a:ext cx="8229600" cy="3086899"/>
          </a:xfrm>
        </p:spPr>
        <p:txBody>
          <a:bodyPr>
            <a:normAutofit/>
          </a:bodyPr>
          <a:lstStyle/>
          <a:p>
            <a:r>
              <a:rPr lang="en-US" dirty="0">
                <a:ea typeface="Calibri" panose="020F0502020204030204" pitchFamily="34" charset="0"/>
                <a:cs typeface="Times New Roman" panose="02020603050405020304" pitchFamily="18" charset="0"/>
              </a:rPr>
              <a:t>At some point A/Ps may become emotional and lash out. </a:t>
            </a:r>
          </a:p>
          <a:p>
            <a:r>
              <a:rPr lang="en-US" dirty="0">
                <a:ea typeface="Calibri" panose="020F0502020204030204" pitchFamily="34" charset="0"/>
                <a:cs typeface="Times New Roman" panose="02020603050405020304" pitchFamily="18" charset="0"/>
              </a:rPr>
              <a:t>How you respond will determine if you can control the interview and if it is safe to continue.</a:t>
            </a:r>
          </a:p>
          <a:p>
            <a:r>
              <a:rPr lang="en-US" dirty="0">
                <a:ea typeface="Calibri" panose="020F0502020204030204" pitchFamily="34" charset="0"/>
                <a:cs typeface="Times New Roman" panose="02020603050405020304" pitchFamily="18" charset="0"/>
              </a:rPr>
              <a:t>In chat box, briefly describe a volatile situation you experienced during an A/P </a:t>
            </a:r>
            <a:r>
              <a:rPr lang="en-US" dirty="0" smtClean="0">
                <a:ea typeface="Calibri" panose="020F0502020204030204" pitchFamily="34" charset="0"/>
                <a:cs typeface="Times New Roman" panose="02020603050405020304" pitchFamily="18" charset="0"/>
              </a:rPr>
              <a:t>interview (or client/collateral) </a:t>
            </a:r>
            <a:r>
              <a:rPr lang="en-US" dirty="0">
                <a:ea typeface="Calibri" panose="020F0502020204030204" pitchFamily="34" charset="0"/>
                <a:cs typeface="Times New Roman" panose="02020603050405020304" pitchFamily="18" charset="0"/>
              </a:rPr>
              <a:t>and what you did to manage it. </a:t>
            </a:r>
          </a:p>
          <a:p>
            <a:r>
              <a:rPr lang="en-US" b="1" dirty="0">
                <a:ea typeface="Calibri" panose="020F0502020204030204" pitchFamily="34" charset="0"/>
                <a:cs typeface="Times New Roman" panose="02020603050405020304" pitchFamily="18" charset="0"/>
              </a:rPr>
              <a:t>Do not hit enter </a:t>
            </a:r>
            <a:r>
              <a:rPr lang="en-US" dirty="0">
                <a:ea typeface="Calibri" panose="020F0502020204030204" pitchFamily="34" charset="0"/>
                <a:cs typeface="Times New Roman" panose="02020603050405020304" pitchFamily="18" charset="0"/>
              </a:rPr>
              <a:t>until you are asked to do so.</a:t>
            </a:r>
          </a:p>
          <a:p>
            <a:pPr marL="76198" indent="0">
              <a:buNone/>
            </a:pPr>
            <a:endParaRPr lang="en-US" sz="2400" dirty="0"/>
          </a:p>
          <a:p>
            <a:endParaRPr lang="en-US" sz="2400" dirty="0">
              <a:solidFill>
                <a:srgbClr val="FF0000"/>
              </a:solidFill>
            </a:endParaRPr>
          </a:p>
        </p:txBody>
      </p:sp>
    </p:spTree>
    <p:extLst>
      <p:ext uri="{BB962C8B-B14F-4D97-AF65-F5344CB8AC3E}">
        <p14:creationId xmlns:p14="http://schemas.microsoft.com/office/powerpoint/2010/main" val="33718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306" y="85575"/>
            <a:ext cx="8229600" cy="857400"/>
          </a:xfrm>
        </p:spPr>
        <p:txBody>
          <a:bodyPr/>
          <a:lstStyle/>
          <a:p>
            <a:r>
              <a:rPr lang="en-US" dirty="0"/>
              <a:t>Overview of Technology </a:t>
            </a:r>
          </a:p>
        </p:txBody>
      </p:sp>
      <p:sp>
        <p:nvSpPr>
          <p:cNvPr id="3" name="Text Placeholder 2"/>
          <p:cNvSpPr>
            <a:spLocks noGrp="1"/>
          </p:cNvSpPr>
          <p:nvPr>
            <p:ph type="body" idx="1"/>
          </p:nvPr>
        </p:nvSpPr>
        <p:spPr/>
        <p:txBody>
          <a:bodyPr/>
          <a:lstStyle/>
          <a:p>
            <a:r>
              <a:rPr lang="en-US" dirty="0"/>
              <a:t>Video camera </a:t>
            </a:r>
          </a:p>
          <a:p>
            <a:r>
              <a:rPr lang="en-US" dirty="0"/>
              <a:t>Mute, unmute </a:t>
            </a:r>
          </a:p>
          <a:p>
            <a:r>
              <a:rPr lang="en-US" dirty="0"/>
              <a:t>Chat box</a:t>
            </a:r>
          </a:p>
          <a:p>
            <a:r>
              <a:rPr lang="en-US" dirty="0" smtClean="0"/>
              <a:t>Hand clap/thumbs up</a:t>
            </a:r>
            <a:endParaRPr lang="en-US" dirty="0"/>
          </a:p>
          <a:p>
            <a:r>
              <a:rPr lang="en-US" dirty="0"/>
              <a:t>Icons to indicate </a:t>
            </a:r>
            <a:r>
              <a:rPr lang="en-US" dirty="0" smtClean="0"/>
              <a:t>facilitator </a:t>
            </a:r>
            <a:r>
              <a:rPr lang="en-US" dirty="0"/>
              <a:t>needs to slow down or you need a break </a:t>
            </a:r>
          </a:p>
          <a:p>
            <a:r>
              <a:rPr lang="en-US" dirty="0"/>
              <a:t>If you must step away briefly…</a:t>
            </a:r>
          </a:p>
          <a:p>
            <a:endParaRPr lang="en-US" dirty="0"/>
          </a:p>
          <a:p>
            <a:r>
              <a:rPr lang="en-US" dirty="0"/>
              <a:t>Technical problems with technology</a:t>
            </a:r>
          </a:p>
        </p:txBody>
      </p:sp>
    </p:spTree>
    <p:extLst>
      <p:ext uri="{BB962C8B-B14F-4D97-AF65-F5344CB8AC3E}">
        <p14:creationId xmlns:p14="http://schemas.microsoft.com/office/powerpoint/2010/main" val="19340526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8A32-12F8-45A3-AB18-CF8B524C649F}"/>
              </a:ext>
            </a:extLst>
          </p:cNvPr>
          <p:cNvSpPr>
            <a:spLocks noGrp="1"/>
          </p:cNvSpPr>
          <p:nvPr>
            <p:ph type="title"/>
          </p:nvPr>
        </p:nvSpPr>
        <p:spPr>
          <a:xfrm>
            <a:off x="214570" y="142887"/>
            <a:ext cx="8229600" cy="857400"/>
          </a:xfrm>
        </p:spPr>
        <p:txBody>
          <a:bodyPr/>
          <a:lstStyle/>
          <a:p>
            <a:r>
              <a:rPr lang="en-US" dirty="0"/>
              <a:t>Addressing Volatility: Summary Points</a:t>
            </a:r>
          </a:p>
        </p:txBody>
      </p:sp>
      <p:sp>
        <p:nvSpPr>
          <p:cNvPr id="3" name="Content Placeholder 2">
            <a:extLst>
              <a:ext uri="{FF2B5EF4-FFF2-40B4-BE49-F238E27FC236}">
                <a16:creationId xmlns:a16="http://schemas.microsoft.com/office/drawing/2014/main" id="{28C5250E-7F44-45A1-B1FF-16D09C345202}"/>
              </a:ext>
            </a:extLst>
          </p:cNvPr>
          <p:cNvSpPr>
            <a:spLocks noGrp="1"/>
          </p:cNvSpPr>
          <p:nvPr>
            <p:ph idx="1"/>
          </p:nvPr>
        </p:nvSpPr>
        <p:spPr>
          <a:xfrm>
            <a:off x="407773" y="1173634"/>
            <a:ext cx="8229600" cy="3394500"/>
          </a:xfrm>
        </p:spPr>
        <p:txBody>
          <a:bodyPr>
            <a:normAutofit/>
          </a:bodyPr>
          <a:lstStyle/>
          <a:p>
            <a:r>
              <a:rPr lang="en-US" dirty="0"/>
              <a:t>Person may have lost control of self—does A/P have anger or control issues and is this how they deal with your client?</a:t>
            </a:r>
          </a:p>
          <a:p>
            <a:r>
              <a:rPr lang="en-US" dirty="0"/>
              <a:t>Is this a choice to derail the interview, to get you to change topics to something more comfortable, or to control the interview?</a:t>
            </a:r>
          </a:p>
          <a:p>
            <a:r>
              <a:rPr lang="en-US" dirty="0"/>
              <a:t>Stay </a:t>
            </a:r>
            <a:r>
              <a:rPr lang="en-US" dirty="0" smtClean="0"/>
              <a:t>calm.</a:t>
            </a:r>
            <a:endParaRPr lang="en-US" dirty="0"/>
          </a:p>
          <a:p>
            <a:pPr lvl="1"/>
            <a:r>
              <a:rPr lang="en-US" dirty="0" smtClean="0">
                <a:solidFill>
                  <a:schemeClr val="tx1"/>
                </a:solidFill>
              </a:rPr>
              <a:t>Take </a:t>
            </a:r>
            <a:r>
              <a:rPr lang="en-US" dirty="0">
                <a:solidFill>
                  <a:schemeClr val="tx1"/>
                </a:solidFill>
              </a:rPr>
              <a:t>control and ask A/P to lower voice. </a:t>
            </a:r>
            <a:endParaRPr lang="en-US" dirty="0" smtClean="0">
              <a:solidFill>
                <a:schemeClr val="tx1"/>
              </a:solidFill>
            </a:endParaRPr>
          </a:p>
          <a:p>
            <a:pPr lvl="1"/>
            <a:r>
              <a:rPr lang="en-US" dirty="0" smtClean="0">
                <a:solidFill>
                  <a:schemeClr val="tx1"/>
                </a:solidFill>
              </a:rPr>
              <a:t>Remind </a:t>
            </a:r>
            <a:r>
              <a:rPr lang="en-US" dirty="0"/>
              <a:t>A/P</a:t>
            </a:r>
            <a:r>
              <a:rPr lang="en-US" dirty="0">
                <a:solidFill>
                  <a:schemeClr val="tx1"/>
                </a:solidFill>
              </a:rPr>
              <a:t> of importance of the information they are providing and that you are not taking sides.</a:t>
            </a:r>
            <a:endParaRPr lang="en-US" dirty="0"/>
          </a:p>
          <a:p>
            <a:pPr marL="342892" lvl="1" indent="0">
              <a:buNone/>
            </a:pPr>
            <a:endParaRPr lang="en-US" sz="2100" dirty="0"/>
          </a:p>
          <a:p>
            <a:pPr lvl="1"/>
            <a:endParaRPr lang="en-US" dirty="0"/>
          </a:p>
        </p:txBody>
      </p:sp>
    </p:spTree>
    <p:extLst>
      <p:ext uri="{BB962C8B-B14F-4D97-AF65-F5344CB8AC3E}">
        <p14:creationId xmlns:p14="http://schemas.microsoft.com/office/powerpoint/2010/main" val="15868141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131" y="157633"/>
            <a:ext cx="8229600" cy="857400"/>
          </a:xfrm>
        </p:spPr>
        <p:txBody>
          <a:bodyPr/>
          <a:lstStyle/>
          <a:p>
            <a:r>
              <a:rPr lang="en-US" dirty="0"/>
              <a:t>Addressing Volatility: Summary Points </a:t>
            </a:r>
            <a:r>
              <a:rPr lang="en-US" dirty="0" smtClean="0"/>
              <a:t/>
            </a:r>
            <a:br>
              <a:rPr lang="en-US" dirty="0" smtClean="0"/>
            </a:br>
            <a:r>
              <a:rPr lang="en-US" dirty="0" smtClean="0"/>
              <a:t>Continued</a:t>
            </a:r>
            <a:endParaRPr lang="en-US" dirty="0"/>
          </a:p>
        </p:txBody>
      </p:sp>
      <p:sp>
        <p:nvSpPr>
          <p:cNvPr id="3" name="Text Placeholder 2"/>
          <p:cNvSpPr>
            <a:spLocks noGrp="1"/>
          </p:cNvSpPr>
          <p:nvPr>
            <p:ph type="body" idx="1"/>
          </p:nvPr>
        </p:nvSpPr>
        <p:spPr>
          <a:xfrm>
            <a:off x="317131" y="1260389"/>
            <a:ext cx="8719713" cy="3277321"/>
          </a:xfrm>
        </p:spPr>
        <p:txBody>
          <a:bodyPr>
            <a:normAutofit fontScale="92500" lnSpcReduction="20000"/>
          </a:bodyPr>
          <a:lstStyle/>
          <a:p>
            <a:pPr lvl="0"/>
            <a:r>
              <a:rPr lang="en-US" dirty="0">
                <a:solidFill>
                  <a:schemeClr val="tx1"/>
                </a:solidFill>
              </a:rPr>
              <a:t>Offer possibility of providing help to them.</a:t>
            </a:r>
          </a:p>
          <a:p>
            <a:pPr lvl="0"/>
            <a:r>
              <a:rPr lang="en-US" dirty="0">
                <a:solidFill>
                  <a:schemeClr val="tx1"/>
                </a:solidFill>
              </a:rPr>
              <a:t>Change the line of questioning and move to less upsetting subjects and then come back to what was upsetting.</a:t>
            </a:r>
          </a:p>
          <a:p>
            <a:pPr lvl="0"/>
            <a:r>
              <a:rPr lang="en-US" dirty="0">
                <a:solidFill>
                  <a:schemeClr val="tx1"/>
                </a:solidFill>
              </a:rPr>
              <a:t>If unsuccessful in deflecting the A/P’s anger or volatility, take a short break or end the interview.</a:t>
            </a:r>
          </a:p>
          <a:p>
            <a:pPr lvl="1"/>
            <a:r>
              <a:rPr lang="en-US" dirty="0"/>
              <a:t>Leave if you feel unsafe</a:t>
            </a:r>
          </a:p>
          <a:p>
            <a:pPr lvl="1"/>
            <a:r>
              <a:rPr lang="en-US" dirty="0"/>
              <a:t>Reschedule interview or conclude the interview</a:t>
            </a:r>
          </a:p>
          <a:p>
            <a:pPr lvl="1"/>
            <a:r>
              <a:rPr lang="en-US" dirty="0"/>
              <a:t>If you are concerned for your own safety or your client’s, leave and contact your supervisor</a:t>
            </a:r>
          </a:p>
          <a:p>
            <a:pPr lvl="2"/>
            <a:r>
              <a:rPr lang="en-US" dirty="0"/>
              <a:t>Consider in extreme situations if you should contact LE or behavioral health</a:t>
            </a:r>
          </a:p>
          <a:p>
            <a:pPr lvl="0"/>
            <a:r>
              <a:rPr lang="en-US" dirty="0">
                <a:solidFill>
                  <a:schemeClr val="tx1"/>
                </a:solidFill>
              </a:rPr>
              <a:t>If </a:t>
            </a:r>
            <a:r>
              <a:rPr lang="en-US" dirty="0" smtClean="0">
                <a:solidFill>
                  <a:schemeClr val="tx1"/>
                </a:solidFill>
              </a:rPr>
              <a:t>the A/P asks </a:t>
            </a:r>
            <a:r>
              <a:rPr lang="en-US" dirty="0">
                <a:solidFill>
                  <a:schemeClr val="tx1"/>
                </a:solidFill>
              </a:rPr>
              <a:t>to speak to an attorney, follow agency policy.</a:t>
            </a:r>
          </a:p>
          <a:p>
            <a:endParaRPr lang="en-US" dirty="0"/>
          </a:p>
        </p:txBody>
      </p:sp>
    </p:spTree>
    <p:extLst>
      <p:ext uri="{BB962C8B-B14F-4D97-AF65-F5344CB8AC3E}">
        <p14:creationId xmlns:p14="http://schemas.microsoft.com/office/powerpoint/2010/main" val="37645078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290" y="85575"/>
            <a:ext cx="8229600" cy="857400"/>
          </a:xfrm>
        </p:spPr>
        <p:txBody>
          <a:bodyPr/>
          <a:lstStyle/>
          <a:p>
            <a:r>
              <a:rPr lang="en-US" dirty="0"/>
              <a:t>De-escalation Skills</a:t>
            </a:r>
            <a:endParaRPr lang="en-US" strike="sngStrike" dirty="0"/>
          </a:p>
        </p:txBody>
      </p:sp>
      <p:sp>
        <p:nvSpPr>
          <p:cNvPr id="3" name="Text Placeholder 2"/>
          <p:cNvSpPr>
            <a:spLocks noGrp="1"/>
          </p:cNvSpPr>
          <p:nvPr>
            <p:ph type="body" idx="1"/>
          </p:nvPr>
        </p:nvSpPr>
        <p:spPr/>
        <p:txBody>
          <a:bodyPr>
            <a:normAutofit fontScale="92500" lnSpcReduction="10000"/>
          </a:bodyPr>
          <a:lstStyle/>
          <a:p>
            <a:pPr lvl="0"/>
            <a:r>
              <a:rPr lang="en-US" dirty="0">
                <a:solidFill>
                  <a:schemeClr val="tx1"/>
                </a:solidFill>
              </a:rPr>
              <a:t>Use active listening skills to keep interview going. Keeps your tone neutral and communicates to the A/P that you are really listening and care about what the A/P is saying.</a:t>
            </a:r>
          </a:p>
          <a:p>
            <a:pPr lvl="1"/>
            <a:r>
              <a:rPr lang="en-US" dirty="0"/>
              <a:t>Minimal Encouragers</a:t>
            </a:r>
          </a:p>
          <a:p>
            <a:pPr lvl="1"/>
            <a:r>
              <a:rPr lang="en-US" dirty="0"/>
              <a:t>Open Ended Questions</a:t>
            </a:r>
          </a:p>
          <a:p>
            <a:pPr lvl="1"/>
            <a:r>
              <a:rPr lang="en-US" dirty="0"/>
              <a:t>Mirroring/Reflecting</a:t>
            </a:r>
          </a:p>
          <a:p>
            <a:pPr lvl="1"/>
            <a:r>
              <a:rPr lang="en-US" dirty="0"/>
              <a:t>Emotion Labeling</a:t>
            </a:r>
          </a:p>
          <a:p>
            <a:pPr lvl="1"/>
            <a:r>
              <a:rPr lang="en-US" dirty="0"/>
              <a:t>Paraphrasing</a:t>
            </a:r>
          </a:p>
          <a:p>
            <a:pPr lvl="1"/>
            <a:r>
              <a:rPr lang="en-US" dirty="0"/>
              <a:t>“I” Messages</a:t>
            </a:r>
          </a:p>
          <a:p>
            <a:pPr lvl="1"/>
            <a:r>
              <a:rPr lang="en-US" dirty="0"/>
              <a:t>Effective Pauses</a:t>
            </a:r>
          </a:p>
          <a:p>
            <a:pPr lvl="1"/>
            <a:r>
              <a:rPr lang="en-US" dirty="0"/>
              <a:t>Summarizing </a:t>
            </a:r>
          </a:p>
          <a:p>
            <a:endParaRPr lang="en-US"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3849" y="2096200"/>
            <a:ext cx="2303246" cy="2677313"/>
          </a:xfrm>
          <a:prstGeom prst="rect">
            <a:avLst/>
          </a:prstGeom>
        </p:spPr>
      </p:pic>
    </p:spTree>
    <p:extLst>
      <p:ext uri="{BB962C8B-B14F-4D97-AF65-F5344CB8AC3E}">
        <p14:creationId xmlns:p14="http://schemas.microsoft.com/office/powerpoint/2010/main" val="26296904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146" y="8147"/>
            <a:ext cx="8229600" cy="857400"/>
          </a:xfrm>
        </p:spPr>
        <p:txBody>
          <a:bodyPr/>
          <a:lstStyle/>
          <a:p>
            <a:r>
              <a:rPr lang="en-US" dirty="0"/>
              <a:t>Ending the Interview</a:t>
            </a:r>
          </a:p>
        </p:txBody>
      </p:sp>
      <p:sp>
        <p:nvSpPr>
          <p:cNvPr id="3" name="Text Placeholder 2"/>
          <p:cNvSpPr>
            <a:spLocks noGrp="1"/>
          </p:cNvSpPr>
          <p:nvPr>
            <p:ph type="body" idx="1"/>
          </p:nvPr>
        </p:nvSpPr>
        <p:spPr>
          <a:xfrm>
            <a:off x="411480" y="1386008"/>
            <a:ext cx="5930964" cy="3111851"/>
          </a:xfrm>
        </p:spPr>
        <p:txBody>
          <a:bodyPr>
            <a:normAutofit lnSpcReduction="10000"/>
          </a:bodyPr>
          <a:lstStyle/>
          <a:p>
            <a:pPr marL="76198" indent="0">
              <a:buNone/>
            </a:pPr>
            <a:r>
              <a:rPr lang="en-US" dirty="0" smtClean="0">
                <a:solidFill>
                  <a:schemeClr val="tx1"/>
                </a:solidFill>
              </a:rPr>
              <a:t>Give thumbs up icon to </a:t>
            </a:r>
            <a:r>
              <a:rPr lang="en-US" dirty="0" smtClean="0"/>
              <a:t>share verbally </a:t>
            </a:r>
            <a:r>
              <a:rPr lang="en-US" dirty="0" smtClean="0">
                <a:solidFill>
                  <a:schemeClr val="tx1"/>
                </a:solidFill>
              </a:rPr>
              <a:t>or type in the chat box answers to the following</a:t>
            </a:r>
            <a:r>
              <a:rPr lang="en-US" dirty="0">
                <a:solidFill>
                  <a:schemeClr val="tx1"/>
                </a:solidFill>
              </a:rPr>
              <a:t>:</a:t>
            </a:r>
          </a:p>
          <a:p>
            <a:endParaRPr lang="en-US" dirty="0">
              <a:solidFill>
                <a:schemeClr val="tx1"/>
              </a:solidFill>
            </a:endParaRPr>
          </a:p>
          <a:p>
            <a:r>
              <a:rPr lang="en-US" dirty="0"/>
              <a:t>How would you end the interview with David, the son?</a:t>
            </a:r>
          </a:p>
          <a:p>
            <a:endParaRPr lang="en-US" dirty="0"/>
          </a:p>
          <a:p>
            <a:r>
              <a:rPr lang="en-US" dirty="0"/>
              <a:t>Are there other things you typically do to conclude  an A/P interview that have not been mentioned?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444" y="1640776"/>
            <a:ext cx="2252190" cy="1653154"/>
          </a:xfrm>
          <a:prstGeom prst="rect">
            <a:avLst/>
          </a:prstGeom>
        </p:spPr>
      </p:pic>
    </p:spTree>
    <p:extLst>
      <p:ext uri="{BB962C8B-B14F-4D97-AF65-F5344CB8AC3E}">
        <p14:creationId xmlns:p14="http://schemas.microsoft.com/office/powerpoint/2010/main" val="115356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24D-4836-48B5-814A-BBA9B5DB3557}"/>
              </a:ext>
            </a:extLst>
          </p:cNvPr>
          <p:cNvSpPr>
            <a:spLocks noGrp="1"/>
          </p:cNvSpPr>
          <p:nvPr>
            <p:ph type="title"/>
          </p:nvPr>
        </p:nvSpPr>
        <p:spPr>
          <a:xfrm>
            <a:off x="214570" y="85575"/>
            <a:ext cx="8229600" cy="857400"/>
          </a:xfrm>
        </p:spPr>
        <p:txBody>
          <a:bodyPr/>
          <a:lstStyle/>
          <a:p>
            <a:r>
              <a:rPr lang="en-US" dirty="0"/>
              <a:t>Ending the </a:t>
            </a:r>
            <a:r>
              <a:rPr lang="en-US" dirty="0" smtClean="0"/>
              <a:t>Interview, Continued</a:t>
            </a:r>
            <a:endParaRPr lang="en-US" dirty="0"/>
          </a:p>
        </p:txBody>
      </p:sp>
      <p:sp>
        <p:nvSpPr>
          <p:cNvPr id="3" name="Content Placeholder 2">
            <a:extLst>
              <a:ext uri="{FF2B5EF4-FFF2-40B4-BE49-F238E27FC236}">
                <a16:creationId xmlns:a16="http://schemas.microsoft.com/office/drawing/2014/main" id="{4377AAA7-7D57-41DD-8FC4-DC663871F143}"/>
              </a:ext>
            </a:extLst>
          </p:cNvPr>
          <p:cNvSpPr>
            <a:spLocks noGrp="1"/>
          </p:cNvSpPr>
          <p:nvPr>
            <p:ph idx="1"/>
          </p:nvPr>
        </p:nvSpPr>
        <p:spPr/>
        <p:txBody>
          <a:bodyPr>
            <a:normAutofit fontScale="92500" lnSpcReduction="10000"/>
          </a:bodyPr>
          <a:lstStyle/>
          <a:p>
            <a:r>
              <a:rPr lang="en-US" dirty="0"/>
              <a:t>Thank the A/P for speaking with you. </a:t>
            </a:r>
          </a:p>
          <a:p>
            <a:r>
              <a:rPr lang="en-US" dirty="0"/>
              <a:t>Effective </a:t>
            </a:r>
            <a:r>
              <a:rPr lang="en-US" dirty="0" smtClean="0"/>
              <a:t>questions:</a:t>
            </a:r>
            <a:endParaRPr lang="en-US" dirty="0"/>
          </a:p>
          <a:p>
            <a:pPr lvl="1"/>
            <a:r>
              <a:rPr lang="en-US" sz="1900" dirty="0" smtClean="0"/>
              <a:t>Is </a:t>
            </a:r>
            <a:r>
              <a:rPr lang="en-US" sz="1900" dirty="0"/>
              <a:t>there anything I should have asked you that I did not?</a:t>
            </a:r>
          </a:p>
          <a:p>
            <a:pPr lvl="1"/>
            <a:r>
              <a:rPr lang="en-US" sz="1900" dirty="0"/>
              <a:t>Is there anything else you want me to know?</a:t>
            </a:r>
          </a:p>
          <a:p>
            <a:r>
              <a:rPr lang="en-US" dirty="0"/>
              <a:t>If appropriate, tell the A/P what will happen next in general </a:t>
            </a:r>
            <a:r>
              <a:rPr lang="en-US" dirty="0" smtClean="0"/>
              <a:t>terms, describing only what is in your control, not what other agencies will or will not do.</a:t>
            </a:r>
          </a:p>
          <a:p>
            <a:pPr lvl="1"/>
            <a:r>
              <a:rPr lang="en-US" dirty="0"/>
              <a:t>E</a:t>
            </a:r>
            <a:r>
              <a:rPr lang="en-US" dirty="0" smtClean="0"/>
              <a:t>.g</a:t>
            </a:r>
            <a:r>
              <a:rPr lang="en-US" dirty="0"/>
              <a:t>., I will write up my interview notes…I will discuss with my supervisor…etc</a:t>
            </a:r>
            <a:r>
              <a:rPr lang="en-US" dirty="0" smtClean="0"/>
              <a:t>.</a:t>
            </a:r>
            <a:endParaRPr lang="en-US" dirty="0"/>
          </a:p>
          <a:p>
            <a:r>
              <a:rPr lang="en-US" dirty="0"/>
              <a:t>Do not forget to promptly document the interview, including date, start and end time, location, everyone present, and what you learned.</a:t>
            </a:r>
          </a:p>
        </p:txBody>
      </p:sp>
    </p:spTree>
    <p:extLst>
      <p:ext uri="{BB962C8B-B14F-4D97-AF65-F5344CB8AC3E}">
        <p14:creationId xmlns:p14="http://schemas.microsoft.com/office/powerpoint/2010/main" val="15486208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38" y="106311"/>
            <a:ext cx="8229600" cy="857400"/>
          </a:xfrm>
        </p:spPr>
        <p:txBody>
          <a:bodyPr/>
          <a:lstStyle/>
          <a:p>
            <a:r>
              <a:rPr lang="en-US" dirty="0" smtClean="0"/>
              <a:t>Interviewing A/Ps Summary Points</a:t>
            </a:r>
            <a:endParaRPr lang="en-US" dirty="0"/>
          </a:p>
        </p:txBody>
      </p:sp>
      <p:sp>
        <p:nvSpPr>
          <p:cNvPr id="3" name="Text Placeholder 2"/>
          <p:cNvSpPr>
            <a:spLocks noGrp="1"/>
          </p:cNvSpPr>
          <p:nvPr>
            <p:ph type="body" idx="1"/>
          </p:nvPr>
        </p:nvSpPr>
        <p:spPr>
          <a:xfrm>
            <a:off x="320040" y="1268017"/>
            <a:ext cx="8641080" cy="3349705"/>
          </a:xfrm>
        </p:spPr>
        <p:txBody>
          <a:bodyPr>
            <a:normAutofit fontScale="92500" lnSpcReduction="20000"/>
          </a:bodyPr>
          <a:lstStyle/>
          <a:p>
            <a:pPr lvl="0"/>
            <a:r>
              <a:rPr lang="en-US" sz="1900" dirty="0"/>
              <a:t>Keep interview professional in tone; maintain your professionalism</a:t>
            </a:r>
          </a:p>
          <a:p>
            <a:pPr lvl="0"/>
            <a:r>
              <a:rPr lang="en-US" sz="1900" dirty="0"/>
              <a:t>Do not get “personal” </a:t>
            </a:r>
          </a:p>
          <a:p>
            <a:pPr lvl="0"/>
            <a:r>
              <a:rPr lang="en-US" sz="1900" dirty="0"/>
              <a:t>Focus on the conduct, not the person you have interviewed</a:t>
            </a:r>
          </a:p>
          <a:p>
            <a:pPr lvl="1"/>
            <a:r>
              <a:rPr lang="en-US" sz="1700" dirty="0"/>
              <a:t>Safer for client if A/P is not angry</a:t>
            </a:r>
          </a:p>
          <a:p>
            <a:pPr lvl="1"/>
            <a:r>
              <a:rPr lang="en-US" sz="1700" dirty="0"/>
              <a:t>Fewer complaints or </a:t>
            </a:r>
            <a:r>
              <a:rPr lang="en-US" sz="1700" dirty="0" smtClean="0"/>
              <a:t>challenges </a:t>
            </a:r>
            <a:r>
              <a:rPr lang="en-US" sz="1700" dirty="0"/>
              <a:t>you will have to face</a:t>
            </a:r>
          </a:p>
          <a:p>
            <a:pPr lvl="1"/>
            <a:r>
              <a:rPr lang="en-US" sz="1700" dirty="0"/>
              <a:t>Helps keep the interview and your reaction to the individual (positive or negative) neutral and objective </a:t>
            </a:r>
          </a:p>
          <a:p>
            <a:r>
              <a:rPr lang="en-US" sz="1900" dirty="0"/>
              <a:t>Keep the door open</a:t>
            </a:r>
          </a:p>
          <a:p>
            <a:pPr lvl="1"/>
            <a:r>
              <a:rPr lang="en-US" sz="1700" dirty="0"/>
              <a:t>Will you or another APS professional need to interview this person at a later time on another case? A/P’s level of cooperation will be related to how you treated them</a:t>
            </a:r>
          </a:p>
          <a:p>
            <a:pPr lvl="1"/>
            <a:r>
              <a:rPr lang="en-US" sz="1700" dirty="0"/>
              <a:t>Tell them what to do if they think of additional information.</a:t>
            </a:r>
          </a:p>
          <a:p>
            <a:pPr lvl="0"/>
            <a:r>
              <a:rPr lang="en-US" sz="1900" dirty="0"/>
              <a:t>Prepare for cooperative problem solving and/or offer of services</a:t>
            </a:r>
          </a:p>
          <a:p>
            <a:endParaRPr lang="en-US" sz="1800" dirty="0"/>
          </a:p>
        </p:txBody>
      </p:sp>
    </p:spTree>
    <p:extLst>
      <p:ext uri="{BB962C8B-B14F-4D97-AF65-F5344CB8AC3E}">
        <p14:creationId xmlns:p14="http://schemas.microsoft.com/office/powerpoint/2010/main" val="7623420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46D5C-A594-4E1C-906F-1D410AAB7F83}"/>
              </a:ext>
            </a:extLst>
          </p:cNvPr>
          <p:cNvSpPr>
            <a:spLocks noGrp="1"/>
          </p:cNvSpPr>
          <p:nvPr>
            <p:ph type="title"/>
          </p:nvPr>
        </p:nvSpPr>
        <p:spPr>
          <a:xfrm>
            <a:off x="457200" y="149395"/>
            <a:ext cx="8229600" cy="857400"/>
          </a:xfrm>
        </p:spPr>
        <p:txBody>
          <a:bodyPr/>
          <a:lstStyle/>
          <a:p>
            <a:r>
              <a:rPr lang="en-US" dirty="0" smtClean="0"/>
              <a:t>Conclusion</a:t>
            </a:r>
            <a:endParaRPr lang="en-US" dirty="0"/>
          </a:p>
        </p:txBody>
      </p:sp>
      <p:sp>
        <p:nvSpPr>
          <p:cNvPr id="3" name="Content Placeholder 2">
            <a:extLst>
              <a:ext uri="{FF2B5EF4-FFF2-40B4-BE49-F238E27FC236}">
                <a16:creationId xmlns:a16="http://schemas.microsoft.com/office/drawing/2014/main" id="{1BCD6A8F-06E2-4829-B201-258415C23D9D}"/>
              </a:ext>
            </a:extLst>
          </p:cNvPr>
          <p:cNvSpPr>
            <a:spLocks noGrp="1"/>
          </p:cNvSpPr>
          <p:nvPr>
            <p:ph idx="1"/>
          </p:nvPr>
        </p:nvSpPr>
        <p:spPr/>
        <p:txBody>
          <a:bodyPr/>
          <a:lstStyle/>
          <a:p>
            <a:r>
              <a:rPr lang="en-US" dirty="0"/>
              <a:t>Final questions</a:t>
            </a:r>
            <a:r>
              <a:rPr lang="en-US"/>
              <a:t>– </a:t>
            </a:r>
            <a:r>
              <a:rPr lang="en-US" smtClean="0"/>
              <a:t>take self off mute</a:t>
            </a:r>
            <a:endParaRPr lang="en-US" dirty="0"/>
          </a:p>
          <a:p>
            <a:endParaRPr lang="en-US" dirty="0"/>
          </a:p>
          <a:p>
            <a:r>
              <a:rPr lang="en-US" dirty="0"/>
              <a:t>Final Activity –write in chat box</a:t>
            </a:r>
          </a:p>
          <a:p>
            <a:pPr marL="76198" indent="0">
              <a:buNone/>
            </a:pPr>
            <a:endParaRPr lang="en-US" dirty="0"/>
          </a:p>
          <a:p>
            <a:pPr marL="76198" indent="0" algn="ctr">
              <a:buNone/>
            </a:pPr>
            <a:r>
              <a:rPr lang="en-US" sz="2400" dirty="0"/>
              <a:t>What is one thing you will use in your work that was covered in this course?</a:t>
            </a:r>
          </a:p>
          <a:p>
            <a:endParaRPr lang="en-US" dirty="0"/>
          </a:p>
          <a:p>
            <a:endParaRPr lang="en-US" dirty="0"/>
          </a:p>
          <a:p>
            <a:endParaRPr lang="en-US" dirty="0"/>
          </a:p>
        </p:txBody>
      </p:sp>
    </p:spTree>
    <p:extLst>
      <p:ext uri="{BB962C8B-B14F-4D97-AF65-F5344CB8AC3E}">
        <p14:creationId xmlns:p14="http://schemas.microsoft.com/office/powerpoint/2010/main" val="194151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133"/>
        <p:cNvGrpSpPr/>
        <p:nvPr/>
      </p:nvGrpSpPr>
      <p:grpSpPr>
        <a:xfrm>
          <a:off x="0" y="0"/>
          <a:ext cx="0" cy="0"/>
          <a:chOff x="0" y="0"/>
          <a:chExt cx="0" cy="0"/>
        </a:xfrm>
      </p:grpSpPr>
      <p:sp>
        <p:nvSpPr>
          <p:cNvPr id="134" name="Google Shape;134;p21"/>
          <p:cNvSpPr/>
          <p:nvPr/>
        </p:nvSpPr>
        <p:spPr>
          <a:xfrm>
            <a:off x="130625" y="137000"/>
            <a:ext cx="8886900" cy="3460778"/>
          </a:xfrm>
          <a:prstGeom prst="rect">
            <a:avLst/>
          </a:prstGeom>
          <a:solidFill>
            <a:srgbClr val="F89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8993F"/>
              </a:solidFill>
            </a:endParaRPr>
          </a:p>
        </p:txBody>
      </p:sp>
      <p:sp>
        <p:nvSpPr>
          <p:cNvPr id="135" name="Google Shape;135;p21"/>
          <p:cNvSpPr txBox="1"/>
          <p:nvPr/>
        </p:nvSpPr>
        <p:spPr>
          <a:xfrm>
            <a:off x="953898" y="1267921"/>
            <a:ext cx="7170300" cy="969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dirty="0">
                <a:solidFill>
                  <a:srgbClr val="FFFFFF"/>
                </a:solidFill>
                <a:latin typeface="+mj-lt"/>
                <a:ea typeface="Trebuchet MS"/>
                <a:cs typeface="Trebuchet MS"/>
                <a:sym typeface="Trebuchet MS"/>
              </a:rPr>
              <a:t>Thank You!</a:t>
            </a:r>
          </a:p>
          <a:p>
            <a:pPr marL="0" marR="0" lvl="0" indent="0" algn="ctr" rtl="0">
              <a:spcBef>
                <a:spcPts val="0"/>
              </a:spcBef>
              <a:spcAft>
                <a:spcPts val="0"/>
              </a:spcAft>
              <a:buNone/>
            </a:pPr>
            <a:endParaRPr lang="en-US" sz="1800" dirty="0">
              <a:solidFill>
                <a:srgbClr val="FFFFFF"/>
              </a:solidFill>
              <a:latin typeface="+mj-lt"/>
              <a:ea typeface="Trebuchet MS"/>
              <a:cs typeface="Trebuchet MS"/>
              <a:sym typeface="Trebuchet MS"/>
            </a:endParaRPr>
          </a:p>
        </p:txBody>
      </p:sp>
      <p:pic>
        <p:nvPicPr>
          <p:cNvPr id="9" name="Google Shape;52;p13"/>
          <p:cNvPicPr preferRelativeResize="0"/>
          <p:nvPr/>
        </p:nvPicPr>
        <p:blipFill>
          <a:blip r:embed="rId4">
            <a:alphaModFix/>
          </a:blip>
          <a:stretch>
            <a:fillRect/>
          </a:stretch>
        </p:blipFill>
        <p:spPr>
          <a:xfrm>
            <a:off x="140341" y="3461123"/>
            <a:ext cx="8877184" cy="136655"/>
          </a:xfrm>
          <a:prstGeom prst="rect">
            <a:avLst/>
          </a:prstGeom>
          <a:noFill/>
          <a:ln>
            <a:noFill/>
          </a:ln>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000"/>
                    </a14:imgEffect>
                  </a14:imgLayer>
                </a14:imgProps>
              </a:ext>
              <a:ext uri="{28A0092B-C50C-407E-A947-70E740481C1C}">
                <a14:useLocalDpi xmlns:a14="http://schemas.microsoft.com/office/drawing/2010/main" val="0"/>
              </a:ext>
            </a:extLst>
          </a:blip>
          <a:stretch>
            <a:fillRect/>
          </a:stretch>
        </p:blipFill>
        <p:spPr>
          <a:xfrm>
            <a:off x="7530229" y="299881"/>
            <a:ext cx="1187937" cy="454584"/>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5" y="3909966"/>
            <a:ext cx="2433086" cy="891523"/>
          </a:xfrm>
          <a:prstGeom prst="rect">
            <a:avLst/>
          </a:prstGeom>
        </p:spPr>
      </p:pic>
      <p:sp>
        <p:nvSpPr>
          <p:cNvPr id="3" name="TextBox 2"/>
          <p:cNvSpPr txBox="1"/>
          <p:nvPr/>
        </p:nvSpPr>
        <p:spPr>
          <a:xfrm>
            <a:off x="4251960" y="3742326"/>
            <a:ext cx="2315057" cy="523220"/>
          </a:xfrm>
          <a:prstGeom prst="rect">
            <a:avLst/>
          </a:prstGeom>
          <a:noFill/>
        </p:spPr>
        <p:txBody>
          <a:bodyPr wrap="none" rtlCol="0">
            <a:spAutoFit/>
          </a:bodyPr>
          <a:lstStyle/>
          <a:p>
            <a:r>
              <a:rPr lang="en-US" dirty="0"/>
              <a:t>Follow us on Social Media:</a:t>
            </a:r>
          </a:p>
          <a:p>
            <a:endParaRPr lang="en-US" dirty="0"/>
          </a:p>
        </p:txBody>
      </p:sp>
      <p:sp>
        <p:nvSpPr>
          <p:cNvPr id="8" name="Google Shape;110;p3"/>
          <p:cNvSpPr txBox="1"/>
          <p:nvPr/>
        </p:nvSpPr>
        <p:spPr>
          <a:xfrm>
            <a:off x="7133256" y="4195888"/>
            <a:ext cx="1253066" cy="24622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1000" b="0" i="0" u="none" strike="noStrike" cap="none" dirty="0">
                <a:solidFill>
                  <a:schemeClr val="tx1"/>
                </a:solidFill>
                <a:sym typeface="Arial"/>
              </a:rPr>
              <a:t>@Acad4ProfExcell</a:t>
            </a:r>
            <a:endParaRPr dirty="0">
              <a:solidFill>
                <a:schemeClr val="tx1"/>
              </a:solidFill>
            </a:endParaRPr>
          </a:p>
        </p:txBody>
      </p:sp>
      <p:sp>
        <p:nvSpPr>
          <p:cNvPr id="10" name="Google Shape;111;p3"/>
          <p:cNvSpPr txBox="1"/>
          <p:nvPr/>
        </p:nvSpPr>
        <p:spPr>
          <a:xfrm>
            <a:off x="4621835" y="4523069"/>
            <a:ext cx="1600198" cy="40011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1000" b="0" i="0" u="none" strike="noStrike" cap="none" dirty="0">
                <a:solidFill>
                  <a:schemeClr val="tx1"/>
                </a:solidFill>
                <a:latin typeface="Arial"/>
                <a:ea typeface="Arial"/>
                <a:cs typeface="Arial"/>
                <a:sym typeface="Arial"/>
              </a:rPr>
              <a:t>@</a:t>
            </a:r>
            <a:r>
              <a:rPr lang="en-US" sz="1000" b="0" i="0" u="none" strike="noStrike" cap="none" dirty="0" err="1">
                <a:solidFill>
                  <a:schemeClr val="tx1"/>
                </a:solidFill>
                <a:latin typeface="Arial"/>
                <a:ea typeface="Arial"/>
                <a:cs typeface="Arial"/>
                <a:sym typeface="Arial"/>
              </a:rPr>
              <a:t>sdsu</a:t>
            </a:r>
            <a:r>
              <a:rPr lang="en-US" sz="1000" b="0" i="0" u="none" strike="noStrike" cap="none" dirty="0">
                <a:solidFill>
                  <a:schemeClr val="tx1"/>
                </a:solidFill>
                <a:sym typeface="Arial"/>
              </a:rPr>
              <a:t>-academy-for-professional-excellence/</a:t>
            </a:r>
            <a:endParaRPr dirty="0">
              <a:solidFill>
                <a:schemeClr val="tx1"/>
              </a:solidFill>
            </a:endParaRPr>
          </a:p>
        </p:txBody>
      </p:sp>
      <p:sp>
        <p:nvSpPr>
          <p:cNvPr id="11" name="Google Shape;112;p3"/>
          <p:cNvSpPr txBox="1"/>
          <p:nvPr/>
        </p:nvSpPr>
        <p:spPr>
          <a:xfrm>
            <a:off x="7117968" y="4595226"/>
            <a:ext cx="1600198" cy="24622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1000" b="0" i="0" u="none" strike="noStrike" cap="none" dirty="0">
                <a:solidFill>
                  <a:schemeClr val="tx1"/>
                </a:solidFill>
                <a:latin typeface="Arial"/>
                <a:ea typeface="Arial"/>
                <a:cs typeface="Arial"/>
                <a:sym typeface="Arial"/>
              </a:rPr>
              <a:t>@</a:t>
            </a:r>
            <a:r>
              <a:rPr lang="en-US" sz="1000" b="0" i="0" u="none" strike="noStrike" cap="none" dirty="0">
                <a:solidFill>
                  <a:schemeClr val="tx1"/>
                </a:solidFill>
                <a:sym typeface="Arial"/>
              </a:rPr>
              <a:t>TheAcademySDSU</a:t>
            </a:r>
            <a:endParaRPr dirty="0">
              <a:solidFill>
                <a:schemeClr val="tx1"/>
              </a:solidFill>
            </a:endParaRPr>
          </a:p>
        </p:txBody>
      </p:sp>
      <p:sp>
        <p:nvSpPr>
          <p:cNvPr id="17" name="Google Shape;112;p3"/>
          <p:cNvSpPr txBox="1"/>
          <p:nvPr/>
        </p:nvSpPr>
        <p:spPr>
          <a:xfrm>
            <a:off x="4627913" y="4211291"/>
            <a:ext cx="1600198" cy="246181"/>
          </a:xfrm>
          <a:prstGeom prst="rect">
            <a:avLst/>
          </a:prstGeom>
          <a:noFill/>
          <a:ln>
            <a:noFill/>
          </a:ln>
        </p:spPr>
        <p:txBody>
          <a:bodyPr spcFirstLastPara="1" wrap="square" lIns="91425" tIns="45700" rIns="91425" bIns="45700" anchor="t" anchorCtr="0">
            <a:spAutoFit/>
          </a:bodyPr>
          <a:lstStyle/>
          <a:p>
            <a:pPr lvl="0"/>
            <a:r>
              <a:rPr lang="en-US" sz="1000" b="0" i="0" u="none" strike="noStrike" cap="none" dirty="0">
                <a:solidFill>
                  <a:schemeClr val="tx1"/>
                </a:solidFill>
                <a:latin typeface="Arial"/>
                <a:ea typeface="Arial"/>
                <a:cs typeface="Arial"/>
                <a:sym typeface="Arial"/>
              </a:rPr>
              <a:t>@</a:t>
            </a:r>
            <a:r>
              <a:rPr lang="en-US" sz="1000" dirty="0">
                <a:solidFill>
                  <a:schemeClr val="tx1"/>
                </a:solidFill>
              </a:rPr>
              <a:t>SDSUAcademy</a:t>
            </a:r>
            <a:endParaRPr dirty="0">
              <a:solidFill>
                <a:schemeClr val="tx1"/>
              </a:solidFill>
            </a:endParaRP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3509" y="4165304"/>
            <a:ext cx="320040" cy="320040"/>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3509" y="4580681"/>
            <a:ext cx="320040" cy="320040"/>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4302" y="4178512"/>
            <a:ext cx="320040" cy="320040"/>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26813" y="4596369"/>
            <a:ext cx="319420" cy="319420"/>
          </a:xfrm>
          <a:prstGeom prst="rect">
            <a:avLst/>
          </a:prstGeom>
        </p:spPr>
      </p:pic>
    </p:spTree>
    <p:custDataLst>
      <p:tags r:id="rId1"/>
    </p:custDataLst>
    <p:extLst>
      <p:ext uri="{BB962C8B-B14F-4D97-AF65-F5344CB8AC3E}">
        <p14:creationId xmlns:p14="http://schemas.microsoft.com/office/powerpoint/2010/main" val="14628026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Rectangle 1"/>
          <p:cNvSpPr/>
          <p:nvPr/>
        </p:nvSpPr>
        <p:spPr>
          <a:xfrm>
            <a:off x="135466" y="135466"/>
            <a:ext cx="8879840" cy="4890347"/>
          </a:xfrm>
          <a:prstGeom prst="rect">
            <a:avLst/>
          </a:prstGeom>
          <a:solidFill>
            <a:srgbClr val="F89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Google Shape;124;p20"/>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125" name="Google Shape;125;p20"/>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126" name="Google Shape;126;p20"/>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127" name="Google Shape;127;p20"/>
          <p:cNvSpPr txBox="1"/>
          <p:nvPr/>
        </p:nvSpPr>
        <p:spPr>
          <a:xfrm>
            <a:off x="620625" y="528250"/>
            <a:ext cx="6658500" cy="1515900"/>
          </a:xfrm>
          <a:prstGeom prst="rect">
            <a:avLst/>
          </a:prstGeom>
          <a:noFill/>
          <a:ln>
            <a:noFill/>
          </a:ln>
        </p:spPr>
        <p:txBody>
          <a:bodyPr spcFirstLastPara="1" wrap="square" lIns="91425" tIns="91425" rIns="91425" bIns="91425" anchor="t" anchorCtr="0">
            <a:noAutofit/>
          </a:bodyPr>
          <a:lstStyle/>
          <a:p>
            <a:pPr lvl="0"/>
            <a:r>
              <a:rPr lang="en-US" sz="3600" dirty="0">
                <a:solidFill>
                  <a:schemeClr val="bg1"/>
                </a:solidFill>
                <a:latin typeface="+mj-lt"/>
              </a:rPr>
              <a:t>We envision a world where the quality of life for individuals, organizations, and communities is transformed to a healthier place. </a:t>
            </a:r>
            <a:endParaRPr sz="3600" dirty="0">
              <a:solidFill>
                <a:schemeClr val="bg1"/>
              </a:solidFill>
              <a:latin typeface="+mj-lt"/>
              <a:ea typeface="Trebuchet MS"/>
              <a:cs typeface="Trebuchet MS"/>
              <a:sym typeface="Trebuchet M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325" y="4236969"/>
            <a:ext cx="1426322" cy="545806"/>
          </a:xfrm>
          <a:prstGeom prst="rect">
            <a:avLst/>
          </a:prstGeom>
        </p:spPr>
      </p:pic>
    </p:spTree>
    <p:custDataLst>
      <p:tags r:id="rId1"/>
    </p:custDataLst>
    <p:extLst>
      <p:ext uri="{BB962C8B-B14F-4D97-AF65-F5344CB8AC3E}">
        <p14:creationId xmlns:p14="http://schemas.microsoft.com/office/powerpoint/2010/main" val="22573794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28" y="0"/>
            <a:ext cx="8229600" cy="857400"/>
          </a:xfrm>
        </p:spPr>
        <p:txBody>
          <a:bodyPr/>
          <a:lstStyle/>
          <a:p>
            <a:r>
              <a:rPr lang="en-US" dirty="0"/>
              <a:t>Course Overview</a:t>
            </a:r>
          </a:p>
        </p:txBody>
      </p:sp>
      <p:sp>
        <p:nvSpPr>
          <p:cNvPr id="3" name="Text Placeholder 2"/>
          <p:cNvSpPr>
            <a:spLocks noGrp="1"/>
          </p:cNvSpPr>
          <p:nvPr>
            <p:ph type="body" idx="1"/>
          </p:nvPr>
        </p:nvSpPr>
        <p:spPr>
          <a:xfrm>
            <a:off x="261257" y="836023"/>
            <a:ext cx="8698259" cy="3501452"/>
          </a:xfrm>
        </p:spPr>
        <p:txBody>
          <a:bodyPr/>
          <a:lstStyle/>
          <a:p>
            <a:pPr marL="342900" lvl="0" indent="-342900">
              <a:lnSpc>
                <a:spcPct val="107000"/>
              </a:lnSpc>
              <a:spcBef>
                <a:spcPts val="0"/>
              </a:spcBef>
              <a:spcAft>
                <a:spcPts val="800"/>
              </a:spcAft>
              <a:buFont typeface="Trebuchet MS" panose="020B0603020202020204" pitchFamily="34" charset="0"/>
              <a:buChar char="●"/>
              <a:tabLst>
                <a:tab pos="457200" algn="l"/>
              </a:tabLst>
            </a:pPr>
            <a:r>
              <a:rPr lang="en-US" sz="1600" dirty="0">
                <a:latin typeface="Arial" panose="020B0604020202020204" pitchFamily="34" charset="0"/>
                <a:ea typeface="Calibri" panose="020F0502020204030204" pitchFamily="34" charset="0"/>
                <a:cs typeface="Times New Roman" panose="02020603050405020304" pitchFamily="18" charset="0"/>
              </a:rPr>
              <a:t>This course is adapted from an all-day in-person course developed by Candace </a:t>
            </a:r>
            <a:r>
              <a:rPr lang="en-US" sz="1600" dirty="0" err="1">
                <a:latin typeface="Arial" panose="020B0604020202020204" pitchFamily="34" charset="0"/>
                <a:ea typeface="Calibri" panose="020F0502020204030204" pitchFamily="34" charset="0"/>
                <a:cs typeface="Times New Roman" panose="02020603050405020304" pitchFamily="18" charset="0"/>
              </a:rPr>
              <a:t>Heisler</a:t>
            </a:r>
            <a:r>
              <a:rPr lang="en-US" sz="1600" dirty="0">
                <a:latin typeface="Arial" panose="020B0604020202020204" pitchFamily="34" charset="0"/>
                <a:ea typeface="Calibri" panose="020F0502020204030204" pitchFamily="34" charset="0"/>
                <a:cs typeface="Times New Roman" panose="02020603050405020304" pitchFamily="18" charset="0"/>
              </a:rPr>
              <a:t>, JD </a:t>
            </a:r>
            <a:r>
              <a:rPr lang="en-US" sz="1600" dirty="0" smtClean="0">
                <a:latin typeface="Arial" panose="020B0604020202020204" pitchFamily="34" charset="0"/>
                <a:ea typeface="Calibri" panose="020F0502020204030204" pitchFamily="34" charset="0"/>
                <a:cs typeface="Times New Roman" panose="02020603050405020304" pitchFamily="18" charset="0"/>
              </a:rPr>
              <a:t>with some new content.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0"/>
              </a:spcBef>
              <a:spcAft>
                <a:spcPts val="800"/>
              </a:spcAft>
              <a:buFont typeface="Trebuchet MS" panose="020B0603020202020204" pitchFamily="34" charset="0"/>
              <a:buChar char="●"/>
              <a:tabLst>
                <a:tab pos="457200" algn="l"/>
              </a:tabLst>
            </a:pPr>
            <a:r>
              <a:rPr lang="en-US" sz="1600" dirty="0" smtClean="0">
                <a:latin typeface="Arial" panose="020B0604020202020204" pitchFamily="34" charset="0"/>
                <a:ea typeface="Calibri" panose="020F0502020204030204" pitchFamily="34" charset="0"/>
                <a:cs typeface="Times New Roman" panose="02020603050405020304" pitchFamily="18" charset="0"/>
              </a:rPr>
              <a:t>Multi-Modules. </a:t>
            </a:r>
          </a:p>
          <a:p>
            <a:pPr marL="800100" lvl="1" indent="-342900">
              <a:lnSpc>
                <a:spcPct val="107000"/>
              </a:lnSpc>
              <a:spcBef>
                <a:spcPts val="0"/>
              </a:spcBef>
              <a:spcAft>
                <a:spcPts val="800"/>
              </a:spcAft>
              <a:buFont typeface="Trebuchet MS" panose="020B0603020202020204" pitchFamily="34" charset="0"/>
              <a:buChar char="●"/>
              <a:tabLst>
                <a:tab pos="457200" algn="l"/>
              </a:tabLst>
            </a:pPr>
            <a:r>
              <a:rPr lang="en-US" sz="1400" dirty="0" smtClean="0">
                <a:latin typeface="Arial" panose="020B0604020202020204" pitchFamily="34" charset="0"/>
                <a:ea typeface="Calibri" panose="020F0502020204030204" pitchFamily="34" charset="0"/>
                <a:cs typeface="Times New Roman" panose="02020603050405020304" pitchFamily="18" charset="0"/>
              </a:rPr>
              <a:t>Module 1 is </a:t>
            </a:r>
            <a:r>
              <a:rPr lang="en-US" sz="1400" dirty="0">
                <a:latin typeface="Arial" panose="020B0604020202020204" pitchFamily="34" charset="0"/>
                <a:ea typeface="Calibri" panose="020F0502020204030204" pitchFamily="34" charset="0"/>
                <a:cs typeface="Times New Roman" panose="02020603050405020304" pitchFamily="18" charset="0"/>
              </a:rPr>
              <a:t>about </a:t>
            </a:r>
            <a:r>
              <a:rPr lang="en-US" sz="1400" dirty="0" smtClean="0">
                <a:latin typeface="Arial" panose="020B0604020202020204" pitchFamily="34" charset="0"/>
                <a:ea typeface="Calibri" panose="020F0502020204030204" pitchFamily="34" charset="0"/>
                <a:cs typeface="Times New Roman" panose="02020603050405020304" pitchFamily="18" charset="0"/>
              </a:rPr>
              <a:t>2 hours in the virtual classroom.</a:t>
            </a:r>
          </a:p>
          <a:p>
            <a:pPr marL="800100" lvl="1" indent="-342900">
              <a:lnSpc>
                <a:spcPct val="107000"/>
              </a:lnSpc>
              <a:spcBef>
                <a:spcPts val="0"/>
              </a:spcBef>
              <a:spcAft>
                <a:spcPts val="800"/>
              </a:spcAft>
              <a:buFont typeface="Trebuchet MS" panose="020B0603020202020204" pitchFamily="34" charset="0"/>
              <a:buChar char="●"/>
              <a:tabLst>
                <a:tab pos="457200" algn="l"/>
              </a:tabLst>
            </a:pPr>
            <a:r>
              <a:rPr lang="en-US" sz="1400" dirty="0" smtClean="0">
                <a:latin typeface="Arial" panose="020B0604020202020204" pitchFamily="34" charset="0"/>
                <a:ea typeface="Calibri" panose="020F0502020204030204" pitchFamily="34" charset="0"/>
                <a:cs typeface="Times New Roman" panose="02020603050405020304" pitchFamily="18" charset="0"/>
              </a:rPr>
              <a:t>Module 2 is an individual practice and will take approx. 45 min. This will be completed on own </a:t>
            </a:r>
            <a:r>
              <a:rPr lang="en-US" sz="1400" dirty="0">
                <a:latin typeface="Arial" panose="020B0604020202020204" pitchFamily="34" charset="0"/>
                <a:ea typeface="Calibri" panose="020F0502020204030204" pitchFamily="34" charset="0"/>
                <a:cs typeface="Times New Roman" panose="02020603050405020304" pitchFamily="18" charset="0"/>
              </a:rPr>
              <a:t>before you </a:t>
            </a:r>
            <a:r>
              <a:rPr lang="en-US" sz="1400" dirty="0" smtClean="0">
                <a:latin typeface="Arial" panose="020B0604020202020204" pitchFamily="34" charset="0"/>
                <a:ea typeface="Calibri" panose="020F0502020204030204" pitchFamily="34" charset="0"/>
                <a:cs typeface="Times New Roman" panose="02020603050405020304" pitchFamily="18" charset="0"/>
              </a:rPr>
              <a:t>attending Module 3. </a:t>
            </a:r>
          </a:p>
          <a:p>
            <a:pPr marL="800100" lvl="1" indent="-342900">
              <a:lnSpc>
                <a:spcPct val="107000"/>
              </a:lnSpc>
              <a:spcBef>
                <a:spcPts val="0"/>
              </a:spcBef>
              <a:spcAft>
                <a:spcPts val="800"/>
              </a:spcAft>
              <a:buFont typeface="Trebuchet MS" panose="020B0603020202020204" pitchFamily="34" charset="0"/>
              <a:buChar char="●"/>
              <a:tabLst>
                <a:tab pos="457200" algn="l"/>
              </a:tabLst>
            </a:pPr>
            <a:r>
              <a:rPr lang="en-US" sz="1400" dirty="0" smtClean="0">
                <a:latin typeface="Arial" panose="020B0604020202020204" pitchFamily="34" charset="0"/>
                <a:ea typeface="Calibri" panose="020F0502020204030204" pitchFamily="34" charset="0"/>
                <a:cs typeface="Times New Roman" panose="02020603050405020304" pitchFamily="18" charset="0"/>
              </a:rPr>
              <a:t>Module 3 is about 2.5 hours in the virtual classroom.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0"/>
              </a:spcBef>
              <a:spcAft>
                <a:spcPts val="800"/>
              </a:spcAft>
              <a:buFont typeface="Trebuchet MS" panose="020B0603020202020204" pitchFamily="34" charset="0"/>
              <a:buChar char="●"/>
              <a:tabLst>
                <a:tab pos="457200" algn="l"/>
              </a:tabLst>
            </a:pPr>
            <a:r>
              <a:rPr lang="en-US" sz="1600" dirty="0">
                <a:latin typeface="Arial" panose="020B0604020202020204" pitchFamily="34" charset="0"/>
                <a:ea typeface="Calibri" panose="020F0502020204030204" pitchFamily="34" charset="0"/>
                <a:cs typeface="Times New Roman" panose="02020603050405020304" pitchFamily="18" charset="0"/>
              </a:rPr>
              <a:t>Course is </a:t>
            </a:r>
            <a:r>
              <a:rPr lang="en-US" sz="1600" dirty="0" smtClean="0">
                <a:latin typeface="Arial" panose="020B0604020202020204" pitchFamily="34" charset="0"/>
                <a:ea typeface="Calibri" panose="020F0502020204030204" pitchFamily="34" charset="0"/>
                <a:cs typeface="Times New Roman" panose="02020603050405020304" pitchFamily="18" charset="0"/>
              </a:rPr>
              <a:t>interactive </a:t>
            </a:r>
            <a:r>
              <a:rPr lang="en-US" sz="1600" dirty="0">
                <a:latin typeface="Arial" panose="020B0604020202020204" pitchFamily="34" charset="0"/>
                <a:ea typeface="Calibri" panose="020F0502020204030204" pitchFamily="34" charset="0"/>
                <a:cs typeface="Times New Roman" panose="02020603050405020304" pitchFamily="18" charset="0"/>
              </a:rPr>
              <a:t>and </a:t>
            </a:r>
            <a:r>
              <a:rPr lang="en-US" sz="1600" dirty="0" smtClean="0">
                <a:latin typeface="Arial" panose="020B0604020202020204" pitchFamily="34" charset="0"/>
                <a:ea typeface="Calibri" panose="020F0502020204030204" pitchFamily="34" charset="0"/>
                <a:cs typeface="Times New Roman" panose="02020603050405020304" pitchFamily="18" charset="0"/>
              </a:rPr>
              <a:t>includes: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800"/>
              </a:spcAft>
              <a:buFont typeface="Trebuchet MS" panose="020B0603020202020204" pitchFamily="34" charset="0"/>
              <a:buChar char="●"/>
              <a:tabLst>
                <a:tab pos="914400" algn="l"/>
              </a:tabLst>
            </a:pPr>
            <a:r>
              <a:rPr lang="en-US" sz="1400" dirty="0">
                <a:ea typeface="Calibri" panose="020F0502020204030204" pitchFamily="34" charset="0"/>
                <a:cs typeface="Times New Roman" panose="02020603050405020304" pitchFamily="18" charset="0"/>
              </a:rPr>
              <a:t>Poll Questions</a:t>
            </a:r>
          </a:p>
          <a:p>
            <a:pPr marL="742950" lvl="1" indent="-285750">
              <a:lnSpc>
                <a:spcPct val="107000"/>
              </a:lnSpc>
              <a:spcBef>
                <a:spcPts val="0"/>
              </a:spcBef>
              <a:spcAft>
                <a:spcPts val="800"/>
              </a:spcAft>
              <a:buFont typeface="Trebuchet MS" panose="020B0603020202020204" pitchFamily="34" charset="0"/>
              <a:buChar char="●"/>
              <a:tabLst>
                <a:tab pos="914400" algn="l"/>
              </a:tabLst>
            </a:pPr>
            <a:r>
              <a:rPr lang="en-US" sz="1400" dirty="0">
                <a:ea typeface="Calibri" panose="020F0502020204030204" pitchFamily="34" charset="0"/>
                <a:cs typeface="Times New Roman" panose="02020603050405020304" pitchFamily="18" charset="0"/>
              </a:rPr>
              <a:t>Questions/responses using chat box</a:t>
            </a:r>
          </a:p>
          <a:p>
            <a:pPr marL="742950" lvl="1" indent="-285750">
              <a:lnSpc>
                <a:spcPct val="107000"/>
              </a:lnSpc>
              <a:spcBef>
                <a:spcPts val="0"/>
              </a:spcBef>
              <a:spcAft>
                <a:spcPts val="800"/>
              </a:spcAft>
              <a:buFont typeface="Trebuchet MS" panose="020B0603020202020204" pitchFamily="34" charset="0"/>
              <a:buChar char="●"/>
              <a:tabLst>
                <a:tab pos="914400" algn="l"/>
              </a:tabLst>
            </a:pPr>
            <a:r>
              <a:rPr lang="en-US" sz="1400" dirty="0">
                <a:ea typeface="Calibri" panose="020F0502020204030204" pitchFamily="34" charset="0"/>
                <a:cs typeface="Times New Roman" panose="02020603050405020304" pitchFamily="18" charset="0"/>
              </a:rPr>
              <a:t>Group discussions</a:t>
            </a:r>
          </a:p>
          <a:p>
            <a:pPr marL="742950" lvl="1" indent="-285750">
              <a:lnSpc>
                <a:spcPct val="107000"/>
              </a:lnSpc>
              <a:spcBef>
                <a:spcPts val="0"/>
              </a:spcBef>
              <a:spcAft>
                <a:spcPts val="800"/>
              </a:spcAft>
              <a:buFont typeface="Trebuchet MS" panose="020B0603020202020204" pitchFamily="34" charset="0"/>
              <a:buChar char="●"/>
              <a:tabLst>
                <a:tab pos="914400" algn="l"/>
              </a:tabLst>
            </a:pPr>
            <a:r>
              <a:rPr lang="en-US" sz="1400" dirty="0">
                <a:ea typeface="Calibri" panose="020F0502020204030204" pitchFamily="34" charset="0"/>
                <a:cs typeface="Times New Roman" panose="02020603050405020304" pitchFamily="18" charset="0"/>
              </a:rPr>
              <a:t>Break out groups</a:t>
            </a:r>
          </a:p>
          <a:p>
            <a:pPr marL="742950" lvl="1" indent="-285750">
              <a:lnSpc>
                <a:spcPct val="107000"/>
              </a:lnSpc>
              <a:spcBef>
                <a:spcPts val="0"/>
              </a:spcBef>
              <a:spcAft>
                <a:spcPts val="800"/>
              </a:spcAft>
              <a:buFont typeface="Trebuchet MS" panose="020B0603020202020204" pitchFamily="34" charset="0"/>
              <a:buChar char="●"/>
              <a:tabLst>
                <a:tab pos="914400" algn="l"/>
              </a:tabLst>
            </a:pPr>
            <a:r>
              <a:rPr lang="en-US" sz="1400" dirty="0">
                <a:ea typeface="Calibri" panose="020F0502020204030204" pitchFamily="34" charset="0"/>
                <a:cs typeface="Times New Roman" panose="02020603050405020304" pitchFamily="18" charset="0"/>
              </a:rPr>
              <a:t>Role plays</a:t>
            </a:r>
          </a:p>
          <a:p>
            <a:endParaRPr lang="en-US" dirty="0"/>
          </a:p>
          <a:p>
            <a:endParaRPr lang="en-US" dirty="0"/>
          </a:p>
        </p:txBody>
      </p:sp>
    </p:spTree>
    <p:extLst>
      <p:ext uri="{BB962C8B-B14F-4D97-AF65-F5344CB8AC3E}">
        <p14:creationId xmlns:p14="http://schemas.microsoft.com/office/powerpoint/2010/main" val="1265084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26" y="69735"/>
            <a:ext cx="8229600" cy="857400"/>
          </a:xfrm>
        </p:spPr>
        <p:txBody>
          <a:bodyPr/>
          <a:lstStyle/>
          <a:p>
            <a:r>
              <a:rPr lang="en-US" dirty="0"/>
              <a:t>Course Goals and Objectives</a:t>
            </a:r>
          </a:p>
        </p:txBody>
      </p:sp>
      <p:sp>
        <p:nvSpPr>
          <p:cNvPr id="3" name="Text Placeholder 2"/>
          <p:cNvSpPr>
            <a:spLocks noGrp="1"/>
          </p:cNvSpPr>
          <p:nvPr>
            <p:ph type="body" idx="1"/>
          </p:nvPr>
        </p:nvSpPr>
        <p:spPr/>
        <p:txBody>
          <a:bodyPr/>
          <a:lstStyle/>
          <a:p>
            <a:r>
              <a:rPr lang="en-US" dirty="0"/>
              <a:t>Enhance your ability to effectively interview alleged </a:t>
            </a:r>
            <a:r>
              <a:rPr lang="en-US" dirty="0" smtClean="0"/>
              <a:t>perpetrators (A/Ps) </a:t>
            </a:r>
            <a:r>
              <a:rPr lang="en-US" dirty="0"/>
              <a:t>of abuse, neglect, and exploitation of older and vulnerable adults by improving your ability to:</a:t>
            </a:r>
          </a:p>
          <a:p>
            <a:pPr lvl="1"/>
            <a:r>
              <a:rPr lang="en-US" dirty="0"/>
              <a:t>Identify at least three goals an APS professional has when interviewing an A/P</a:t>
            </a:r>
            <a:endParaRPr lang="en-US" sz="1600" dirty="0"/>
          </a:p>
          <a:p>
            <a:pPr lvl="1"/>
            <a:r>
              <a:rPr lang="en-US" dirty="0"/>
              <a:t>Develop a method for planning and organizing the interview</a:t>
            </a:r>
            <a:endParaRPr lang="en-US" sz="1600" dirty="0"/>
          </a:p>
          <a:p>
            <a:pPr lvl="1"/>
            <a:r>
              <a:rPr lang="en-US" dirty="0"/>
              <a:t>Using a scenario, demonstrate the ability to identify potential justifications and defenses and develop questions to address them</a:t>
            </a:r>
            <a:endParaRPr lang="en-US" sz="1600" dirty="0"/>
          </a:p>
          <a:p>
            <a:pPr lvl="1"/>
            <a:r>
              <a:rPr lang="en-US" dirty="0"/>
              <a:t>Identify and implement strategies to maintain control of an interview of an A/P in order to achieve </a:t>
            </a:r>
            <a:r>
              <a:rPr lang="en-US" dirty="0" smtClean="0"/>
              <a:t>its </a:t>
            </a:r>
            <a:r>
              <a:rPr lang="en-US" dirty="0"/>
              <a:t>goals</a:t>
            </a:r>
            <a:endParaRPr lang="en-US" sz="1600" dirty="0"/>
          </a:p>
          <a:p>
            <a:endParaRPr lang="en-US" dirty="0"/>
          </a:p>
        </p:txBody>
      </p:sp>
    </p:spTree>
    <p:extLst>
      <p:ext uri="{BB962C8B-B14F-4D97-AF65-F5344CB8AC3E}">
        <p14:creationId xmlns:p14="http://schemas.microsoft.com/office/powerpoint/2010/main" val="2029022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89"/>
            <a:ext cx="8229600" cy="857400"/>
          </a:xfrm>
        </p:spPr>
        <p:txBody>
          <a:bodyPr/>
          <a:lstStyle/>
          <a:p>
            <a:r>
              <a:rPr lang="en-US" dirty="0"/>
              <a:t>Poll Question</a:t>
            </a:r>
          </a:p>
        </p:txBody>
      </p:sp>
      <p:sp>
        <p:nvSpPr>
          <p:cNvPr id="3" name="Text Placeholder 2"/>
          <p:cNvSpPr>
            <a:spLocks noGrp="1"/>
          </p:cNvSpPr>
          <p:nvPr>
            <p:ph type="body" idx="1"/>
          </p:nvPr>
        </p:nvSpPr>
        <p:spPr/>
        <p:txBody>
          <a:bodyPr/>
          <a:lstStyle/>
          <a:p>
            <a:pPr marL="0" indent="0" algn="ctr">
              <a:lnSpc>
                <a:spcPct val="107000"/>
              </a:lnSpc>
              <a:spcBef>
                <a:spcPts val="0"/>
              </a:spcBef>
              <a:buNone/>
            </a:pPr>
            <a:r>
              <a:rPr lang="en-US" dirty="0" smtClean="0">
                <a:ea typeface="Calibri" panose="020F0502020204030204" pitchFamily="34" charset="0"/>
                <a:cs typeface="Times New Roman" panose="02020603050405020304" pitchFamily="18" charset="0"/>
              </a:rPr>
              <a:t>Pick your </a:t>
            </a:r>
            <a:r>
              <a:rPr lang="en-US" b="1" u="sng" dirty="0" smtClean="0">
                <a:ea typeface="Calibri" panose="020F0502020204030204" pitchFamily="34" charset="0"/>
                <a:cs typeface="Times New Roman" panose="02020603050405020304" pitchFamily="18" charset="0"/>
              </a:rPr>
              <a:t>top</a:t>
            </a:r>
            <a:r>
              <a:rPr lang="en-US" dirty="0" smtClean="0">
                <a:ea typeface="Calibri" panose="020F0502020204030204" pitchFamily="34" charset="0"/>
                <a:cs typeface="Times New Roman" panose="02020603050405020304" pitchFamily="18" charset="0"/>
              </a:rPr>
              <a:t> concern. </a:t>
            </a:r>
          </a:p>
          <a:p>
            <a:pPr marL="0" indent="0" algn="ctr">
              <a:lnSpc>
                <a:spcPct val="107000"/>
              </a:lnSpc>
              <a:spcBef>
                <a:spcPts val="0"/>
              </a:spcBef>
              <a:buNone/>
            </a:pPr>
            <a:endParaRPr lang="en-US" dirty="0" smtClean="0">
              <a:ea typeface="Calibri" panose="020F0502020204030204" pitchFamily="34" charset="0"/>
              <a:cs typeface="Times New Roman" panose="02020603050405020304" pitchFamily="18" charset="0"/>
            </a:endParaRPr>
          </a:p>
          <a:p>
            <a:pPr marL="0" indent="0" algn="ctr">
              <a:lnSpc>
                <a:spcPct val="107000"/>
              </a:lnSpc>
              <a:spcBef>
                <a:spcPts val="0"/>
              </a:spcBef>
              <a:buNone/>
            </a:pPr>
            <a:r>
              <a:rPr lang="en-US" dirty="0" smtClean="0">
                <a:ea typeface="Calibri" panose="020F0502020204030204" pitchFamily="34" charset="0"/>
                <a:cs typeface="Times New Roman" panose="02020603050405020304" pitchFamily="18" charset="0"/>
              </a:rPr>
              <a:t>What </a:t>
            </a:r>
            <a:r>
              <a:rPr lang="en-US" dirty="0">
                <a:ea typeface="Calibri" panose="020F0502020204030204" pitchFamily="34" charset="0"/>
                <a:cs typeface="Times New Roman" panose="02020603050405020304" pitchFamily="18" charset="0"/>
              </a:rPr>
              <a:t>is your greatest concern when conducting an effective A/P interview?</a:t>
            </a:r>
          </a:p>
        </p:txBody>
      </p:sp>
    </p:spTree>
    <p:extLst>
      <p:ext uri="{BB962C8B-B14F-4D97-AF65-F5344CB8AC3E}">
        <p14:creationId xmlns:p14="http://schemas.microsoft.com/office/powerpoint/2010/main" val="12989330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858" y="115455"/>
            <a:ext cx="8229600" cy="857400"/>
          </a:xfrm>
        </p:spPr>
        <p:txBody>
          <a:bodyPr/>
          <a:lstStyle/>
          <a:p>
            <a:r>
              <a:rPr lang="en-US" dirty="0"/>
              <a:t>What Has Worked?</a:t>
            </a:r>
          </a:p>
        </p:txBody>
      </p:sp>
      <p:sp>
        <p:nvSpPr>
          <p:cNvPr id="3" name="Text Placeholder 2"/>
          <p:cNvSpPr>
            <a:spLocks noGrp="1"/>
          </p:cNvSpPr>
          <p:nvPr>
            <p:ph type="body" idx="1"/>
          </p:nvPr>
        </p:nvSpPr>
        <p:spPr>
          <a:xfrm>
            <a:off x="416011" y="1588616"/>
            <a:ext cx="4905632" cy="2414973"/>
          </a:xfrm>
        </p:spPr>
        <p:txBody>
          <a:bodyPr/>
          <a:lstStyle/>
          <a:p>
            <a:pPr marL="457189" lvl="1" indent="0" algn="ctr">
              <a:lnSpc>
                <a:spcPct val="107000"/>
              </a:lnSpc>
              <a:spcBef>
                <a:spcPts val="0"/>
              </a:spcBef>
              <a:buNone/>
            </a:pPr>
            <a:r>
              <a:rPr lang="en-US" sz="2000" dirty="0">
                <a:ea typeface="Calibri" panose="020F0502020204030204" pitchFamily="34" charset="0"/>
                <a:cs typeface="Times New Roman" panose="02020603050405020304" pitchFamily="18" charset="0"/>
              </a:rPr>
              <a:t>What have you seen or done that has been effective?</a:t>
            </a:r>
          </a:p>
          <a:p>
            <a:pPr marL="457189" lvl="1" indent="0" algn="ctr">
              <a:lnSpc>
                <a:spcPct val="107000"/>
              </a:lnSpc>
              <a:spcBef>
                <a:spcPts val="0"/>
              </a:spcBef>
              <a:buNone/>
            </a:pPr>
            <a:endParaRPr lang="en-US" sz="2000" dirty="0">
              <a:ea typeface="Calibri" panose="020F0502020204030204" pitchFamily="34" charset="0"/>
              <a:cs typeface="Times New Roman" panose="02020603050405020304" pitchFamily="18" charset="0"/>
            </a:endParaRPr>
          </a:p>
          <a:p>
            <a:pPr marL="457189" lvl="1" indent="0" algn="ctr">
              <a:lnSpc>
                <a:spcPct val="107000"/>
              </a:lnSpc>
              <a:spcBef>
                <a:spcPts val="0"/>
              </a:spcBef>
              <a:buNone/>
            </a:pPr>
            <a:r>
              <a:rPr lang="en-US" sz="2000" dirty="0" smtClean="0">
                <a:ea typeface="Calibri" panose="020F0502020204030204" pitchFamily="34" charset="0"/>
                <a:cs typeface="Times New Roman" panose="02020603050405020304" pitchFamily="18" charset="0"/>
              </a:rPr>
              <a:t>Chat Box: Share your ideas and be prepared to verbally discuss further </a:t>
            </a:r>
            <a:endParaRPr lang="en-US" sz="2000" dirty="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264" y="1923484"/>
            <a:ext cx="2500186" cy="1667942"/>
          </a:xfrm>
          <a:prstGeom prst="rect">
            <a:avLst/>
          </a:prstGeom>
        </p:spPr>
      </p:pic>
    </p:spTree>
    <p:extLst>
      <p:ext uri="{BB962C8B-B14F-4D97-AF65-F5344CB8AC3E}">
        <p14:creationId xmlns:p14="http://schemas.microsoft.com/office/powerpoint/2010/main" val="16794797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858" y="69735"/>
            <a:ext cx="8229600" cy="857400"/>
          </a:xfrm>
        </p:spPr>
        <p:txBody>
          <a:bodyPr/>
          <a:lstStyle/>
          <a:p>
            <a:r>
              <a:rPr lang="en-US" dirty="0"/>
              <a:t>Interviewing Goals</a:t>
            </a:r>
          </a:p>
        </p:txBody>
      </p:sp>
      <p:sp>
        <p:nvSpPr>
          <p:cNvPr id="3" name="Text Placeholder 2"/>
          <p:cNvSpPr>
            <a:spLocks noGrp="1"/>
          </p:cNvSpPr>
          <p:nvPr>
            <p:ph type="body" idx="1"/>
          </p:nvPr>
        </p:nvSpPr>
        <p:spPr/>
        <p:txBody>
          <a:bodyPr/>
          <a:lstStyle/>
          <a:p>
            <a:pPr marL="0" indent="0">
              <a:lnSpc>
                <a:spcPct val="107000"/>
              </a:lnSpc>
              <a:spcBef>
                <a:spcPts val="0"/>
              </a:spcBef>
              <a:buNone/>
            </a:pPr>
            <a:r>
              <a:rPr lang="en-US" dirty="0">
                <a:ea typeface="Calibri" panose="020F0502020204030204" pitchFamily="34" charset="0"/>
                <a:cs typeface="Times New Roman" panose="02020603050405020304" pitchFamily="18" charset="0"/>
              </a:rPr>
              <a:t>Interviewers may have a variety of goals when interviewing an A/P.</a:t>
            </a:r>
          </a:p>
          <a:p>
            <a:pPr marL="0" indent="0">
              <a:lnSpc>
                <a:spcPct val="107000"/>
              </a:lnSpc>
              <a:spcBef>
                <a:spcPts val="0"/>
              </a:spcBef>
              <a:buNone/>
            </a:pPr>
            <a:endParaRPr lang="en-US" dirty="0">
              <a:ea typeface="Calibri" panose="020F0502020204030204" pitchFamily="34" charset="0"/>
              <a:cs typeface="Times New Roman" panose="02020603050405020304" pitchFamily="18" charset="0"/>
            </a:endParaRPr>
          </a:p>
          <a:p>
            <a:pPr marL="0" indent="0">
              <a:lnSpc>
                <a:spcPct val="107000"/>
              </a:lnSpc>
              <a:spcBef>
                <a:spcPts val="0"/>
              </a:spcBef>
              <a:buNone/>
            </a:pPr>
            <a:r>
              <a:rPr lang="en-US" dirty="0">
                <a:ea typeface="Calibri" panose="020F0502020204030204" pitchFamily="34" charset="0"/>
                <a:cs typeface="Times New Roman" panose="02020603050405020304" pitchFamily="18" charset="0"/>
              </a:rPr>
              <a:t>Think about your goals when interviewing an alleged perpetrator.</a:t>
            </a:r>
          </a:p>
          <a:p>
            <a:pPr marL="0" indent="0">
              <a:lnSpc>
                <a:spcPct val="107000"/>
              </a:lnSpc>
              <a:spcBef>
                <a:spcPts val="0"/>
              </a:spcBef>
              <a:buNone/>
            </a:pPr>
            <a:endParaRPr lang="en-US" dirty="0">
              <a:ea typeface="Calibri" panose="020F0502020204030204" pitchFamily="34" charset="0"/>
              <a:cs typeface="Times New Roman" panose="02020603050405020304" pitchFamily="18" charset="0"/>
            </a:endParaRPr>
          </a:p>
          <a:p>
            <a:pPr marL="0" indent="0">
              <a:lnSpc>
                <a:spcPct val="107000"/>
              </a:lnSpc>
              <a:spcBef>
                <a:spcPts val="0"/>
              </a:spcBef>
              <a:buNone/>
            </a:pPr>
            <a:r>
              <a:rPr lang="en-US" dirty="0">
                <a:ea typeface="Calibri" panose="020F0502020204030204" pitchFamily="34" charset="0"/>
                <a:cs typeface="Times New Roman" panose="02020603050405020304" pitchFamily="18" charset="0"/>
              </a:rPr>
              <a:t>What are your top two goals?</a:t>
            </a:r>
          </a:p>
          <a:p>
            <a:pPr marL="0" indent="0">
              <a:lnSpc>
                <a:spcPct val="107000"/>
              </a:lnSpc>
              <a:spcBef>
                <a:spcPts val="0"/>
              </a:spcBef>
              <a:buNone/>
            </a:pPr>
            <a:endParaRPr lang="en-US" dirty="0">
              <a:ea typeface="Calibri" panose="020F0502020204030204" pitchFamily="34" charset="0"/>
              <a:cs typeface="Times New Roman" panose="02020603050405020304" pitchFamily="18" charset="0"/>
            </a:endParaRPr>
          </a:p>
          <a:p>
            <a:pPr marL="0" indent="0" algn="ctr">
              <a:lnSpc>
                <a:spcPct val="107000"/>
              </a:lnSpc>
              <a:spcBef>
                <a:spcPts val="0"/>
              </a:spcBef>
              <a:buNone/>
            </a:pPr>
            <a:r>
              <a:rPr lang="en-US" b="1" dirty="0">
                <a:ea typeface="Calibri" panose="020F0502020204030204" pitchFamily="34" charset="0"/>
                <a:cs typeface="Times New Roman" panose="02020603050405020304" pitchFamily="18" charset="0"/>
              </a:rPr>
              <a:t>Please write answers in chat box but </a:t>
            </a:r>
            <a:r>
              <a:rPr lang="en-US" b="1" u="sng" dirty="0">
                <a:ea typeface="Calibri" panose="020F0502020204030204" pitchFamily="34" charset="0"/>
                <a:cs typeface="Times New Roman" panose="02020603050405020304" pitchFamily="18" charset="0"/>
              </a:rPr>
              <a:t>do not hit enter </a:t>
            </a:r>
            <a:r>
              <a:rPr lang="en-US" b="1" dirty="0">
                <a:ea typeface="Calibri" panose="020F0502020204030204" pitchFamily="34" charset="0"/>
                <a:cs typeface="Times New Roman" panose="02020603050405020304" pitchFamily="18" charset="0"/>
              </a:rPr>
              <a:t>until </a:t>
            </a:r>
            <a:r>
              <a:rPr lang="en-US" b="1" dirty="0" smtClean="0">
                <a:ea typeface="Calibri" panose="020F0502020204030204" pitchFamily="34" charset="0"/>
                <a:cs typeface="Times New Roman" panose="02020603050405020304" pitchFamily="18" charset="0"/>
              </a:rPr>
              <a:t>asked </a:t>
            </a:r>
            <a:r>
              <a:rPr lang="en-US" b="1" dirty="0">
                <a:ea typeface="Calibri" panose="020F0502020204030204" pitchFamily="34" charset="0"/>
                <a:cs typeface="Times New Roman" panose="02020603050405020304" pitchFamily="18" charset="0"/>
              </a:rPr>
              <a:t>to do </a:t>
            </a:r>
            <a:r>
              <a:rPr lang="en-US" b="1" dirty="0" smtClean="0">
                <a:ea typeface="Calibri" panose="020F0502020204030204" pitchFamily="34" charset="0"/>
                <a:cs typeface="Times New Roman" panose="02020603050405020304" pitchFamily="18" charset="0"/>
              </a:rPr>
              <a:t>so.</a:t>
            </a:r>
            <a:endParaRPr lang="en-US" b="1" dirty="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1933682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BASIC BLUE AND WHITE FLAT" val="C0rudjpm"/>
  <p:tag name="ARTICULATE_SLIDE_COUNT" val="16"/>
  <p:tag name="ARTICULATE_PROJECT_OPEN" val="0"/>
  <p:tag name="ARTICULATE_DESIGN_ID_1_BASIC BLUE AND WHITE FLAT" val="HYQ6oOh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ic Blue and White Flat">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70605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4913</TotalTime>
  <Words>3012</Words>
  <Application>Microsoft Office PowerPoint</Application>
  <PresentationFormat>On-screen Show (16:9)</PresentationFormat>
  <Paragraphs>390</Paragraphs>
  <Slides>48</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Museo Sans 300</vt:lpstr>
      <vt:lpstr>Museo Sans 500</vt:lpstr>
      <vt:lpstr>Symbol</vt:lpstr>
      <vt:lpstr>Times New Roman</vt:lpstr>
      <vt:lpstr>Trebuchet MS</vt:lpstr>
      <vt:lpstr>Basic Blue and White Flat</vt:lpstr>
      <vt:lpstr>Enhancing Your Investigative Skills:  Interviewing Alleged Perpetrators A Multi-Module Virtual Course </vt:lpstr>
      <vt:lpstr>PowerPoint Presentation</vt:lpstr>
      <vt:lpstr>About APSWI &amp; The Academy</vt:lpstr>
      <vt:lpstr>Overview of Technology </vt:lpstr>
      <vt:lpstr>Course Overview</vt:lpstr>
      <vt:lpstr>Course Goals and Objectives</vt:lpstr>
      <vt:lpstr>Poll Question</vt:lpstr>
      <vt:lpstr>What Has Worked?</vt:lpstr>
      <vt:lpstr>Interviewing Goals</vt:lpstr>
      <vt:lpstr>Why Do You Interview A/Ps?</vt:lpstr>
      <vt:lpstr>Summary Points</vt:lpstr>
      <vt:lpstr>Safety Considerations</vt:lpstr>
      <vt:lpstr>Reports Back</vt:lpstr>
      <vt:lpstr>Anticipate Dangers; Take Precautions</vt:lpstr>
      <vt:lpstr>Anticipate Dangers; Take Precautions  (continued)</vt:lpstr>
      <vt:lpstr>Understanding the A/P’s Perspective</vt:lpstr>
      <vt:lpstr>Building an Environment for Disclosure</vt:lpstr>
      <vt:lpstr>Organizing the A/P Interview  </vt:lpstr>
      <vt:lpstr>Interviewing A/P Tip Sheet</vt:lpstr>
      <vt:lpstr>Tip Sheet</vt:lpstr>
      <vt:lpstr>Tip Sheet continued</vt:lpstr>
      <vt:lpstr>Concluding Module 1</vt:lpstr>
      <vt:lpstr>Overview of Module 2-  Individual Practice: Handout #2</vt:lpstr>
      <vt:lpstr>Individual Practice –  Handout #2</vt:lpstr>
      <vt:lpstr>PowerPoint Presentation</vt:lpstr>
      <vt:lpstr>PowerPoint Presentation</vt:lpstr>
      <vt:lpstr> Enhancing Your Investigative Skills:  Interviewing Alleged Perpetrators A Multi-Module Virtual Course </vt:lpstr>
      <vt:lpstr>Poll: Course Review</vt:lpstr>
      <vt:lpstr>Module 3 Content</vt:lpstr>
      <vt:lpstr>Building Rapport Activity</vt:lpstr>
      <vt:lpstr>Goals of Rapport Building</vt:lpstr>
      <vt:lpstr>Encouraging Complete Responses</vt:lpstr>
      <vt:lpstr>Exploring the Incident</vt:lpstr>
      <vt:lpstr>Debrief of Activity</vt:lpstr>
      <vt:lpstr>Reminders</vt:lpstr>
      <vt:lpstr>Anticipating Defenses</vt:lpstr>
      <vt:lpstr>Defenses and Justifications Deep Dive</vt:lpstr>
      <vt:lpstr>Defenses and Justifications:  Follow Up Questions</vt:lpstr>
      <vt:lpstr>Addressing Volatility</vt:lpstr>
      <vt:lpstr>Addressing Volatility: Summary Points</vt:lpstr>
      <vt:lpstr>Addressing Volatility: Summary Points  Continued</vt:lpstr>
      <vt:lpstr>De-escalation Skills</vt:lpstr>
      <vt:lpstr>Ending the Interview</vt:lpstr>
      <vt:lpstr>Ending the Interview, Continued</vt:lpstr>
      <vt:lpstr>Interviewing A/Ps Summary Points</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Michael Eakes</dc:creator>
  <cp:lastModifiedBy>Rebaz Taha</cp:lastModifiedBy>
  <cp:revision>188</cp:revision>
  <dcterms:modified xsi:type="dcterms:W3CDTF">2021-01-14T22:07:27Z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498A6CA2-755D-43C8-AA7C-107FCA49E19A</vt:lpwstr>
  </property>
  <property fmtid="{D5CDD505-2E9C-101B-9397-08002B2CF9AE}" pid="3" name="ArticulatePath">
    <vt:lpwstr>PPT Template_Academy version</vt:lpwstr>
  </property>
</Properties>
</file>