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notesSlides/notesSlide27.xml" ContentType="application/vnd.openxmlformats-officedocument.presentationml.notesSlide+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notesSlides/notesSlide33.xml" ContentType="application/vnd.openxmlformats-officedocument.presentationml.notesSlide+xml"/>
  <Override PartName="/ppt/tags/tag53.xml" ContentType="application/vnd.openxmlformats-officedocument.presentationml.tags+xml"/>
  <Override PartName="/ppt/notesSlides/notesSlide34.xml" ContentType="application/vnd.openxmlformats-officedocument.presentationml.notesSlide+xml"/>
  <Override PartName="/ppt/tags/tag54.xml" ContentType="application/vnd.openxmlformats-officedocument.presentationml.tags+xml"/>
  <Override PartName="/ppt/notesSlides/notesSlide35.xml" ContentType="application/vnd.openxmlformats-officedocument.presentationml.notesSlide+xml"/>
  <Override PartName="/ppt/tags/tag55.xml" ContentType="application/vnd.openxmlformats-officedocument.presentationml.tags+xml"/>
  <Override PartName="/ppt/notesSlides/notesSlide36.xml" ContentType="application/vnd.openxmlformats-officedocument.presentationml.notesSlide+xml"/>
  <Override PartName="/ppt/tags/tag56.xml" ContentType="application/vnd.openxmlformats-officedocument.presentationml.tags+xml"/>
  <Override PartName="/ppt/notesSlides/notesSlide37.xml" ContentType="application/vnd.openxmlformats-officedocument.presentationml.notesSlide+xml"/>
  <Override PartName="/ppt/tags/tag57.xml" ContentType="application/vnd.openxmlformats-officedocument.presentationml.tags+xml"/>
  <Override PartName="/ppt/notesSlides/notesSlide38.xml" ContentType="application/vnd.openxmlformats-officedocument.presentationml.notesSlide+xml"/>
  <Override PartName="/ppt/tags/tag58.xml" ContentType="application/vnd.openxmlformats-officedocument.presentationml.tags+xml"/>
  <Override PartName="/ppt/notesSlides/notesSlide39.xml" ContentType="application/vnd.openxmlformats-officedocument.presentationml.notesSlide+xml"/>
  <Override PartName="/ppt/tags/tag59.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2"/>
  </p:notesMasterIdLst>
  <p:sldIdLst>
    <p:sldId id="339" r:id="rId2"/>
    <p:sldId id="281" r:id="rId3"/>
    <p:sldId id="342" r:id="rId4"/>
    <p:sldId id="344" r:id="rId5"/>
    <p:sldId id="345" r:id="rId6"/>
    <p:sldId id="346" r:id="rId7"/>
    <p:sldId id="347" r:id="rId8"/>
    <p:sldId id="348" r:id="rId9"/>
    <p:sldId id="349" r:id="rId10"/>
    <p:sldId id="350" r:id="rId11"/>
    <p:sldId id="351" r:id="rId12"/>
    <p:sldId id="352" r:id="rId13"/>
    <p:sldId id="353" r:id="rId14"/>
    <p:sldId id="354" r:id="rId15"/>
    <p:sldId id="356" r:id="rId16"/>
    <p:sldId id="355" r:id="rId17"/>
    <p:sldId id="357" r:id="rId18"/>
    <p:sldId id="358" r:id="rId19"/>
    <p:sldId id="360" r:id="rId20"/>
    <p:sldId id="359" r:id="rId21"/>
    <p:sldId id="362" r:id="rId22"/>
    <p:sldId id="364" r:id="rId23"/>
    <p:sldId id="363" r:id="rId24"/>
    <p:sldId id="366" r:id="rId25"/>
    <p:sldId id="365" r:id="rId26"/>
    <p:sldId id="369" r:id="rId27"/>
    <p:sldId id="368" r:id="rId28"/>
    <p:sldId id="367" r:id="rId29"/>
    <p:sldId id="370" r:id="rId30"/>
    <p:sldId id="371" r:id="rId31"/>
    <p:sldId id="373" r:id="rId32"/>
    <p:sldId id="374" r:id="rId33"/>
    <p:sldId id="372" r:id="rId34"/>
    <p:sldId id="376" r:id="rId35"/>
    <p:sldId id="377" r:id="rId36"/>
    <p:sldId id="375" r:id="rId37"/>
    <p:sldId id="379" r:id="rId38"/>
    <p:sldId id="381" r:id="rId39"/>
    <p:sldId id="343" r:id="rId40"/>
    <p:sldId id="382" r:id="rId41"/>
  </p:sldIdLst>
  <p:sldSz cx="9144000" cy="5143500" type="screen16x9"/>
  <p:notesSz cx="7010400" cy="9296400"/>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3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Preston-Wager" initials="KP" lastIdx="1" clrIdx="0">
    <p:extLst>
      <p:ext uri="{19B8F6BF-5375-455C-9EA6-DF929625EA0E}">
        <p15:presenceInfo xmlns:p15="http://schemas.microsoft.com/office/powerpoint/2012/main" userId="131b8068612baa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93F"/>
    <a:srgbClr val="706562"/>
    <a:srgbClr val="948784"/>
    <a:srgbClr val="C51230"/>
    <a:srgbClr val="CEC394"/>
    <a:srgbClr val="6351A3"/>
    <a:srgbClr val="958640"/>
    <a:srgbClr val="EB9540"/>
    <a:srgbClr val="D2C595"/>
    <a:srgbClr val="8866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82" autoAdjust="0"/>
    <p:restoredTop sz="96395" autoAdjust="0"/>
  </p:normalViewPr>
  <p:slideViewPr>
    <p:cSldViewPr snapToGrid="0">
      <p:cViewPr varScale="1">
        <p:scale>
          <a:sx n="116" d="100"/>
          <a:sy n="116" d="100"/>
        </p:scale>
        <p:origin x="619" y="77"/>
      </p:cViewPr>
      <p:guideLst>
        <p:guide orient="horz" pos="636"/>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63"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900"/>
          </a:p>
        </p:txBody>
      </p:sp>
      <p:sp>
        <p:nvSpPr>
          <p:cNvPr id="48" name="Google Shape;48;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910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48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9678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9994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1362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8324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925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0995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0947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29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5469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0809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1328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32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587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4268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6295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221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159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505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233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154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9397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9405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1387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4270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731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8705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504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2453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5616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3868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19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8630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2" name="Google Shape;122;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8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108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443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840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008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b="1">
              <a:solidFill>
                <a:srgbClr val="000000"/>
              </a:solidFill>
              <a:latin typeface="Arial"/>
              <a:ea typeface="Arial"/>
              <a:cs typeface="Arial"/>
              <a:sym typeface="Arial"/>
            </a:endParaRPr>
          </a:p>
        </p:txBody>
      </p:sp>
      <p:sp>
        <p:nvSpPr>
          <p:cNvPr id="58" name="Google Shape;5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8819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655A57"/>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t>
            </a:r>
            <a:r>
              <a:rPr lang="en-US" dirty="0" err="1"/>
              <a:t>Museo</a:t>
            </a:r>
            <a:r>
              <a:rPr lang="en-US" dirty="0"/>
              <a:t> 300 20pt</a:t>
            </a:r>
            <a:endParaRPr dirty="0"/>
          </a:p>
        </p:txBody>
      </p:sp>
      <p:sp>
        <p:nvSpPr>
          <p:cNvPr id="10" name="Google Shape;15;p3"/>
          <p:cNvSpPr/>
          <p:nvPr userDrawn="1"/>
        </p:nvSpPr>
        <p:spPr>
          <a:xfrm>
            <a:off x="6477712" y="137000"/>
            <a:ext cx="2539962" cy="652039"/>
          </a:xfrm>
          <a:prstGeom prst="rect">
            <a:avLst/>
          </a:prstGeom>
          <a:solidFill>
            <a:srgbClr val="D2C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958640">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Tree>
    <p:custDataLst>
      <p:tags r:id="rId1"/>
    </p:custDataLst>
    <p:extLst>
      <p:ext uri="{BB962C8B-B14F-4D97-AF65-F5344CB8AC3E}">
        <p14:creationId xmlns:p14="http://schemas.microsoft.com/office/powerpoint/2010/main" val="272333930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30"/>
        <p:cNvGrpSpPr/>
        <p:nvPr/>
      </p:nvGrpSpPr>
      <p:grpSpPr>
        <a:xfrm>
          <a:off x="0" y="0"/>
          <a:ext cx="0" cy="0"/>
          <a:chOff x="0" y="0"/>
          <a:chExt cx="0" cy="0"/>
        </a:xfrm>
      </p:grpSpPr>
      <p:sp>
        <p:nvSpPr>
          <p:cNvPr id="31" name="Google Shape;31;p7"/>
          <p:cNvSpPr/>
          <p:nvPr/>
        </p:nvSpPr>
        <p:spPr>
          <a:xfrm>
            <a:off x="148925" y="137000"/>
            <a:ext cx="3760135"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5;p8"/>
          <p:cNvSpPr txBox="1">
            <a:spLocks noGrp="1"/>
          </p:cNvSpPr>
          <p:nvPr>
            <p:ph type="title"/>
          </p:nvPr>
        </p:nvSpPr>
        <p:spPr>
          <a:xfrm>
            <a:off x="4272927"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318460"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1" preserve="1" userDrawn="1">
  <p:cSld name="1_Blank 1 1">
    <p:spTree>
      <p:nvGrpSpPr>
        <p:cNvPr id="1" name="Shape 36"/>
        <p:cNvGrpSpPr/>
        <p:nvPr/>
      </p:nvGrpSpPr>
      <p:grpSpPr>
        <a:xfrm>
          <a:off x="0" y="0"/>
          <a:ext cx="0" cy="0"/>
          <a:chOff x="0" y="0"/>
          <a:chExt cx="0" cy="0"/>
        </a:xfrm>
      </p:grpSpPr>
      <p:sp>
        <p:nvSpPr>
          <p:cNvPr id="37" name="Google Shape;37;p9"/>
          <p:cNvSpPr/>
          <p:nvPr/>
        </p:nvSpPr>
        <p:spPr>
          <a:xfrm>
            <a:off x="148925" y="137000"/>
            <a:ext cx="3744895" cy="4883700"/>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272927"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318460"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82135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EB9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3226473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886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963741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607156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42"/>
        <p:cNvGrpSpPr/>
        <p:nvPr/>
      </p:nvGrpSpPr>
      <p:grpSpPr>
        <a:xfrm>
          <a:off x="0" y="0"/>
          <a:ext cx="0" cy="0"/>
          <a:chOff x="0" y="0"/>
          <a:chExt cx="0" cy="0"/>
        </a:xfrm>
      </p:grpSpPr>
      <p:sp>
        <p:nvSpPr>
          <p:cNvPr id="43" name="Google Shape;43;p11"/>
          <p:cNvSpPr/>
          <p:nvPr/>
        </p:nvSpPr>
        <p:spPr>
          <a:xfrm>
            <a:off x="130625" y="137000"/>
            <a:ext cx="8886900" cy="4883700"/>
          </a:xfrm>
          <a:prstGeom prst="rect">
            <a:avLst/>
          </a:prstGeom>
          <a:solidFill>
            <a:srgbClr val="CEC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3773607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Tree>
    <p:custDataLst>
      <p:tags r:id="rId1"/>
    </p:custData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655A57"/>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Tree>
    <p:custDataLst>
      <p:tags r:id="rId1"/>
    </p:custDataLst>
    <p:extLst>
      <p:ext uri="{BB962C8B-B14F-4D97-AF65-F5344CB8AC3E}">
        <p14:creationId xmlns:p14="http://schemas.microsoft.com/office/powerpoint/2010/main" val="45721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0" name="Google Shape;15;p3"/>
          <p:cNvSpPr/>
          <p:nvPr userDrawn="1"/>
        </p:nvSpPr>
        <p:spPr>
          <a:xfrm>
            <a:off x="6477712" y="137000"/>
            <a:ext cx="2539962" cy="652039"/>
          </a:xfrm>
          <a:prstGeom prst="rect">
            <a:avLst/>
          </a:prstGeom>
          <a:solidFill>
            <a:srgbClr val="009FA1">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006E6D">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006E6D"/>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baseline="0">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t>
            </a:r>
            <a:r>
              <a:rPr lang="en-US" dirty="0" err="1"/>
              <a:t>Museo</a:t>
            </a:r>
            <a:r>
              <a:rPr lang="en-US" dirty="0"/>
              <a:t> 300 20pt</a:t>
            </a:r>
            <a:endParaRPr dirty="0"/>
          </a:p>
        </p:txBody>
      </p:sp>
    </p:spTree>
    <p:custDataLst>
      <p:tags r:id="rId1"/>
    </p:custData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10" name="Google Shape;15;p3"/>
          <p:cNvSpPr/>
          <p:nvPr userDrawn="1"/>
        </p:nvSpPr>
        <p:spPr>
          <a:xfrm>
            <a:off x="6477712" y="137000"/>
            <a:ext cx="2539962" cy="652039"/>
          </a:xfrm>
          <a:prstGeom prst="rect">
            <a:avLst/>
          </a:prstGeom>
          <a:solidFill>
            <a:srgbClr val="8866AC">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402E68">
              <a:alpha val="2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a:solidFill>
                  <a:srgbClr val="8866AC"/>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baseline="0">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20pt </a:t>
            </a:r>
            <a:r>
              <a:rPr lang="en-US" dirty="0" err="1"/>
              <a:t>Museo</a:t>
            </a:r>
            <a:r>
              <a:rPr lang="en-US" dirty="0"/>
              <a:t> 300</a:t>
            </a:r>
            <a:endParaRPr dirty="0"/>
          </a:p>
        </p:txBody>
      </p:sp>
    </p:spTree>
    <p:custDataLst>
      <p:tags r:id="rId1"/>
    </p:custDataLst>
    <p:extLst>
      <p:ext uri="{BB962C8B-B14F-4D97-AF65-F5344CB8AC3E}">
        <p14:creationId xmlns:p14="http://schemas.microsoft.com/office/powerpoint/2010/main" val="145502814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EB9540"/>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t>
            </a:r>
            <a:r>
              <a:rPr lang="en-US" dirty="0" err="1"/>
              <a:t>Museo</a:t>
            </a:r>
            <a:r>
              <a:rPr lang="en-US" dirty="0"/>
              <a:t> 300 20pt</a:t>
            </a:r>
            <a:endParaRPr dirty="0"/>
          </a:p>
        </p:txBody>
      </p:sp>
      <p:sp>
        <p:nvSpPr>
          <p:cNvPr id="10" name="Google Shape;15;p3"/>
          <p:cNvSpPr/>
          <p:nvPr userDrawn="1"/>
        </p:nvSpPr>
        <p:spPr>
          <a:xfrm>
            <a:off x="6477712" y="137000"/>
            <a:ext cx="2539962" cy="652039"/>
          </a:xfrm>
          <a:prstGeom prst="rect">
            <a:avLst/>
          </a:prstGeom>
          <a:solidFill>
            <a:srgbClr val="EB9540">
              <a:alpha val="93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D07700">
              <a:alpha val="31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Tree>
    <p:custDataLst>
      <p:tags r:id="rId1"/>
    </p:custDataLst>
    <p:extLst>
      <p:ext uri="{BB962C8B-B14F-4D97-AF65-F5344CB8AC3E}">
        <p14:creationId xmlns:p14="http://schemas.microsoft.com/office/powerpoint/2010/main" val="2044954486"/>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168850" y="42303"/>
            <a:ext cx="8229600" cy="8574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045054"/>
              </a:buClr>
              <a:buSzPts val="2600"/>
              <a:buFont typeface="Trebuchet MS"/>
              <a:buNone/>
              <a:defRPr sz="2400" i="0" u="none" strike="noStrike" cap="none" baseline="0">
                <a:solidFill>
                  <a:srgbClr val="655A57"/>
                </a:solidFill>
                <a:latin typeface="Museo Sans 500" panose="02000000000000000000" pitchFamily="2" charset="0"/>
                <a:ea typeface="Museo Sans 500" panose="02000000000000000000" pitchFamily="2" charset="0"/>
                <a:cs typeface="Museo Sans 500" panose="02000000000000000000" pitchFamily="2" charset="0"/>
                <a:sym typeface="Trebuchet MS"/>
              </a:defRPr>
            </a:lvl1pPr>
            <a:lvl2pPr lvl="1"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2pPr>
            <a:lvl3pPr lvl="2"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3pPr>
            <a:lvl4pPr lvl="3"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4pPr>
            <a:lvl5pPr lvl="4"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5pPr>
            <a:lvl6pPr lvl="5"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6pPr>
            <a:lvl7pPr lvl="6"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7pPr>
            <a:lvl8pPr lvl="7"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8pPr>
            <a:lvl9pPr lvl="8" indent="0">
              <a:spcBef>
                <a:spcPts val="0"/>
              </a:spcBef>
              <a:spcAft>
                <a:spcPts val="0"/>
              </a:spcAft>
              <a:buClr>
                <a:srgbClr val="045054"/>
              </a:buClr>
              <a:buSzPts val="2600"/>
              <a:buFont typeface="Trebuchet MS"/>
              <a:buNone/>
              <a:defRPr sz="2600">
                <a:solidFill>
                  <a:srgbClr val="045054"/>
                </a:solidFill>
                <a:latin typeface="Trebuchet MS"/>
                <a:ea typeface="Trebuchet MS"/>
                <a:cs typeface="Trebuchet MS"/>
                <a:sym typeface="Trebuchet MS"/>
              </a:defRPr>
            </a:lvl9pPr>
          </a:lstStyle>
          <a:p>
            <a:r>
              <a:rPr lang="en-US" dirty="0"/>
              <a:t>Click to add title 24pt</a:t>
            </a:r>
            <a:endParaRPr dirty="0"/>
          </a:p>
        </p:txBody>
      </p:sp>
      <p:sp>
        <p:nvSpPr>
          <p:cNvPr id="14" name="Google Shape;14;p3"/>
          <p:cNvSpPr txBox="1">
            <a:spLocks noGrp="1"/>
          </p:cNvSpPr>
          <p:nvPr>
            <p:ph type="body" idx="1" hasCustomPrompt="1"/>
          </p:nvPr>
        </p:nvSpPr>
        <p:spPr>
          <a:xfrm>
            <a:off x="457200" y="942975"/>
            <a:ext cx="8229600" cy="3394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666666"/>
              </a:buClr>
              <a:buSzPts val="2400"/>
              <a:buFont typeface="Trebuchet MS"/>
              <a:buChar char="●"/>
              <a:defRPr sz="20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spcBef>
                <a:spcPts val="440"/>
              </a:spcBef>
              <a:spcAft>
                <a:spcPts val="0"/>
              </a:spcAft>
              <a:buClr>
                <a:srgbClr val="666666"/>
              </a:buClr>
              <a:buSzPts val="2200"/>
              <a:buFont typeface="Trebuchet MS"/>
              <a:buChar char="○"/>
              <a:defRPr sz="2200" i="0" u="none" strike="noStrike" cap="none">
                <a:solidFill>
                  <a:srgbClr val="666666"/>
                </a:solidFill>
                <a:latin typeface="Trebuchet MS"/>
                <a:ea typeface="Trebuchet MS"/>
                <a:cs typeface="Trebuchet MS"/>
                <a:sym typeface="Trebuchet MS"/>
              </a:defRPr>
            </a:lvl2pPr>
            <a:lvl3pPr marL="1371600" marR="0" lvl="2" indent="-342900" algn="l" rtl="0">
              <a:spcBef>
                <a:spcPts val="360"/>
              </a:spcBef>
              <a:spcAft>
                <a:spcPts val="0"/>
              </a:spcAft>
              <a:buClr>
                <a:srgbClr val="666666"/>
              </a:buClr>
              <a:buSzPts val="1800"/>
              <a:buFont typeface="Trebuchet MS"/>
              <a:buChar char="■"/>
              <a:defRPr sz="1800" i="0" u="none" strike="noStrike" cap="none">
                <a:solidFill>
                  <a:srgbClr val="666666"/>
                </a:solidFill>
                <a:latin typeface="Trebuchet MS"/>
                <a:ea typeface="Trebuchet MS"/>
                <a:cs typeface="Trebuchet MS"/>
                <a:sym typeface="Trebuchet MS"/>
              </a:defRPr>
            </a:lvl3pPr>
            <a:lvl4pPr marL="1828800" marR="0" lvl="3" indent="-330200" algn="l" rtl="0">
              <a:spcBef>
                <a:spcPts val="320"/>
              </a:spcBef>
              <a:spcAft>
                <a:spcPts val="0"/>
              </a:spcAft>
              <a:buClr>
                <a:srgbClr val="666666"/>
              </a:buClr>
              <a:buSzPts val="1600"/>
              <a:buFont typeface="Trebuchet MS"/>
              <a:buChar char="●"/>
              <a:defRPr sz="1600" i="0" u="none" strike="noStrike" cap="none">
                <a:solidFill>
                  <a:srgbClr val="666666"/>
                </a:solidFill>
                <a:latin typeface="Trebuchet MS"/>
                <a:ea typeface="Trebuchet MS"/>
                <a:cs typeface="Trebuchet MS"/>
                <a:sym typeface="Trebuchet MS"/>
              </a:defRPr>
            </a:lvl4pPr>
            <a:lvl5pPr marL="2286000" marR="0" lvl="4" indent="-317500" algn="l" rtl="0">
              <a:spcBef>
                <a:spcPts val="280"/>
              </a:spcBef>
              <a:spcAft>
                <a:spcPts val="0"/>
              </a:spcAft>
              <a:buClr>
                <a:srgbClr val="666666"/>
              </a:buClr>
              <a:buSzPts val="1400"/>
              <a:buFont typeface="Trebuchet MS"/>
              <a:buChar char="○"/>
              <a:defRPr sz="14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r>
              <a:rPr lang="en-US" dirty="0"/>
              <a:t>Click to add </a:t>
            </a:r>
            <a:r>
              <a:rPr lang="en-US" dirty="0" err="1"/>
              <a:t>Museo</a:t>
            </a:r>
            <a:r>
              <a:rPr lang="en-US" dirty="0"/>
              <a:t> 300 20pt</a:t>
            </a:r>
            <a:endParaRPr dirty="0"/>
          </a:p>
        </p:txBody>
      </p:sp>
      <p:sp>
        <p:nvSpPr>
          <p:cNvPr id="10" name="Google Shape;15;p3"/>
          <p:cNvSpPr/>
          <p:nvPr userDrawn="1"/>
        </p:nvSpPr>
        <p:spPr>
          <a:xfrm>
            <a:off x="6477712" y="137000"/>
            <a:ext cx="2539962" cy="652039"/>
          </a:xfrm>
          <a:prstGeom prst="rect">
            <a:avLst/>
          </a:prstGeom>
          <a:solidFill>
            <a:srgbClr val="9487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8167" y="242374"/>
            <a:ext cx="1149405" cy="439839"/>
          </a:xfrm>
          <a:prstGeom prst="rect">
            <a:avLst/>
          </a:prstGeom>
        </p:spPr>
      </p:pic>
      <p:sp>
        <p:nvSpPr>
          <p:cNvPr id="12" name="Google Shape;16;p3"/>
          <p:cNvSpPr/>
          <p:nvPr userDrawn="1"/>
        </p:nvSpPr>
        <p:spPr>
          <a:xfrm>
            <a:off x="5738304" y="137000"/>
            <a:ext cx="1410056" cy="652039"/>
          </a:xfrm>
          <a:prstGeom prst="rect">
            <a:avLst/>
          </a:prstGeom>
          <a:solidFill>
            <a:srgbClr val="4E4540">
              <a:alpha val="2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98D2D"/>
              </a:solidFill>
            </a:endParaRPr>
          </a:p>
        </p:txBody>
      </p:sp>
    </p:spTree>
    <p:custDataLst>
      <p:tags r:id="rId1"/>
    </p:custDataLst>
    <p:extLst>
      <p:ext uri="{BB962C8B-B14F-4D97-AF65-F5344CB8AC3E}">
        <p14:creationId xmlns:p14="http://schemas.microsoft.com/office/powerpoint/2010/main" val="368395149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7"/>
        <p:cNvGrpSpPr/>
        <p:nvPr/>
      </p:nvGrpSpPr>
      <p:grpSpPr>
        <a:xfrm>
          <a:off x="0" y="0"/>
          <a:ext cx="0" cy="0"/>
          <a:chOff x="0" y="0"/>
          <a:chExt cx="0" cy="0"/>
        </a:xfrm>
      </p:grpSpPr>
      <p:sp>
        <p:nvSpPr>
          <p:cNvPr id="29" name="Google Shape;29;p6"/>
          <p:cNvSpPr/>
          <p:nvPr/>
        </p:nvSpPr>
        <p:spPr>
          <a:xfrm>
            <a:off x="5285677" y="137000"/>
            <a:ext cx="3731997" cy="4883700"/>
          </a:xfrm>
          <a:prstGeom prst="rect">
            <a:avLst/>
          </a:prstGeom>
          <a:solidFill>
            <a:srgbClr val="009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2045300579"/>
      </p:ext>
    </p:extLst>
  </p:cSld>
  <p:clrMapOvr>
    <a:masterClrMapping/>
  </p:clrMapOvr>
  <p:extLst mod="1">
    <p:ext uri="{DCECCB84-F9BA-43D5-87BE-67443E8EF086}">
      <p15:sldGuideLst xmlns:p15="http://schemas.microsoft.com/office/powerpoint/2012/main">
        <p15:guide id="1" orient="horz" pos="1620">
          <p15:clr>
            <a:srgbClr val="FBAE40"/>
          </p15:clr>
        </p15:guide>
        <p15:guide id="2" pos="33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7"/>
        <p:cNvGrpSpPr/>
        <p:nvPr/>
      </p:nvGrpSpPr>
      <p:grpSpPr>
        <a:xfrm>
          <a:off x="0" y="0"/>
          <a:ext cx="0" cy="0"/>
          <a:chOff x="0" y="0"/>
          <a:chExt cx="0" cy="0"/>
        </a:xfrm>
      </p:grpSpPr>
      <p:sp>
        <p:nvSpPr>
          <p:cNvPr id="29" name="Google Shape;29;p6"/>
          <p:cNvSpPr/>
          <p:nvPr/>
        </p:nvSpPr>
        <p:spPr>
          <a:xfrm>
            <a:off x="5285677" y="137000"/>
            <a:ext cx="3731997" cy="4883700"/>
          </a:xfrm>
          <a:prstGeom prst="rect">
            <a:avLst/>
          </a:prstGeom>
          <a:solidFill>
            <a:srgbClr val="8A7E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4"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4032818562"/>
      </p:ext>
    </p:extLst>
  </p:cSld>
  <p:clrMapOvr>
    <a:masterClrMapping/>
  </p:clrMapOvr>
  <p:extLst mod="1">
    <p:ext uri="{DCECCB84-F9BA-43D5-87BE-67443E8EF086}">
      <p15:sldGuideLst xmlns:p15="http://schemas.microsoft.com/office/powerpoint/2012/main">
        <p15:guide id="1" orient="horz" pos="1620">
          <p15:clr>
            <a:srgbClr val="FBAE40"/>
          </p15:clr>
        </p15:guide>
        <p15:guide id="2" pos="33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1 1 1" userDrawn="1">
  <p:cSld name="BLANK_1_1_1">
    <p:spTree>
      <p:nvGrpSpPr>
        <p:cNvPr id="1" name="Shape 39"/>
        <p:cNvGrpSpPr/>
        <p:nvPr/>
      </p:nvGrpSpPr>
      <p:grpSpPr>
        <a:xfrm>
          <a:off x="0" y="0"/>
          <a:ext cx="0" cy="0"/>
          <a:chOff x="0" y="0"/>
          <a:chExt cx="0" cy="0"/>
        </a:xfrm>
      </p:grpSpPr>
      <p:sp>
        <p:nvSpPr>
          <p:cNvPr id="40" name="Google Shape;40;p10"/>
          <p:cNvSpPr/>
          <p:nvPr/>
        </p:nvSpPr>
        <p:spPr>
          <a:xfrm>
            <a:off x="5265419" y="137000"/>
            <a:ext cx="3754055" cy="4883700"/>
          </a:xfrm>
          <a:prstGeom prst="rect">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1 1" preserve="1" userDrawn="1">
  <p:cSld name="1_Blank 1 1 1">
    <p:spTree>
      <p:nvGrpSpPr>
        <p:cNvPr id="1" name="Shape 39"/>
        <p:cNvGrpSpPr/>
        <p:nvPr/>
      </p:nvGrpSpPr>
      <p:grpSpPr>
        <a:xfrm>
          <a:off x="0" y="0"/>
          <a:ext cx="0" cy="0"/>
          <a:chOff x="0" y="0"/>
          <a:chExt cx="0" cy="0"/>
        </a:xfrm>
      </p:grpSpPr>
      <p:sp>
        <p:nvSpPr>
          <p:cNvPr id="40" name="Google Shape;40;p10"/>
          <p:cNvSpPr/>
          <p:nvPr/>
        </p:nvSpPr>
        <p:spPr>
          <a:xfrm>
            <a:off x="5265419" y="137000"/>
            <a:ext cx="3754055" cy="4883700"/>
          </a:xfrm>
          <a:prstGeom prst="rect">
            <a:avLst/>
          </a:prstGeom>
          <a:solidFill>
            <a:srgbClr val="EB9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88554"/>
              </a:solidFill>
            </a:endParaRPr>
          </a:p>
        </p:txBody>
      </p:sp>
      <p:sp>
        <p:nvSpPr>
          <p:cNvPr id="4" name="Google Shape;35;p8"/>
          <p:cNvSpPr txBox="1">
            <a:spLocks noGrp="1"/>
          </p:cNvSpPr>
          <p:nvPr>
            <p:ph type="title"/>
          </p:nvPr>
        </p:nvSpPr>
        <p:spPr>
          <a:xfrm>
            <a:off x="478594" y="1614995"/>
            <a:ext cx="4316100" cy="1596000"/>
          </a:xfrm>
          <a:prstGeom prst="rect">
            <a:avLst/>
          </a:prstGeom>
          <a:noFill/>
          <a:ln>
            <a:noFill/>
          </a:ln>
        </p:spPr>
        <p:txBody>
          <a:bodyPr spcFirstLastPara="1" wrap="square" lIns="91425" tIns="91425" rIns="91425" bIns="91425" anchor="ctr" anchorCtr="0"/>
          <a:lstStyle>
            <a:lvl1pPr marL="0" marR="0" lvl="0" indent="0" rtl="0">
              <a:spcBef>
                <a:spcPts val="0"/>
              </a:spcBef>
              <a:spcAft>
                <a:spcPts val="0"/>
              </a:spcAft>
              <a:buClr>
                <a:srgbClr val="666666"/>
              </a:buClr>
              <a:buSzPts val="3600"/>
              <a:buFont typeface="Trebuchet MS"/>
              <a:buNone/>
              <a:defRPr sz="360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lvl="1" indent="0" rtl="0">
              <a:spcBef>
                <a:spcPts val="0"/>
              </a:spcBef>
              <a:spcAft>
                <a:spcPts val="0"/>
              </a:spcAft>
              <a:buSzPts val="1400"/>
              <a:buFont typeface="Trebuchet MS"/>
              <a:buNone/>
              <a:defRPr sz="1800">
                <a:latin typeface="Trebuchet MS"/>
                <a:ea typeface="Trebuchet MS"/>
                <a:cs typeface="Trebuchet MS"/>
                <a:sym typeface="Trebuchet MS"/>
              </a:defRPr>
            </a:lvl2pPr>
            <a:lvl3pPr lvl="2" indent="0" rtl="0">
              <a:spcBef>
                <a:spcPts val="0"/>
              </a:spcBef>
              <a:spcAft>
                <a:spcPts val="0"/>
              </a:spcAft>
              <a:buSzPts val="1400"/>
              <a:buFont typeface="Trebuchet MS"/>
              <a:buNone/>
              <a:defRPr sz="1800">
                <a:latin typeface="Trebuchet MS"/>
                <a:ea typeface="Trebuchet MS"/>
                <a:cs typeface="Trebuchet MS"/>
                <a:sym typeface="Trebuchet MS"/>
              </a:defRPr>
            </a:lvl3pPr>
            <a:lvl4pPr lvl="3" indent="0" rtl="0">
              <a:spcBef>
                <a:spcPts val="0"/>
              </a:spcBef>
              <a:spcAft>
                <a:spcPts val="0"/>
              </a:spcAft>
              <a:buSzPts val="1400"/>
              <a:buFont typeface="Trebuchet MS"/>
              <a:buNone/>
              <a:defRPr sz="1800">
                <a:latin typeface="Trebuchet MS"/>
                <a:ea typeface="Trebuchet MS"/>
                <a:cs typeface="Trebuchet MS"/>
                <a:sym typeface="Trebuchet MS"/>
              </a:defRPr>
            </a:lvl4pPr>
            <a:lvl5pPr lvl="4" indent="0" rtl="0">
              <a:spcBef>
                <a:spcPts val="0"/>
              </a:spcBef>
              <a:spcAft>
                <a:spcPts val="0"/>
              </a:spcAft>
              <a:buSzPts val="1400"/>
              <a:buFont typeface="Trebuchet MS"/>
              <a:buNone/>
              <a:defRPr sz="1800">
                <a:latin typeface="Trebuchet MS"/>
                <a:ea typeface="Trebuchet MS"/>
                <a:cs typeface="Trebuchet MS"/>
                <a:sym typeface="Trebuchet MS"/>
              </a:defRPr>
            </a:lvl5pPr>
            <a:lvl6pPr lvl="5" indent="0" rtl="0">
              <a:spcBef>
                <a:spcPts val="0"/>
              </a:spcBef>
              <a:spcAft>
                <a:spcPts val="0"/>
              </a:spcAft>
              <a:buSzPts val="1400"/>
              <a:buFont typeface="Trebuchet MS"/>
              <a:buNone/>
              <a:defRPr sz="1800">
                <a:latin typeface="Trebuchet MS"/>
                <a:ea typeface="Trebuchet MS"/>
                <a:cs typeface="Trebuchet MS"/>
                <a:sym typeface="Trebuchet MS"/>
              </a:defRPr>
            </a:lvl6pPr>
            <a:lvl7pPr lvl="6" indent="0" rtl="0">
              <a:spcBef>
                <a:spcPts val="0"/>
              </a:spcBef>
              <a:spcAft>
                <a:spcPts val="0"/>
              </a:spcAft>
              <a:buSzPts val="1400"/>
              <a:buFont typeface="Trebuchet MS"/>
              <a:buNone/>
              <a:defRPr sz="1800">
                <a:latin typeface="Trebuchet MS"/>
                <a:ea typeface="Trebuchet MS"/>
                <a:cs typeface="Trebuchet MS"/>
                <a:sym typeface="Trebuchet MS"/>
              </a:defRPr>
            </a:lvl7pPr>
            <a:lvl8pPr lvl="7" indent="0" rtl="0">
              <a:spcBef>
                <a:spcPts val="0"/>
              </a:spcBef>
              <a:spcAft>
                <a:spcPts val="0"/>
              </a:spcAft>
              <a:buSzPts val="1400"/>
              <a:buFont typeface="Trebuchet MS"/>
              <a:buNone/>
              <a:defRPr sz="1800">
                <a:latin typeface="Trebuchet MS"/>
                <a:ea typeface="Trebuchet MS"/>
                <a:cs typeface="Trebuchet MS"/>
                <a:sym typeface="Trebuchet MS"/>
              </a:defRPr>
            </a:lvl8pPr>
            <a:lvl9pPr lvl="8" indent="0" rtl="0">
              <a:spcBef>
                <a:spcPts val="0"/>
              </a:spcBef>
              <a:spcAft>
                <a:spcPts val="0"/>
              </a:spcAft>
              <a:buSzPts val="1400"/>
              <a:buFont typeface="Trebuchet MS"/>
              <a:buNone/>
              <a:defRPr sz="1800">
                <a:latin typeface="Trebuchet MS"/>
                <a:ea typeface="Trebuchet MS"/>
                <a:cs typeface="Trebuchet MS"/>
                <a:sym typeface="Trebuchet MS"/>
              </a:defRPr>
            </a:lvl9pPr>
          </a:lstStyle>
          <a:p>
            <a:endParaRPr/>
          </a:p>
        </p:txBody>
      </p:sp>
      <p:sp>
        <p:nvSpPr>
          <p:cNvPr id="5" name="Text Placeholder 8"/>
          <p:cNvSpPr>
            <a:spLocks noGrp="1"/>
          </p:cNvSpPr>
          <p:nvPr>
            <p:ph type="body" sz="quarter" idx="10" hasCustomPrompt="1"/>
          </p:nvPr>
        </p:nvSpPr>
        <p:spPr>
          <a:xfrm>
            <a:off x="5502275" y="358775"/>
            <a:ext cx="3421063" cy="3771900"/>
          </a:xfrm>
          <a:prstGeom prst="rect">
            <a:avLst/>
          </a:prstGeom>
        </p:spPr>
        <p:txBody>
          <a:bodyPr/>
          <a:lstStyle>
            <a:lvl1pPr>
              <a:defRPr sz="2400" baseline="0">
                <a:solidFill>
                  <a:schemeClr val="bg1"/>
                </a:solidFill>
                <a:latin typeface="Museo Sans 300" panose="02000000000000000000" pitchFamily="50" charset="0"/>
              </a:defRPr>
            </a:lvl1pPr>
          </a:lstStyle>
          <a:p>
            <a:pPr lvl="0"/>
            <a:r>
              <a:rPr lang="en-US" dirty="0"/>
              <a:t>Add messaging or images here</a:t>
            </a:r>
          </a:p>
        </p:txBody>
      </p:sp>
    </p:spTree>
    <p:custDataLst>
      <p:tags r:id="rId1"/>
    </p:custDataLst>
    <p:extLst>
      <p:ext uri="{BB962C8B-B14F-4D97-AF65-F5344CB8AC3E}">
        <p14:creationId xmlns:p14="http://schemas.microsoft.com/office/powerpoint/2010/main" val="126693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ustDataLst>
      <p:tags r:id="rId19"/>
    </p:custDataLst>
  </p:cSld>
  <p:clrMap bg1="lt1" tx1="dk1" bg2="dk2" tx2="lt2" accent1="accent1" accent2="accent2" accent3="accent3" accent4="accent4" accent5="accent5" accent6="accent6" hlink="hlink" folHlink="folHlink"/>
  <p:sldLayoutIdLst>
    <p:sldLayoutId id="2147483666" r:id="rId1"/>
    <p:sldLayoutId id="2147483649" r:id="rId2"/>
    <p:sldLayoutId id="2147483663" r:id="rId3"/>
    <p:sldLayoutId id="2147483664" r:id="rId4"/>
    <p:sldLayoutId id="2147483665" r:id="rId5"/>
    <p:sldLayoutId id="2147483662" r:id="rId6"/>
    <p:sldLayoutId id="2147483660" r:id="rId7"/>
    <p:sldLayoutId id="2147483656" r:id="rId8"/>
    <p:sldLayoutId id="2147483661" r:id="rId9"/>
    <p:sldLayoutId id="2147483653" r:id="rId10"/>
    <p:sldLayoutId id="2147483667" r:id="rId11"/>
    <p:sldLayoutId id="2147483668" r:id="rId12"/>
    <p:sldLayoutId id="2147483669" r:id="rId13"/>
    <p:sldLayoutId id="2147483670" r:id="rId14"/>
    <p:sldLayoutId id="2147483671" r:id="rId15"/>
    <p:sldLayoutId id="2147483658" r:id="rId16"/>
    <p:sldLayoutId id="2147483672" r:id="rId17"/>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tags" Target="../tags/tag20.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46.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48.xml"/><Relationship Id="rId5" Type="http://schemas.openxmlformats.org/officeDocument/2006/relationships/image" Target="../media/image24.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49.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31.xml"/><Relationship Id="rId7"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51.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54.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55.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56.xml"/><Relationship Id="rId4" Type="http://schemas.openxmlformats.org/officeDocument/2006/relationships/image" Target="../media/image25.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57.xml"/><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9.xml"/><Relationship Id="rId7"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59.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b="6361"/>
          <a:stretch/>
        </p:blipFill>
        <p:spPr>
          <a:xfrm>
            <a:off x="-1" y="0"/>
            <a:ext cx="9149899" cy="3823460"/>
          </a:xfrm>
          <a:prstGeom prst="rect">
            <a:avLst/>
          </a:prstGeom>
        </p:spPr>
      </p:pic>
      <p:sp>
        <p:nvSpPr>
          <p:cNvPr id="7" name="Rectangle 6"/>
          <p:cNvSpPr/>
          <p:nvPr/>
        </p:nvSpPr>
        <p:spPr>
          <a:xfrm>
            <a:off x="0" y="2982"/>
            <a:ext cx="9144000" cy="3817496"/>
          </a:xfrm>
          <a:prstGeom prst="rect">
            <a:avLst/>
          </a:pr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6125" y="4221699"/>
            <a:ext cx="8895412" cy="816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50;p13"/>
          <p:cNvSpPr txBox="1">
            <a:spLocks noGrp="1"/>
          </p:cNvSpPr>
          <p:nvPr>
            <p:ph type="title"/>
          </p:nvPr>
        </p:nvSpPr>
        <p:spPr>
          <a:xfrm>
            <a:off x="559515" y="2431462"/>
            <a:ext cx="8036745" cy="167273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smtClean="0">
                <a:solidFill>
                  <a:schemeClr val="bg1"/>
                </a:solidFill>
                <a:latin typeface="Verdana" panose="020B0604030504040204" pitchFamily="34" charset="0"/>
                <a:ea typeface="Verdana" panose="020B0604030504040204" pitchFamily="34" charset="0"/>
              </a:rPr>
              <a:t>VOLUNTARY CASE PLANNING</a:t>
            </a:r>
            <a:br>
              <a:rPr lang="en-US" sz="3600" dirty="0" smtClean="0">
                <a:solidFill>
                  <a:schemeClr val="bg1"/>
                </a:solidFill>
                <a:latin typeface="Verdana" panose="020B0604030504040204" pitchFamily="34" charset="0"/>
                <a:ea typeface="Verdana" panose="020B0604030504040204" pitchFamily="34" charset="0"/>
              </a:rPr>
            </a:br>
            <a:r>
              <a:rPr lang="en-US" sz="3600" dirty="0" smtClean="0">
                <a:solidFill>
                  <a:schemeClr val="bg1"/>
                </a:solidFill>
                <a:latin typeface="Verdana" panose="020B0604030504040204" pitchFamily="34" charset="0"/>
                <a:ea typeface="Verdana" panose="020B0604030504040204" pitchFamily="34" charset="0"/>
              </a:rPr>
              <a:t>(Blended with eLearning</a:t>
            </a:r>
            <a:r>
              <a:rPr lang="en-US" sz="4400" dirty="0" smtClean="0">
                <a:solidFill>
                  <a:schemeClr val="bg1"/>
                </a:solidFill>
                <a:latin typeface="Verdana" panose="020B0604030504040204" pitchFamily="34" charset="0"/>
                <a:ea typeface="Verdana" panose="020B0604030504040204" pitchFamily="34" charset="0"/>
              </a:rPr>
              <a:t>)</a:t>
            </a:r>
            <a:endParaRPr sz="3200" dirty="0">
              <a:solidFill>
                <a:schemeClr val="bg1"/>
              </a:solidFill>
              <a:latin typeface="Verdana" panose="020B0604030504040204" pitchFamily="34" charset="0"/>
              <a:ea typeface="Verdana" panose="020B0604030504040204" pitchFamily="34" charset="0"/>
            </a:endParaRPr>
          </a:p>
        </p:txBody>
      </p:sp>
      <p:pic>
        <p:nvPicPr>
          <p:cNvPr id="11" name="Google Shape;52;p13"/>
          <p:cNvPicPr preferRelativeResize="0"/>
          <p:nvPr/>
        </p:nvPicPr>
        <p:blipFill>
          <a:blip r:embed="rId6">
            <a:alphaModFix/>
          </a:blip>
          <a:stretch>
            <a:fillRect/>
          </a:stretch>
        </p:blipFill>
        <p:spPr>
          <a:xfrm>
            <a:off x="0" y="3817496"/>
            <a:ext cx="9144000" cy="169192"/>
          </a:xfrm>
          <a:prstGeom prst="rect">
            <a:avLst/>
          </a:prstGeom>
          <a:noFill/>
          <a:ln>
            <a:noFill/>
          </a:ln>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9515" y="4080933"/>
            <a:ext cx="2428987" cy="1045475"/>
          </a:xfrm>
          <a:prstGeom prst="rect">
            <a:avLst/>
          </a:prstGeom>
        </p:spPr>
      </p:pic>
    </p:spTree>
    <p:custDataLst>
      <p:tags r:id="rId1"/>
    </p:custDataLst>
    <p:extLst>
      <p:ext uri="{BB962C8B-B14F-4D97-AF65-F5344CB8AC3E}">
        <p14:creationId xmlns:p14="http://schemas.microsoft.com/office/powerpoint/2010/main" val="4213444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Eva’s Story</a:t>
            </a:r>
            <a:endParaRPr lang="en-US" dirty="0">
              <a:latin typeface="+mj-lt"/>
            </a:endParaRPr>
          </a:p>
        </p:txBody>
      </p:sp>
      <p:sp>
        <p:nvSpPr>
          <p:cNvPr id="5" name="Content Placeholder 10"/>
          <p:cNvSpPr>
            <a:spLocks noGrp="1"/>
          </p:cNvSpPr>
          <p:nvPr>
            <p:ph type="body" idx="1"/>
          </p:nvPr>
        </p:nvSpPr>
        <p:spPr>
          <a:xfrm>
            <a:off x="54077" y="702083"/>
            <a:ext cx="7713407" cy="4322199"/>
          </a:xfrm>
        </p:spPr>
        <p:txBody>
          <a:bodyPr>
            <a:normAutofit fontScale="85000" lnSpcReduction="20000"/>
          </a:bodyPr>
          <a:lstStyle/>
          <a:p>
            <a:r>
              <a:rPr lang="en-US" sz="2100" dirty="0">
                <a:solidFill>
                  <a:schemeClr val="tx1"/>
                </a:solidFill>
                <a:latin typeface="+mn-lt"/>
              </a:rPr>
              <a:t>In your groups, read through Eva’s story. </a:t>
            </a:r>
          </a:p>
          <a:p>
            <a:endParaRPr lang="en-US" sz="2100" dirty="0">
              <a:solidFill>
                <a:schemeClr val="tx1"/>
              </a:solidFill>
              <a:latin typeface="+mn-lt"/>
            </a:endParaRPr>
          </a:p>
          <a:p>
            <a:r>
              <a:rPr lang="en-US" sz="2100" dirty="0">
                <a:solidFill>
                  <a:schemeClr val="tx1"/>
                </a:solidFill>
                <a:latin typeface="+mn-lt"/>
              </a:rPr>
              <a:t>Given the limited information we have about this client and her situation, select the answer that your group can justify as being the </a:t>
            </a:r>
            <a:r>
              <a:rPr lang="en-US" sz="2100" b="1" dirty="0">
                <a:solidFill>
                  <a:schemeClr val="tx1"/>
                </a:solidFill>
                <a:latin typeface="+mn-lt"/>
              </a:rPr>
              <a:t>best answer </a:t>
            </a:r>
            <a:r>
              <a:rPr lang="en-US" sz="2100" dirty="0">
                <a:solidFill>
                  <a:schemeClr val="tx1"/>
                </a:solidFill>
                <a:latin typeface="+mn-lt"/>
              </a:rPr>
              <a:t>for Question 1.  Then scratch off that answer's feedback.  </a:t>
            </a:r>
          </a:p>
          <a:p>
            <a:endParaRPr lang="en-US" sz="2100" dirty="0">
              <a:solidFill>
                <a:schemeClr val="tx1"/>
              </a:solidFill>
              <a:latin typeface="+mn-lt"/>
            </a:endParaRPr>
          </a:p>
          <a:p>
            <a:r>
              <a:rPr lang="en-US" sz="2100" dirty="0">
                <a:solidFill>
                  <a:schemeClr val="tx1"/>
                </a:solidFill>
                <a:latin typeface="+mn-lt"/>
              </a:rPr>
              <a:t>If that answer is not the best answer, discuss with your group what the next best choice may be. Continue until your group uncovers the answer considered to be the best answer based on information from the eLearning.</a:t>
            </a:r>
          </a:p>
          <a:p>
            <a:endParaRPr lang="en-US" sz="2100" dirty="0">
              <a:solidFill>
                <a:schemeClr val="tx1"/>
              </a:solidFill>
              <a:latin typeface="+mn-lt"/>
            </a:endParaRPr>
          </a:p>
          <a:p>
            <a:r>
              <a:rPr lang="en-US" sz="2100" dirty="0">
                <a:solidFill>
                  <a:schemeClr val="tx1"/>
                </a:solidFill>
                <a:latin typeface="+mn-lt"/>
              </a:rPr>
              <a:t>Once you’ve uncovered the best answer, give points for the question.</a:t>
            </a:r>
          </a:p>
          <a:p>
            <a:pPr lvl="1"/>
            <a:r>
              <a:rPr lang="en-US" sz="1900" b="1" u="sng" dirty="0">
                <a:solidFill>
                  <a:schemeClr val="tx1"/>
                </a:solidFill>
                <a:latin typeface="+mn-lt"/>
              </a:rPr>
              <a:t>The point system is on Handout #2- Eva’s Story Scorecard</a:t>
            </a:r>
          </a:p>
          <a:p>
            <a:endParaRPr lang="en-US" sz="2100" u="sng" dirty="0">
              <a:solidFill>
                <a:schemeClr val="tx1"/>
              </a:solidFill>
              <a:latin typeface="+mn-lt"/>
            </a:endParaRPr>
          </a:p>
          <a:p>
            <a:r>
              <a:rPr lang="en-US" sz="2100" dirty="0">
                <a:solidFill>
                  <a:schemeClr val="tx1"/>
                </a:solidFill>
                <a:latin typeface="+mn-lt"/>
              </a:rPr>
              <a:t>Continue with the rest of the questions using the same system. </a:t>
            </a:r>
          </a:p>
          <a:p>
            <a:pPr marL="0" indent="0">
              <a:buNone/>
            </a:pPr>
            <a:endParaRPr lang="en-US" sz="1800" dirty="0">
              <a:latin typeface="+mn-lt"/>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905" y="1381430"/>
            <a:ext cx="1995095" cy="3484614"/>
          </a:xfrm>
          <a:prstGeom prst="rect">
            <a:avLst/>
          </a:prstGeom>
          <a:ln>
            <a:noFill/>
          </a:ln>
          <a:effectLst>
            <a:outerShdw blurRad="190500" algn="tl" rotWithShape="0">
              <a:srgbClr val="000000">
                <a:alpha val="70000"/>
              </a:srgbClr>
            </a:outerShdw>
            <a:softEdge rad="635000"/>
          </a:effectLst>
        </p:spPr>
      </p:pic>
    </p:spTree>
    <p:custDataLst>
      <p:tags r:id="rId1"/>
    </p:custDataLst>
    <p:extLst>
      <p:ext uri="{BB962C8B-B14F-4D97-AF65-F5344CB8AC3E}">
        <p14:creationId xmlns:p14="http://schemas.microsoft.com/office/powerpoint/2010/main" val="3756368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Who Takes the Lead?</a:t>
            </a:r>
            <a:endParaRPr lang="en-US" dirty="0">
              <a:latin typeface="+mj-lt"/>
            </a:endParaRPr>
          </a:p>
        </p:txBody>
      </p:sp>
      <p:sp>
        <p:nvSpPr>
          <p:cNvPr id="5" name="Content Placeholder 10"/>
          <p:cNvSpPr>
            <a:spLocks noGrp="1"/>
          </p:cNvSpPr>
          <p:nvPr>
            <p:ph type="body" idx="1"/>
          </p:nvPr>
        </p:nvSpPr>
        <p:spPr/>
        <p:txBody>
          <a:bodyPr>
            <a:normAutofit/>
          </a:bodyPr>
          <a:lstStyle/>
          <a:p>
            <a:r>
              <a:rPr lang="en-US" sz="1800" dirty="0">
                <a:solidFill>
                  <a:schemeClr val="tx1"/>
                </a:solidFill>
                <a:latin typeface="+mj-lt"/>
              </a:rPr>
              <a:t>How many points did each team get?</a:t>
            </a: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1404965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Case Pre-Planning Activity</a:t>
            </a:r>
            <a:endParaRPr lang="en-US" dirty="0">
              <a:latin typeface="+mj-lt"/>
            </a:endParaRPr>
          </a:p>
        </p:txBody>
      </p:sp>
      <p:sp>
        <p:nvSpPr>
          <p:cNvPr id="5" name="Content Placeholder 10"/>
          <p:cNvSpPr>
            <a:spLocks noGrp="1"/>
          </p:cNvSpPr>
          <p:nvPr>
            <p:ph type="body" idx="1"/>
          </p:nvPr>
        </p:nvSpPr>
        <p:spPr>
          <a:xfrm>
            <a:off x="457200" y="942975"/>
            <a:ext cx="6253316" cy="4110806"/>
          </a:xfrm>
        </p:spPr>
        <p:txBody>
          <a:bodyPr>
            <a:normAutofit/>
          </a:bodyPr>
          <a:lstStyle/>
          <a:p>
            <a:pPr marL="0" indent="0">
              <a:buNone/>
            </a:pPr>
            <a:r>
              <a:rPr lang="en-US" sz="1800" dirty="0">
                <a:solidFill>
                  <a:schemeClr val="tx1"/>
                </a:solidFill>
                <a:latin typeface="+mj-lt"/>
              </a:rPr>
              <a:t>Read through Handout #3-Mildred Jackson</a:t>
            </a:r>
          </a:p>
          <a:p>
            <a:pPr marL="0" indent="0">
              <a:buNone/>
            </a:pPr>
            <a:endParaRPr lang="en-US" sz="1800" dirty="0">
              <a:solidFill>
                <a:schemeClr val="tx1"/>
              </a:solidFill>
              <a:latin typeface="+mj-lt"/>
            </a:endParaRPr>
          </a:p>
          <a:p>
            <a:pPr marL="0" indent="0">
              <a:buNone/>
            </a:pPr>
            <a:r>
              <a:rPr lang="en-US" sz="1800" dirty="0">
                <a:solidFill>
                  <a:schemeClr val="tx1"/>
                </a:solidFill>
                <a:latin typeface="+mj-lt"/>
              </a:rPr>
              <a:t>As a group, identify the factors of Mildred’s case in each of the six areas listed. </a:t>
            </a:r>
          </a:p>
          <a:p>
            <a:pPr marL="0" indent="0">
              <a:buNone/>
            </a:pPr>
            <a:endParaRPr lang="en-US" sz="1800" dirty="0">
              <a:solidFill>
                <a:schemeClr val="tx1"/>
              </a:solidFill>
              <a:latin typeface="+mj-lt"/>
            </a:endParaRPr>
          </a:p>
          <a:p>
            <a:pPr marL="0" indent="0">
              <a:buNone/>
            </a:pPr>
            <a:r>
              <a:rPr lang="en-US" sz="1800" dirty="0">
                <a:solidFill>
                  <a:schemeClr val="tx1"/>
                </a:solidFill>
                <a:latin typeface="+mj-lt"/>
              </a:rPr>
              <a:t>Groups will have to list their guesses based on the limited scenario information provided. </a:t>
            </a:r>
          </a:p>
          <a:p>
            <a:pPr marL="0" indent="0">
              <a:buNone/>
            </a:pPr>
            <a:endParaRPr lang="en-US" sz="1800" dirty="0">
              <a:solidFill>
                <a:schemeClr val="tx1"/>
              </a:solidFill>
              <a:latin typeface="+mj-lt"/>
            </a:endParaRPr>
          </a:p>
          <a:p>
            <a:pPr marL="0" indent="0">
              <a:buNone/>
            </a:pPr>
            <a:r>
              <a:rPr lang="en-US" sz="1800" dirty="0">
                <a:solidFill>
                  <a:schemeClr val="tx1"/>
                </a:solidFill>
                <a:latin typeface="+mj-lt"/>
              </a:rPr>
              <a:t>Write your considerations for each area on flip chart paper as provided.</a:t>
            </a:r>
          </a:p>
          <a:p>
            <a:pPr marL="0" indent="0">
              <a:buNone/>
            </a:pPr>
            <a:endParaRPr lang="en-US" sz="1800" dirty="0">
              <a:solidFill>
                <a:schemeClr val="tx1"/>
              </a:solidFill>
              <a:latin typeface="+mj-lt"/>
            </a:endParaRPr>
          </a:p>
          <a:p>
            <a:pPr marL="0" indent="0">
              <a:buNone/>
            </a:pPr>
            <a:r>
              <a:rPr lang="en-US" sz="1800" dirty="0">
                <a:solidFill>
                  <a:schemeClr val="tx1"/>
                </a:solidFill>
                <a:latin typeface="+mj-lt"/>
              </a:rPr>
              <a:t>Select one person to report out on your answers.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8000" y="818896"/>
            <a:ext cx="2724270" cy="4324604"/>
          </a:xfrm>
          <a:prstGeom prst="rect">
            <a:avLst/>
          </a:prstGeom>
          <a:effectLst>
            <a:softEdge rad="635000"/>
          </a:effectLst>
        </p:spPr>
      </p:pic>
    </p:spTree>
    <p:custDataLst>
      <p:tags r:id="rId1"/>
    </p:custDataLst>
    <p:extLst>
      <p:ext uri="{BB962C8B-B14F-4D97-AF65-F5344CB8AC3E}">
        <p14:creationId xmlns:p14="http://schemas.microsoft.com/office/powerpoint/2010/main" val="3796098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Interview Questions </a:t>
            </a:r>
            <a:endParaRPr lang="en-US" dirty="0">
              <a:latin typeface="+mj-lt"/>
            </a:endParaRPr>
          </a:p>
        </p:txBody>
      </p:sp>
      <p:sp>
        <p:nvSpPr>
          <p:cNvPr id="5" name="Content Placeholder 10"/>
          <p:cNvSpPr>
            <a:spLocks noGrp="1"/>
          </p:cNvSpPr>
          <p:nvPr>
            <p:ph type="body" idx="1"/>
          </p:nvPr>
        </p:nvSpPr>
        <p:spPr/>
        <p:txBody>
          <a:bodyPr>
            <a:normAutofit/>
          </a:bodyPr>
          <a:lstStyle/>
          <a:p>
            <a:r>
              <a:rPr lang="en-US" sz="1800" dirty="0">
                <a:solidFill>
                  <a:schemeClr val="tx1"/>
                </a:solidFill>
                <a:latin typeface="+mj-lt"/>
              </a:rPr>
              <a:t>Read the Interview Questions</a:t>
            </a:r>
          </a:p>
          <a:p>
            <a:r>
              <a:rPr lang="en-US" sz="1800" dirty="0">
                <a:solidFill>
                  <a:schemeClr val="tx1"/>
                </a:solidFill>
                <a:latin typeface="+mj-lt"/>
              </a:rPr>
              <a:t>Discuss the statements provided</a:t>
            </a:r>
          </a:p>
          <a:p>
            <a:r>
              <a:rPr lang="en-US" sz="1800" dirty="0">
                <a:solidFill>
                  <a:schemeClr val="tx1"/>
                </a:solidFill>
                <a:latin typeface="+mj-lt"/>
              </a:rPr>
              <a:t>Decide which multiple choice answer is the best answer. </a:t>
            </a:r>
          </a:p>
          <a:p>
            <a:r>
              <a:rPr lang="en-US" sz="1800" dirty="0">
                <a:solidFill>
                  <a:schemeClr val="tx1"/>
                </a:solidFill>
                <a:latin typeface="+mj-lt"/>
              </a:rPr>
              <a:t>Vote using corresponding letter on your voting card.</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TextBox 6"/>
          <p:cNvSpPr txBox="1"/>
          <p:nvPr/>
        </p:nvSpPr>
        <p:spPr>
          <a:xfrm rot="20716068">
            <a:off x="1488017" y="2752892"/>
            <a:ext cx="671747"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A</a:t>
            </a:r>
            <a:endParaRPr lang="en-US" sz="8000" dirty="0"/>
          </a:p>
        </p:txBody>
      </p:sp>
      <p:sp>
        <p:nvSpPr>
          <p:cNvPr id="8" name="TextBox 7"/>
          <p:cNvSpPr txBox="1"/>
          <p:nvPr/>
        </p:nvSpPr>
        <p:spPr>
          <a:xfrm rot="979465">
            <a:off x="2348569" y="2792199"/>
            <a:ext cx="711593" cy="13176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B</a:t>
            </a:r>
            <a:endParaRPr lang="en-US" sz="8000" dirty="0"/>
          </a:p>
        </p:txBody>
      </p:sp>
      <p:sp>
        <p:nvSpPr>
          <p:cNvPr id="9" name="TextBox 8"/>
          <p:cNvSpPr txBox="1"/>
          <p:nvPr/>
        </p:nvSpPr>
        <p:spPr>
          <a:xfrm rot="20548062">
            <a:off x="3191533" y="2789288"/>
            <a:ext cx="662040"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C</a:t>
            </a:r>
            <a:endParaRPr lang="en-US" sz="8000" dirty="0"/>
          </a:p>
        </p:txBody>
      </p:sp>
      <p:pic>
        <p:nvPicPr>
          <p:cNvPr id="10"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634" y="2366387"/>
            <a:ext cx="5575728" cy="2840134"/>
          </a:xfrm>
          <a:prstGeom prst="rect">
            <a:avLst/>
          </a:prstGeom>
          <a:noFill/>
          <a:ln>
            <a:noFill/>
          </a:ln>
          <a:effectLst>
            <a:softEdge rad="635000"/>
          </a:effectLst>
        </p:spPr>
      </p:pic>
    </p:spTree>
    <p:custDataLst>
      <p:tags r:id="rId1"/>
    </p:custDataLst>
    <p:extLst>
      <p:ext uri="{BB962C8B-B14F-4D97-AF65-F5344CB8AC3E}">
        <p14:creationId xmlns:p14="http://schemas.microsoft.com/office/powerpoint/2010/main" val="1275963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69843" y="154136"/>
            <a:ext cx="5568759" cy="1073064"/>
          </a:xfrm>
        </p:spPr>
        <p:txBody>
          <a:bodyPr/>
          <a:lstStyle/>
          <a:p>
            <a:r>
              <a:rPr lang="en-US" sz="2000" dirty="0">
                <a:latin typeface="+mj-lt"/>
              </a:rPr>
              <a:t>In terms of assessing for Mildred’s wishes, which of the following questions might be the best to ask her in this situation?</a:t>
            </a:r>
          </a:p>
        </p:txBody>
      </p:sp>
      <p:sp>
        <p:nvSpPr>
          <p:cNvPr id="5" name="Content Placeholder 10"/>
          <p:cNvSpPr>
            <a:spLocks noGrp="1"/>
          </p:cNvSpPr>
          <p:nvPr>
            <p:ph type="body" idx="1"/>
          </p:nvPr>
        </p:nvSpPr>
        <p:spPr>
          <a:xfrm>
            <a:off x="269843" y="1621729"/>
            <a:ext cx="8229600" cy="3394500"/>
          </a:xfrm>
        </p:spPr>
        <p:txBody>
          <a:bodyPr>
            <a:normAutofit/>
          </a:bodyPr>
          <a:lstStyle/>
          <a:p>
            <a:pPr marL="514350" lvl="0" indent="-514350">
              <a:buFont typeface="+mj-lt"/>
              <a:buAutoNum type="alphaUcPeriod"/>
            </a:pPr>
            <a:r>
              <a:rPr lang="en-US" sz="1800" dirty="0">
                <a:solidFill>
                  <a:schemeClr val="tx1"/>
                </a:solidFill>
                <a:latin typeface="+mj-lt"/>
              </a:rPr>
              <a:t>What would you wish for that could make your situation better?</a:t>
            </a:r>
          </a:p>
          <a:p>
            <a:pPr marL="514350" lvl="0" indent="-514350">
              <a:buFont typeface="+mj-lt"/>
              <a:buAutoNum type="alphaUcPeriod"/>
            </a:pPr>
            <a:r>
              <a:rPr lang="en-US" sz="1800" dirty="0">
                <a:solidFill>
                  <a:schemeClr val="tx1"/>
                </a:solidFill>
                <a:latin typeface="+mj-lt"/>
              </a:rPr>
              <a:t>Would you rather live somewhere else?</a:t>
            </a:r>
          </a:p>
          <a:p>
            <a:pPr marL="514350" lvl="0" indent="-514350">
              <a:buFont typeface="+mj-lt"/>
              <a:buAutoNum type="alphaUcPeriod"/>
            </a:pPr>
            <a:r>
              <a:rPr lang="en-US" sz="1800" dirty="0">
                <a:solidFill>
                  <a:schemeClr val="tx1"/>
                </a:solidFill>
                <a:latin typeface="+mj-lt"/>
              </a:rPr>
              <a:t>Is there a reason that only your adopted daughter lives with you?</a:t>
            </a:r>
          </a:p>
          <a:p>
            <a:pPr marL="514350" lvl="0" indent="-514350">
              <a:buFont typeface="+mj-lt"/>
              <a:buAutoNum type="alphaUcPeriod"/>
            </a:pPr>
            <a:r>
              <a:rPr lang="en-US" sz="1800" dirty="0">
                <a:solidFill>
                  <a:schemeClr val="tx1"/>
                </a:solidFill>
                <a:latin typeface="+mj-lt"/>
              </a:rPr>
              <a:t>Do you like living here with Emma?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270924" y="4406534"/>
            <a:ext cx="4227439" cy="338554"/>
          </a:xfrm>
          <a:prstGeom prst="rect">
            <a:avLst/>
          </a:prstGeom>
        </p:spPr>
        <p:txBody>
          <a:bodyPr wrap="none">
            <a:spAutoFit/>
          </a:bodyPr>
          <a:lstStyle/>
          <a:p>
            <a:pPr algn="ctr"/>
            <a:r>
              <a:rPr lang="en-US" sz="1600" i="1" dirty="0"/>
              <a:t>Your team gets </a:t>
            </a:r>
            <a:r>
              <a:rPr lang="en-US" sz="1600" i="1" dirty="0" smtClean="0"/>
              <a:t>2 </a:t>
            </a:r>
            <a:r>
              <a:rPr lang="en-US" sz="1600" i="1" dirty="0"/>
              <a:t>points for a correct answer</a:t>
            </a:r>
          </a:p>
        </p:txBody>
      </p:sp>
    </p:spTree>
    <p:custDataLst>
      <p:tags r:id="rId1"/>
    </p:custDataLst>
    <p:extLst>
      <p:ext uri="{BB962C8B-B14F-4D97-AF65-F5344CB8AC3E}">
        <p14:creationId xmlns:p14="http://schemas.microsoft.com/office/powerpoint/2010/main" val="629931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41213" y="200185"/>
            <a:ext cx="5573189" cy="1122820"/>
          </a:xfrm>
        </p:spPr>
        <p:txBody>
          <a:bodyPr/>
          <a:lstStyle/>
          <a:p>
            <a:r>
              <a:rPr lang="en-US" sz="2000" dirty="0">
                <a:latin typeface="+mj-lt"/>
              </a:rPr>
              <a:t>In assessing for alleged abuser issues, which question might be the best to use when assessing for any abuser issues regarding Mildred’s case?</a:t>
            </a:r>
          </a:p>
        </p:txBody>
      </p:sp>
      <p:sp>
        <p:nvSpPr>
          <p:cNvPr id="5" name="Content Placeholder 10"/>
          <p:cNvSpPr>
            <a:spLocks noGrp="1"/>
          </p:cNvSpPr>
          <p:nvPr>
            <p:ph type="body" idx="1"/>
          </p:nvPr>
        </p:nvSpPr>
        <p:spPr>
          <a:xfrm>
            <a:off x="432620" y="1440426"/>
            <a:ext cx="8229600" cy="3394500"/>
          </a:xfrm>
        </p:spPr>
        <p:txBody>
          <a:bodyPr>
            <a:normAutofit/>
          </a:bodyPr>
          <a:lstStyle/>
          <a:p>
            <a:pPr marL="514350" lvl="0" indent="-514350">
              <a:buFont typeface="+mj-lt"/>
              <a:buAutoNum type="alphaUcPeriod"/>
            </a:pPr>
            <a:r>
              <a:rPr lang="en-US" sz="1800" dirty="0">
                <a:solidFill>
                  <a:schemeClr val="tx1"/>
                </a:solidFill>
                <a:latin typeface="+mj-lt"/>
              </a:rPr>
              <a:t>Is there anything or anyone that makes you afraid or uncomfortable?</a:t>
            </a:r>
          </a:p>
          <a:p>
            <a:pPr marL="514350" lvl="0" indent="-514350">
              <a:buFont typeface="+mj-lt"/>
              <a:buAutoNum type="alphaUcPeriod"/>
            </a:pPr>
            <a:r>
              <a:rPr lang="en-US" sz="1800" dirty="0">
                <a:solidFill>
                  <a:schemeClr val="tx1"/>
                </a:solidFill>
                <a:latin typeface="+mj-lt"/>
              </a:rPr>
              <a:t>Does Emma behave differently than your other children toward you?</a:t>
            </a:r>
          </a:p>
          <a:p>
            <a:pPr marL="514350" lvl="0" indent="-514350">
              <a:buFont typeface="+mj-lt"/>
              <a:buAutoNum type="alphaUcPeriod"/>
            </a:pPr>
            <a:r>
              <a:rPr lang="en-US" sz="1800" dirty="0">
                <a:solidFill>
                  <a:schemeClr val="tx1"/>
                </a:solidFill>
                <a:latin typeface="+mj-lt"/>
              </a:rPr>
              <a:t>Is Emma having mental health problems? </a:t>
            </a:r>
          </a:p>
          <a:p>
            <a:pPr marL="514350" lvl="0" indent="-514350">
              <a:buFont typeface="+mj-lt"/>
              <a:buAutoNum type="alphaUcPeriod"/>
            </a:pPr>
            <a:r>
              <a:rPr lang="en-US" sz="1800" dirty="0">
                <a:solidFill>
                  <a:schemeClr val="tx1"/>
                </a:solidFill>
                <a:latin typeface="+mj-lt"/>
              </a:rPr>
              <a:t>Has anyone been threatening you?</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433700" y="4229554"/>
            <a:ext cx="4227439" cy="338554"/>
          </a:xfrm>
          <a:prstGeom prst="rect">
            <a:avLst/>
          </a:prstGeom>
        </p:spPr>
        <p:txBody>
          <a:bodyPr wrap="none">
            <a:spAutoFit/>
          </a:bodyPr>
          <a:lstStyle/>
          <a:p>
            <a:pPr algn="ctr"/>
            <a:r>
              <a:rPr lang="en-US" sz="1600" i="1" dirty="0">
                <a:solidFill>
                  <a:schemeClr val="tx1"/>
                </a:solidFill>
              </a:rPr>
              <a:t>Your team gets </a:t>
            </a:r>
            <a:r>
              <a:rPr lang="en-US" sz="1600" i="1" dirty="0" smtClean="0">
                <a:solidFill>
                  <a:schemeClr val="tx1"/>
                </a:solidFill>
              </a:rPr>
              <a:t>2 </a:t>
            </a:r>
            <a:r>
              <a:rPr lang="en-US" sz="1600" i="1" dirty="0">
                <a:solidFill>
                  <a:schemeClr val="tx1"/>
                </a:solidFill>
              </a:rPr>
              <a:t>points for a correct answer</a:t>
            </a:r>
          </a:p>
        </p:txBody>
      </p:sp>
    </p:spTree>
    <p:custDataLst>
      <p:tags r:id="rId1"/>
    </p:custDataLst>
    <p:extLst>
      <p:ext uri="{BB962C8B-B14F-4D97-AF65-F5344CB8AC3E}">
        <p14:creationId xmlns:p14="http://schemas.microsoft.com/office/powerpoint/2010/main" val="1770669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08179" y="219283"/>
            <a:ext cx="5592853" cy="857400"/>
          </a:xfrm>
        </p:spPr>
        <p:txBody>
          <a:bodyPr/>
          <a:lstStyle/>
          <a:p>
            <a:r>
              <a:rPr lang="en-US" sz="2000" dirty="0">
                <a:latin typeface="+mj-lt"/>
              </a:rPr>
              <a:t>In assessing for any urgency related to risk factors what might be the best question to ask Mildred when you first meet her? </a:t>
            </a:r>
          </a:p>
        </p:txBody>
      </p:sp>
      <p:sp>
        <p:nvSpPr>
          <p:cNvPr id="5" name="Content Placeholder 10"/>
          <p:cNvSpPr>
            <a:spLocks noGrp="1"/>
          </p:cNvSpPr>
          <p:nvPr>
            <p:ph type="body" idx="1"/>
          </p:nvPr>
        </p:nvSpPr>
        <p:spPr>
          <a:xfrm>
            <a:off x="457199" y="1380510"/>
            <a:ext cx="8229600" cy="3394500"/>
          </a:xfrm>
        </p:spPr>
        <p:txBody>
          <a:bodyPr>
            <a:normAutofit/>
          </a:bodyPr>
          <a:lstStyle/>
          <a:p>
            <a:pPr marL="514350" lvl="0" indent="-514350">
              <a:buFont typeface="+mj-lt"/>
              <a:buAutoNum type="alphaUcPeriod"/>
            </a:pPr>
            <a:r>
              <a:rPr lang="en-US" sz="1800" dirty="0">
                <a:solidFill>
                  <a:schemeClr val="tx1"/>
                </a:solidFill>
                <a:latin typeface="+mj-lt"/>
              </a:rPr>
              <a:t>Are you scared when Emma comes home?</a:t>
            </a:r>
          </a:p>
          <a:p>
            <a:pPr marL="514350" lvl="0" indent="-514350">
              <a:buFont typeface="+mj-lt"/>
              <a:buAutoNum type="alphaUcPeriod"/>
            </a:pPr>
            <a:r>
              <a:rPr lang="en-US" sz="1800" dirty="0">
                <a:solidFill>
                  <a:schemeClr val="tx1"/>
                </a:solidFill>
                <a:latin typeface="+mj-lt"/>
              </a:rPr>
              <a:t>If you are feeling anxious or afraid, are there any reasons that you are more afraid now? </a:t>
            </a:r>
          </a:p>
          <a:p>
            <a:pPr marL="514350" lvl="0" indent="-514350">
              <a:buFont typeface="+mj-lt"/>
              <a:buAutoNum type="alphaUcPeriod"/>
            </a:pPr>
            <a:r>
              <a:rPr lang="en-US" sz="1800" dirty="0">
                <a:solidFill>
                  <a:schemeClr val="tx1"/>
                </a:solidFill>
                <a:latin typeface="+mj-lt"/>
              </a:rPr>
              <a:t>If I told you that physical abuse and financial abuse are very common in our society, would you be surprised? </a:t>
            </a:r>
          </a:p>
          <a:p>
            <a:pPr marL="514350" lvl="0" indent="-514350">
              <a:buFont typeface="+mj-lt"/>
              <a:buAutoNum type="alphaUcPeriod"/>
            </a:pPr>
            <a:r>
              <a:rPr lang="en-US" sz="1800" dirty="0">
                <a:solidFill>
                  <a:schemeClr val="tx1"/>
                </a:solidFill>
                <a:latin typeface="+mj-lt"/>
              </a:rPr>
              <a:t>Has Emma been violent?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458280" y="4283631"/>
            <a:ext cx="4227439" cy="338554"/>
          </a:xfrm>
          <a:prstGeom prst="rect">
            <a:avLst/>
          </a:prstGeom>
        </p:spPr>
        <p:txBody>
          <a:bodyPr wrap="none">
            <a:spAutoFit/>
          </a:bodyPr>
          <a:lstStyle/>
          <a:p>
            <a:pPr algn="ctr"/>
            <a:r>
              <a:rPr lang="en-US" sz="1600" i="1" dirty="0">
                <a:solidFill>
                  <a:schemeClr val="tx1"/>
                </a:solidFill>
              </a:rPr>
              <a:t>Your team gets </a:t>
            </a:r>
            <a:r>
              <a:rPr lang="en-US" sz="1600" i="1" dirty="0" smtClean="0">
                <a:solidFill>
                  <a:schemeClr val="tx1"/>
                </a:solidFill>
              </a:rPr>
              <a:t>2 </a:t>
            </a:r>
            <a:r>
              <a:rPr lang="en-US" sz="1600" i="1" dirty="0">
                <a:solidFill>
                  <a:schemeClr val="tx1"/>
                </a:solidFill>
              </a:rPr>
              <a:t>points for a correct answer</a:t>
            </a:r>
          </a:p>
        </p:txBody>
      </p:sp>
    </p:spTree>
    <p:custDataLst>
      <p:tags r:id="rId1"/>
    </p:custDataLst>
    <p:extLst>
      <p:ext uri="{BB962C8B-B14F-4D97-AF65-F5344CB8AC3E}">
        <p14:creationId xmlns:p14="http://schemas.microsoft.com/office/powerpoint/2010/main" val="2237904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72089" y="219284"/>
            <a:ext cx="5514195" cy="857400"/>
          </a:xfrm>
        </p:spPr>
        <p:txBody>
          <a:bodyPr/>
          <a:lstStyle/>
          <a:p>
            <a:r>
              <a:rPr lang="en-US" sz="2000" dirty="0">
                <a:latin typeface="+mj-lt"/>
              </a:rPr>
              <a:t>In terms of ethical considerations, what might be the best question to ask Mildred when you first speak to her? </a:t>
            </a:r>
          </a:p>
        </p:txBody>
      </p:sp>
      <p:sp>
        <p:nvSpPr>
          <p:cNvPr id="5" name="Content Placeholder 10"/>
          <p:cNvSpPr>
            <a:spLocks noGrp="1"/>
          </p:cNvSpPr>
          <p:nvPr>
            <p:ph type="body" idx="1"/>
          </p:nvPr>
        </p:nvSpPr>
        <p:spPr>
          <a:xfrm>
            <a:off x="457199" y="1277272"/>
            <a:ext cx="8229600" cy="3394500"/>
          </a:xfrm>
        </p:spPr>
        <p:txBody>
          <a:bodyPr>
            <a:normAutofit/>
          </a:bodyPr>
          <a:lstStyle/>
          <a:p>
            <a:pPr marL="514350" lvl="0" indent="-514350">
              <a:buFont typeface="+mj-lt"/>
              <a:buAutoNum type="alphaUcPeriod"/>
            </a:pPr>
            <a:r>
              <a:rPr lang="en-US" sz="1800" dirty="0">
                <a:solidFill>
                  <a:schemeClr val="tx1"/>
                </a:solidFill>
                <a:latin typeface="+mj-lt"/>
              </a:rPr>
              <a:t>Do you think you might be happier living somewhere else? </a:t>
            </a:r>
          </a:p>
          <a:p>
            <a:pPr marL="514350" lvl="0" indent="-514350">
              <a:buFont typeface="+mj-lt"/>
              <a:buAutoNum type="alphaUcPeriod"/>
            </a:pPr>
            <a:r>
              <a:rPr lang="en-US" sz="1800" dirty="0">
                <a:solidFill>
                  <a:schemeClr val="tx1"/>
                </a:solidFill>
                <a:latin typeface="+mj-lt"/>
              </a:rPr>
              <a:t>Do you know that your children are worried about you?</a:t>
            </a:r>
          </a:p>
          <a:p>
            <a:pPr marL="514350" lvl="0" indent="-514350">
              <a:buFont typeface="+mj-lt"/>
              <a:buAutoNum type="alphaUcPeriod"/>
            </a:pPr>
            <a:r>
              <a:rPr lang="en-US" sz="1800" dirty="0">
                <a:solidFill>
                  <a:schemeClr val="tx1"/>
                </a:solidFill>
                <a:latin typeface="+mj-lt"/>
              </a:rPr>
              <a:t>Are you happy with your living situation?</a:t>
            </a:r>
          </a:p>
          <a:p>
            <a:pPr marL="514350" lvl="0" indent="-514350">
              <a:buFont typeface="+mj-lt"/>
              <a:buAutoNum type="alphaUcPeriod"/>
            </a:pPr>
            <a:r>
              <a:rPr lang="en-US" sz="1800" dirty="0">
                <a:solidFill>
                  <a:schemeClr val="tx1"/>
                </a:solidFill>
                <a:latin typeface="+mj-lt"/>
              </a:rPr>
              <a:t>Are you taking care of Emma or is she taking care of you?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458280" y="3968143"/>
            <a:ext cx="4227439" cy="338554"/>
          </a:xfrm>
          <a:prstGeom prst="rect">
            <a:avLst/>
          </a:prstGeom>
        </p:spPr>
        <p:txBody>
          <a:bodyPr wrap="none">
            <a:spAutoFit/>
          </a:bodyPr>
          <a:lstStyle/>
          <a:p>
            <a:pPr algn="ctr"/>
            <a:r>
              <a:rPr lang="en-US" sz="1600" i="1" dirty="0">
                <a:solidFill>
                  <a:schemeClr val="tx1"/>
                </a:solidFill>
              </a:rPr>
              <a:t>Your team gets </a:t>
            </a:r>
            <a:r>
              <a:rPr lang="en-US" sz="1600" i="1" dirty="0" smtClean="0">
                <a:solidFill>
                  <a:schemeClr val="tx1"/>
                </a:solidFill>
              </a:rPr>
              <a:t>2 </a:t>
            </a:r>
            <a:r>
              <a:rPr lang="en-US" sz="1600" i="1" dirty="0">
                <a:solidFill>
                  <a:schemeClr val="tx1"/>
                </a:solidFill>
              </a:rPr>
              <a:t>points for a correct answer</a:t>
            </a:r>
          </a:p>
        </p:txBody>
      </p:sp>
    </p:spTree>
    <p:custDataLst>
      <p:tags r:id="rId1"/>
    </p:custDataLst>
    <p:extLst>
      <p:ext uri="{BB962C8B-B14F-4D97-AF65-F5344CB8AC3E}">
        <p14:creationId xmlns:p14="http://schemas.microsoft.com/office/powerpoint/2010/main" val="2758139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168850" y="42303"/>
            <a:ext cx="5425705" cy="857400"/>
          </a:xfrm>
        </p:spPr>
        <p:txBody>
          <a:bodyPr/>
          <a:lstStyle/>
          <a:p>
            <a:r>
              <a:rPr lang="en-US" sz="2000" dirty="0">
                <a:latin typeface="+mj-lt"/>
              </a:rPr>
              <a:t>What would the best question be to begin assessing Mildred’s cultural considerations?</a:t>
            </a:r>
          </a:p>
        </p:txBody>
      </p:sp>
      <p:sp>
        <p:nvSpPr>
          <p:cNvPr id="5" name="Content Placeholder 10"/>
          <p:cNvSpPr>
            <a:spLocks noGrp="1"/>
          </p:cNvSpPr>
          <p:nvPr>
            <p:ph type="body" idx="1"/>
          </p:nvPr>
        </p:nvSpPr>
        <p:spPr>
          <a:xfrm>
            <a:off x="457199" y="1151135"/>
            <a:ext cx="8229600" cy="2744122"/>
          </a:xfrm>
        </p:spPr>
        <p:txBody>
          <a:bodyPr>
            <a:normAutofit/>
          </a:bodyPr>
          <a:lstStyle/>
          <a:p>
            <a:pPr marL="514350" lvl="0" indent="-514350">
              <a:buFont typeface="+mj-lt"/>
              <a:buAutoNum type="alphaUcPeriod"/>
            </a:pPr>
            <a:r>
              <a:rPr lang="en-US" sz="1800" dirty="0">
                <a:solidFill>
                  <a:schemeClr val="tx1"/>
                </a:solidFill>
                <a:latin typeface="+mj-lt"/>
              </a:rPr>
              <a:t>When you grew up, was family life very different than your life with your family is now? </a:t>
            </a:r>
          </a:p>
          <a:p>
            <a:pPr marL="514350" lvl="0" indent="-514350">
              <a:buFont typeface="+mj-lt"/>
              <a:buAutoNum type="alphaUcPeriod"/>
            </a:pPr>
            <a:r>
              <a:rPr lang="en-US" sz="1800" dirty="0">
                <a:solidFill>
                  <a:schemeClr val="tx1"/>
                </a:solidFill>
                <a:latin typeface="+mj-lt"/>
              </a:rPr>
              <a:t>In the family you grew up in, were family members who were physically or mentally ill cared for at home? </a:t>
            </a:r>
          </a:p>
          <a:p>
            <a:pPr marL="514350" lvl="0" indent="-514350">
              <a:buFont typeface="+mj-lt"/>
              <a:buAutoNum type="alphaUcPeriod"/>
            </a:pPr>
            <a:r>
              <a:rPr lang="en-US" sz="1800" dirty="0">
                <a:solidFill>
                  <a:schemeClr val="tx1"/>
                </a:solidFill>
                <a:latin typeface="+mj-lt"/>
              </a:rPr>
              <a:t>What kind of food and drink did you grow up with? </a:t>
            </a:r>
          </a:p>
          <a:p>
            <a:pPr marL="514350" lvl="0" indent="-514350">
              <a:buFont typeface="+mj-lt"/>
              <a:buAutoNum type="alphaUcPeriod"/>
            </a:pPr>
            <a:r>
              <a:rPr lang="en-US" sz="1800" dirty="0">
                <a:solidFill>
                  <a:schemeClr val="tx1"/>
                </a:solidFill>
                <a:latin typeface="+mj-lt"/>
              </a:rPr>
              <a:t>Were your parents immigrants?</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b="1" dirty="0">
              <a:latin typeface="Trebuchet MS" panose="020B0603020202020204" pitchFamily="34" charset="0"/>
            </a:endParaRPr>
          </a:p>
        </p:txBody>
      </p:sp>
      <p:sp>
        <p:nvSpPr>
          <p:cNvPr id="7" name="Rectangle 6"/>
          <p:cNvSpPr/>
          <p:nvPr/>
        </p:nvSpPr>
        <p:spPr>
          <a:xfrm>
            <a:off x="2458279" y="4072238"/>
            <a:ext cx="4227439" cy="338554"/>
          </a:xfrm>
          <a:prstGeom prst="rect">
            <a:avLst/>
          </a:prstGeom>
        </p:spPr>
        <p:txBody>
          <a:bodyPr wrap="none">
            <a:spAutoFit/>
          </a:bodyPr>
          <a:lstStyle/>
          <a:p>
            <a:pPr algn="ctr"/>
            <a:r>
              <a:rPr lang="en-US" sz="1600" i="1" dirty="0">
                <a:solidFill>
                  <a:schemeClr val="tx1"/>
                </a:solidFill>
              </a:rPr>
              <a:t>Your team gets </a:t>
            </a:r>
            <a:r>
              <a:rPr lang="en-US" sz="1600" i="1" dirty="0" smtClean="0">
                <a:solidFill>
                  <a:schemeClr val="tx1"/>
                </a:solidFill>
              </a:rPr>
              <a:t>2 </a:t>
            </a:r>
            <a:r>
              <a:rPr lang="en-US" sz="1600" i="1" dirty="0">
                <a:solidFill>
                  <a:schemeClr val="tx1"/>
                </a:solidFill>
              </a:rPr>
              <a:t>points for a correct answer</a:t>
            </a:r>
          </a:p>
        </p:txBody>
      </p:sp>
    </p:spTree>
    <p:custDataLst>
      <p:tags r:id="rId1"/>
    </p:custDataLst>
    <p:extLst>
      <p:ext uri="{BB962C8B-B14F-4D97-AF65-F5344CB8AC3E}">
        <p14:creationId xmlns:p14="http://schemas.microsoft.com/office/powerpoint/2010/main" val="758797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Reframing (Strength Focused) Activity</a:t>
            </a:r>
            <a:endParaRPr lang="en-US" dirty="0">
              <a:latin typeface="+mj-lt"/>
            </a:endParaRPr>
          </a:p>
        </p:txBody>
      </p:sp>
      <p:sp>
        <p:nvSpPr>
          <p:cNvPr id="5" name="Content Placeholder 10"/>
          <p:cNvSpPr>
            <a:spLocks noGrp="1"/>
          </p:cNvSpPr>
          <p:nvPr>
            <p:ph type="body" idx="1"/>
          </p:nvPr>
        </p:nvSpPr>
        <p:spPr>
          <a:xfrm>
            <a:off x="457200" y="942975"/>
            <a:ext cx="4478594" cy="3394500"/>
          </a:xfrm>
        </p:spPr>
        <p:txBody>
          <a:bodyPr>
            <a:normAutofit/>
          </a:bodyPr>
          <a:lstStyle/>
          <a:p>
            <a:r>
              <a:rPr lang="en-US" sz="1800" dirty="0">
                <a:solidFill>
                  <a:schemeClr val="tx1"/>
                </a:solidFill>
                <a:latin typeface="+mj-lt"/>
              </a:rPr>
              <a:t>Read the Reframing Situations Questions</a:t>
            </a:r>
          </a:p>
          <a:p>
            <a:r>
              <a:rPr lang="en-US" sz="1800" dirty="0">
                <a:solidFill>
                  <a:schemeClr val="tx1"/>
                </a:solidFill>
                <a:latin typeface="+mj-lt"/>
              </a:rPr>
              <a:t>Discuss the statements provided</a:t>
            </a:r>
          </a:p>
          <a:p>
            <a:r>
              <a:rPr lang="en-US" sz="1800" dirty="0">
                <a:solidFill>
                  <a:schemeClr val="tx1"/>
                </a:solidFill>
                <a:latin typeface="+mj-lt"/>
              </a:rPr>
              <a:t>Decide which multiple choice answer is the best answer.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TextBox 6"/>
          <p:cNvSpPr txBox="1"/>
          <p:nvPr/>
        </p:nvSpPr>
        <p:spPr>
          <a:xfrm rot="20174833">
            <a:off x="907817" y="3272102"/>
            <a:ext cx="80962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A</a:t>
            </a:r>
            <a:endParaRPr lang="en-US" sz="8000" dirty="0"/>
          </a:p>
        </p:txBody>
      </p:sp>
      <p:sp>
        <p:nvSpPr>
          <p:cNvPr id="8" name="TextBox 7"/>
          <p:cNvSpPr txBox="1"/>
          <p:nvPr/>
        </p:nvSpPr>
        <p:spPr>
          <a:xfrm rot="979465">
            <a:off x="1914481" y="3208934"/>
            <a:ext cx="80962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B</a:t>
            </a:r>
            <a:endParaRPr lang="en-US" sz="8000" dirty="0"/>
          </a:p>
        </p:txBody>
      </p:sp>
      <p:sp>
        <p:nvSpPr>
          <p:cNvPr id="9" name="TextBox 8"/>
          <p:cNvSpPr txBox="1"/>
          <p:nvPr/>
        </p:nvSpPr>
        <p:spPr>
          <a:xfrm rot="1929720">
            <a:off x="2692291" y="3537559"/>
            <a:ext cx="80962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C</a:t>
            </a:r>
            <a:endParaRPr lang="en-US" sz="80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925" y="1297397"/>
            <a:ext cx="3302336" cy="3077957"/>
          </a:xfrm>
          <a:prstGeom prst="rect">
            <a:avLst/>
          </a:prstGeom>
          <a:effectLst>
            <a:softEdge rad="317500"/>
          </a:effectLst>
        </p:spPr>
      </p:pic>
    </p:spTree>
    <p:custDataLst>
      <p:tags r:id="rId1"/>
    </p:custDataLst>
    <p:extLst>
      <p:ext uri="{BB962C8B-B14F-4D97-AF65-F5344CB8AC3E}">
        <p14:creationId xmlns:p14="http://schemas.microsoft.com/office/powerpoint/2010/main" val="3059666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mj-lt"/>
              </a:rPr>
              <a:t>About APSWI &amp; The Academy</a:t>
            </a:r>
          </a:p>
        </p:txBody>
      </p:sp>
      <p:sp>
        <p:nvSpPr>
          <p:cNvPr id="5" name="Content Placeholder 10"/>
          <p:cNvSpPr>
            <a:spLocks noGrp="1"/>
          </p:cNvSpPr>
          <p:nvPr>
            <p:ph type="body" idx="1"/>
          </p:nvPr>
        </p:nvSpPr>
        <p:spPr/>
        <p:txBody>
          <a:bodyPr>
            <a:normAutofit/>
          </a:bodyPr>
          <a:lstStyle/>
          <a:p>
            <a:r>
              <a:rPr lang="en-US" dirty="0">
                <a:solidFill>
                  <a:schemeClr val="tx1"/>
                </a:solidFill>
                <a:latin typeface="+mj-lt"/>
                <a:ea typeface="Verdana" panose="020B0604030504040204" pitchFamily="34" charset="0"/>
              </a:rPr>
              <a:t>Adult Protective Services Workforce Innovations (APSWI)</a:t>
            </a:r>
          </a:p>
          <a:p>
            <a:pPr lvl="1"/>
            <a:r>
              <a:rPr lang="en-US" sz="1800" dirty="0">
                <a:solidFill>
                  <a:schemeClr val="tx1"/>
                </a:solidFill>
                <a:latin typeface="+mj-lt"/>
                <a:ea typeface="Verdana" panose="020B0604030504040204" pitchFamily="34" charset="0"/>
              </a:rPr>
              <a:t>Training program of the Academy for Professional Excellence, a project of the San Diego State University School of Social Work.</a:t>
            </a:r>
          </a:p>
          <a:p>
            <a:pPr marL="76200" indent="0">
              <a:buNone/>
            </a:pPr>
            <a:endParaRPr lang="en-US" dirty="0">
              <a:solidFill>
                <a:schemeClr val="tx1"/>
              </a:solidFill>
              <a:latin typeface="+mj-lt"/>
              <a:ea typeface="Verdana" panose="020B0604030504040204" pitchFamily="34" charset="0"/>
            </a:endParaRPr>
          </a:p>
          <a:p>
            <a:r>
              <a:rPr lang="en-US" dirty="0">
                <a:solidFill>
                  <a:schemeClr val="tx1"/>
                </a:solidFill>
                <a:latin typeface="+mj-lt"/>
                <a:ea typeface="Verdana" panose="020B0604030504040204" pitchFamily="34" charset="0"/>
              </a:rPr>
              <a:t>The Academy provides workforce development and learning experiences to health and human service professionals. Programs include:</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103" y="4197983"/>
            <a:ext cx="1270657" cy="54691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2829" y="4190351"/>
            <a:ext cx="1417869" cy="546912"/>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7767" y="4175088"/>
            <a:ext cx="1193685" cy="562175"/>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8521" y="4139448"/>
            <a:ext cx="1133196" cy="605447"/>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62105" y="4139448"/>
            <a:ext cx="1395556" cy="605447"/>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04730" y="4059330"/>
            <a:ext cx="842965" cy="685565"/>
          </a:xfrm>
          <a:prstGeom prst="rect">
            <a:avLst/>
          </a:prstGeom>
        </p:spPr>
      </p:pic>
    </p:spTree>
    <p:custDataLst>
      <p:tags r:id="rId1"/>
    </p:custDataLst>
    <p:extLst>
      <p:ext uri="{BB962C8B-B14F-4D97-AF65-F5344CB8AC3E}">
        <p14:creationId xmlns:p14="http://schemas.microsoft.com/office/powerpoint/2010/main" val="197496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42592" y="209452"/>
            <a:ext cx="5455202" cy="995000"/>
          </a:xfrm>
        </p:spPr>
        <p:txBody>
          <a:bodyPr/>
          <a:lstStyle/>
          <a:p>
            <a:r>
              <a:rPr lang="en-US" dirty="0">
                <a:latin typeface="+mj-lt"/>
              </a:rPr>
              <a:t>“She knows how to work the system.  She </a:t>
            </a:r>
            <a:r>
              <a:rPr lang="en-US" i="1" u="sng" dirty="0">
                <a:latin typeface="+mj-lt"/>
              </a:rPr>
              <a:t>manipulates</a:t>
            </a:r>
            <a:r>
              <a:rPr lang="en-US" dirty="0">
                <a:latin typeface="+mj-lt"/>
              </a:rPr>
              <a:t> one agency against the other.”</a:t>
            </a:r>
          </a:p>
        </p:txBody>
      </p:sp>
      <p:sp>
        <p:nvSpPr>
          <p:cNvPr id="5" name="Content Placeholder 10"/>
          <p:cNvSpPr>
            <a:spLocks noGrp="1"/>
          </p:cNvSpPr>
          <p:nvPr>
            <p:ph type="body" idx="1"/>
          </p:nvPr>
        </p:nvSpPr>
        <p:spPr>
          <a:xfrm>
            <a:off x="481780" y="1410007"/>
            <a:ext cx="8229600" cy="3394500"/>
          </a:xfrm>
        </p:spPr>
        <p:txBody>
          <a:bodyPr>
            <a:normAutofit/>
          </a:bodyPr>
          <a:lstStyle/>
          <a:p>
            <a:pPr marL="514350" lvl="0" indent="-514350">
              <a:buFont typeface="+mj-lt"/>
              <a:buAutoNum type="alphaUcPeriod"/>
            </a:pPr>
            <a:r>
              <a:rPr lang="en-US" sz="1800" dirty="0">
                <a:solidFill>
                  <a:schemeClr val="tx1"/>
                </a:solidFill>
                <a:latin typeface="+mj-lt"/>
              </a:rPr>
              <a:t>She is a long-term client and has learned to ‘play the game’ effectively.</a:t>
            </a:r>
          </a:p>
          <a:p>
            <a:pPr marL="514350" lvl="0" indent="-514350">
              <a:buFont typeface="+mj-lt"/>
              <a:buAutoNum type="alphaUcPeriod"/>
            </a:pPr>
            <a:r>
              <a:rPr lang="en-US" sz="1800" dirty="0">
                <a:solidFill>
                  <a:schemeClr val="tx1"/>
                </a:solidFill>
                <a:latin typeface="+mj-lt"/>
              </a:rPr>
              <a:t>She is a system and agency abuser</a:t>
            </a:r>
          </a:p>
          <a:p>
            <a:pPr marL="514350" lvl="0" indent="-514350">
              <a:buFont typeface="+mj-lt"/>
              <a:buAutoNum type="alphaUcPeriod"/>
            </a:pPr>
            <a:r>
              <a:rPr lang="en-US" sz="1800" dirty="0">
                <a:solidFill>
                  <a:schemeClr val="tx1"/>
                </a:solidFill>
                <a:latin typeface="+mj-lt"/>
              </a:rPr>
              <a:t>She has a long history of working with various agencies and interacts with each in a way that best suits her needs.</a:t>
            </a:r>
          </a:p>
          <a:p>
            <a:pPr marL="514350" lvl="0" indent="-514350">
              <a:buFont typeface="+mj-lt"/>
              <a:buAutoNum type="alphaUcPeriod"/>
            </a:pPr>
            <a:r>
              <a:rPr lang="en-US" sz="1800" dirty="0">
                <a:solidFill>
                  <a:schemeClr val="tx1"/>
                </a:solidFill>
                <a:latin typeface="+mj-lt"/>
              </a:rPr>
              <a:t>She may have Dissociative Identity Disorder and becomes different people when she contacts different agencies.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569353" y="4558934"/>
            <a:ext cx="4227439" cy="338554"/>
          </a:xfrm>
          <a:prstGeom prst="rect">
            <a:avLst/>
          </a:prstGeom>
        </p:spPr>
        <p:txBody>
          <a:bodyPr wrap="none">
            <a:spAutoFit/>
          </a:bodyPr>
          <a:lstStyle/>
          <a:p>
            <a:pPr algn="ctr"/>
            <a:r>
              <a:rPr lang="en-US" sz="1600" i="1" dirty="0">
                <a:solidFill>
                  <a:schemeClr val="tx1"/>
                </a:solidFill>
              </a:rPr>
              <a:t>Your team gets </a:t>
            </a:r>
            <a:r>
              <a:rPr lang="en-US" sz="1600" i="1" dirty="0" smtClean="0">
                <a:solidFill>
                  <a:schemeClr val="tx1"/>
                </a:solidFill>
              </a:rPr>
              <a:t>2 </a:t>
            </a:r>
            <a:r>
              <a:rPr lang="en-US" sz="1600" i="1" dirty="0">
                <a:solidFill>
                  <a:schemeClr val="tx1"/>
                </a:solidFill>
              </a:rPr>
              <a:t>points for a correct answer</a:t>
            </a:r>
          </a:p>
        </p:txBody>
      </p:sp>
    </p:spTree>
    <p:custDataLst>
      <p:tags r:id="rId1"/>
    </p:custDataLst>
    <p:extLst>
      <p:ext uri="{BB962C8B-B14F-4D97-AF65-F5344CB8AC3E}">
        <p14:creationId xmlns:p14="http://schemas.microsoft.com/office/powerpoint/2010/main" val="196813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77005" y="229116"/>
            <a:ext cx="5514195" cy="1280136"/>
          </a:xfrm>
        </p:spPr>
        <p:txBody>
          <a:bodyPr/>
          <a:lstStyle/>
          <a:p>
            <a:r>
              <a:rPr lang="en-US" sz="2000" dirty="0" smtClean="0">
                <a:latin typeface="+mj-lt"/>
              </a:rPr>
              <a:t>“She </a:t>
            </a:r>
            <a:r>
              <a:rPr lang="en-US" sz="2000" dirty="0">
                <a:latin typeface="+mj-lt"/>
              </a:rPr>
              <a:t>needs so much care but is so </a:t>
            </a:r>
            <a:r>
              <a:rPr lang="en-US" sz="2000" i="1" u="sng" dirty="0">
                <a:latin typeface="+mj-lt"/>
              </a:rPr>
              <a:t>resistant</a:t>
            </a:r>
            <a:r>
              <a:rPr lang="en-US" sz="2000" dirty="0">
                <a:latin typeface="+mj-lt"/>
              </a:rPr>
              <a:t> to anything I offer. </a:t>
            </a:r>
            <a:r>
              <a:rPr lang="en-US" sz="2000" dirty="0" smtClean="0">
                <a:latin typeface="+mj-lt"/>
              </a:rPr>
              <a:t>She </a:t>
            </a:r>
            <a:r>
              <a:rPr lang="en-US" sz="2000" dirty="0">
                <a:latin typeface="+mj-lt"/>
              </a:rPr>
              <a:t>doesn’t want a home health </a:t>
            </a:r>
            <a:r>
              <a:rPr lang="en-US" sz="2000" dirty="0" smtClean="0">
                <a:latin typeface="+mj-lt"/>
              </a:rPr>
              <a:t>aide. She </a:t>
            </a:r>
            <a:r>
              <a:rPr lang="en-US" sz="2000" dirty="0">
                <a:latin typeface="+mj-lt"/>
              </a:rPr>
              <a:t>doesn’t want a nursing home.  She just wants to be left alone.”</a:t>
            </a:r>
          </a:p>
        </p:txBody>
      </p:sp>
      <p:sp>
        <p:nvSpPr>
          <p:cNvPr id="5" name="Content Placeholder 10"/>
          <p:cNvSpPr>
            <a:spLocks noGrp="1"/>
          </p:cNvSpPr>
          <p:nvPr>
            <p:ph type="body" idx="1"/>
          </p:nvPr>
        </p:nvSpPr>
        <p:spPr>
          <a:xfrm>
            <a:off x="324464" y="1400175"/>
            <a:ext cx="8229600" cy="3394500"/>
          </a:xfrm>
        </p:spPr>
        <p:txBody>
          <a:bodyPr>
            <a:normAutofit/>
          </a:bodyPr>
          <a:lstStyle/>
          <a:p>
            <a:pPr marL="0" indent="0">
              <a:buNone/>
            </a:pPr>
            <a:endParaRPr lang="en-US" sz="1800" dirty="0">
              <a:solidFill>
                <a:schemeClr val="tx1"/>
              </a:solidFill>
              <a:latin typeface="+mj-lt"/>
            </a:endParaRPr>
          </a:p>
          <a:p>
            <a:pPr marL="514350" lvl="0" indent="-514350">
              <a:buFont typeface="+mj-lt"/>
              <a:buAutoNum type="alphaUcPeriod"/>
            </a:pPr>
            <a:r>
              <a:rPr lang="en-US" sz="1800" dirty="0">
                <a:solidFill>
                  <a:schemeClr val="tx1"/>
                </a:solidFill>
                <a:latin typeface="+mj-lt"/>
              </a:rPr>
              <a:t>She is very independent and wants to live on her own in her own home. </a:t>
            </a:r>
          </a:p>
          <a:p>
            <a:pPr marL="514350" lvl="0" indent="-514350">
              <a:buFont typeface="+mj-lt"/>
              <a:buAutoNum type="alphaUcPeriod"/>
            </a:pPr>
            <a:r>
              <a:rPr lang="en-US" sz="1800" dirty="0">
                <a:solidFill>
                  <a:schemeClr val="tx1"/>
                </a:solidFill>
                <a:latin typeface="+mj-lt"/>
              </a:rPr>
              <a:t>She is incapable of understanding her own needs and in denial about her need for help. </a:t>
            </a:r>
          </a:p>
          <a:p>
            <a:pPr marL="514350" lvl="0" indent="-514350">
              <a:buFont typeface="+mj-lt"/>
              <a:buAutoNum type="alphaUcPeriod"/>
            </a:pPr>
            <a:r>
              <a:rPr lang="en-US" sz="1800" dirty="0">
                <a:solidFill>
                  <a:schemeClr val="tx1"/>
                </a:solidFill>
                <a:latin typeface="+mj-lt"/>
              </a:rPr>
              <a:t>She is an anti-social type of person who always pushes people away. </a:t>
            </a:r>
          </a:p>
          <a:p>
            <a:pPr marL="514350" lvl="0" indent="-514350">
              <a:buFont typeface="+mj-lt"/>
              <a:buAutoNum type="alphaUcPeriod"/>
            </a:pPr>
            <a:r>
              <a:rPr lang="en-US" sz="1800" dirty="0">
                <a:solidFill>
                  <a:schemeClr val="tx1"/>
                </a:solidFill>
                <a:latin typeface="+mj-lt"/>
              </a:rPr>
              <a:t>She knows what she wants and who am I to try and convince her otherwise?</a:t>
            </a: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416952" y="4503079"/>
            <a:ext cx="4227439" cy="338554"/>
          </a:xfrm>
          <a:prstGeom prst="rect">
            <a:avLst/>
          </a:prstGeom>
        </p:spPr>
        <p:txBody>
          <a:bodyPr wrap="none">
            <a:spAutoFit/>
          </a:bodyPr>
          <a:lstStyle/>
          <a:p>
            <a:pPr algn="ctr"/>
            <a:r>
              <a:rPr lang="en-US" sz="1600" i="1" dirty="0">
                <a:solidFill>
                  <a:schemeClr val="tx1"/>
                </a:solidFill>
              </a:rPr>
              <a:t>Your team gets </a:t>
            </a:r>
            <a:r>
              <a:rPr lang="en-US" sz="1600" i="1" dirty="0" smtClean="0">
                <a:solidFill>
                  <a:schemeClr val="tx1"/>
                </a:solidFill>
              </a:rPr>
              <a:t>2 </a:t>
            </a:r>
            <a:r>
              <a:rPr lang="en-US" sz="1600" i="1" dirty="0">
                <a:solidFill>
                  <a:schemeClr val="tx1"/>
                </a:solidFill>
              </a:rPr>
              <a:t>points for a correct answer</a:t>
            </a:r>
          </a:p>
        </p:txBody>
      </p:sp>
    </p:spTree>
    <p:custDataLst>
      <p:tags r:id="rId1"/>
    </p:custDataLst>
    <p:extLst>
      <p:ext uri="{BB962C8B-B14F-4D97-AF65-F5344CB8AC3E}">
        <p14:creationId xmlns:p14="http://schemas.microsoft.com/office/powerpoint/2010/main" val="1728160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27843" y="272439"/>
            <a:ext cx="5548608" cy="955671"/>
          </a:xfrm>
        </p:spPr>
        <p:txBody>
          <a:bodyPr/>
          <a:lstStyle/>
          <a:p>
            <a:r>
              <a:rPr lang="en-US" sz="2000" dirty="0">
                <a:latin typeface="+mj-lt"/>
              </a:rPr>
              <a:t>“She and that no good son of hers can’t survive without each </a:t>
            </a:r>
            <a:r>
              <a:rPr lang="en-US" sz="2000" dirty="0" smtClean="0">
                <a:latin typeface="+mj-lt"/>
              </a:rPr>
              <a:t>other. Their </a:t>
            </a:r>
            <a:r>
              <a:rPr lang="en-US" sz="2000" i="1" u="sng" dirty="0">
                <a:latin typeface="+mj-lt"/>
              </a:rPr>
              <a:t>codependency</a:t>
            </a:r>
            <a:r>
              <a:rPr lang="en-US" sz="2000" dirty="0">
                <a:latin typeface="+mj-lt"/>
              </a:rPr>
              <a:t> is so destructive.”</a:t>
            </a:r>
          </a:p>
        </p:txBody>
      </p:sp>
      <p:sp>
        <p:nvSpPr>
          <p:cNvPr id="5" name="Content Placeholder 10"/>
          <p:cNvSpPr>
            <a:spLocks noGrp="1"/>
          </p:cNvSpPr>
          <p:nvPr>
            <p:ph type="body" idx="1"/>
          </p:nvPr>
        </p:nvSpPr>
        <p:spPr>
          <a:xfrm>
            <a:off x="427703" y="1228110"/>
            <a:ext cx="8229600" cy="3394500"/>
          </a:xfrm>
        </p:spPr>
        <p:txBody>
          <a:bodyPr>
            <a:normAutofit/>
          </a:bodyPr>
          <a:lstStyle/>
          <a:p>
            <a:pPr marL="514350" lvl="0" indent="-514350">
              <a:buFont typeface="+mj-lt"/>
              <a:buAutoNum type="alphaUcPeriod"/>
            </a:pPr>
            <a:r>
              <a:rPr lang="en-US" sz="1800" dirty="0">
                <a:solidFill>
                  <a:schemeClr val="tx1"/>
                </a:solidFill>
                <a:latin typeface="+mj-lt"/>
              </a:rPr>
              <a:t>She loves her son and takes care of him like a good mother should.</a:t>
            </a:r>
          </a:p>
          <a:p>
            <a:pPr marL="514350" lvl="0" indent="-514350">
              <a:buFont typeface="+mj-lt"/>
              <a:buAutoNum type="alphaUcPeriod"/>
            </a:pPr>
            <a:r>
              <a:rPr lang="en-US" sz="1800" dirty="0">
                <a:solidFill>
                  <a:schemeClr val="tx1"/>
                </a:solidFill>
                <a:latin typeface="+mj-lt"/>
              </a:rPr>
              <a:t>She has made her son very dependent on her. </a:t>
            </a:r>
          </a:p>
          <a:p>
            <a:pPr marL="514350" lvl="0" indent="-514350">
              <a:buFont typeface="+mj-lt"/>
              <a:buAutoNum type="alphaUcPeriod"/>
            </a:pPr>
            <a:r>
              <a:rPr lang="en-US" sz="1800" dirty="0">
                <a:solidFill>
                  <a:schemeClr val="tx1"/>
                </a:solidFill>
                <a:latin typeface="+mj-lt"/>
              </a:rPr>
              <a:t>She and her son would be better off if they each lived separately</a:t>
            </a:r>
          </a:p>
          <a:p>
            <a:pPr marL="514350" lvl="0" indent="-514350">
              <a:buFont typeface="+mj-lt"/>
              <a:buAutoNum type="alphaUcPeriod"/>
            </a:pPr>
            <a:r>
              <a:rPr lang="en-US" sz="1800" dirty="0">
                <a:solidFill>
                  <a:schemeClr val="tx1"/>
                </a:solidFill>
                <a:latin typeface="+mj-lt"/>
              </a:rPr>
              <a:t>She and her son are very close and are hesitant to make decisions without consulting one another.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554604" y="4136147"/>
            <a:ext cx="4227439" cy="338554"/>
          </a:xfrm>
          <a:prstGeom prst="rect">
            <a:avLst/>
          </a:prstGeom>
        </p:spPr>
        <p:txBody>
          <a:bodyPr wrap="none">
            <a:spAutoFit/>
          </a:bodyPr>
          <a:lstStyle/>
          <a:p>
            <a:pPr algn="ctr"/>
            <a:r>
              <a:rPr lang="en-US" sz="1600" i="1" dirty="0">
                <a:solidFill>
                  <a:schemeClr val="tx1"/>
                </a:solidFill>
              </a:rPr>
              <a:t>Your team gets </a:t>
            </a:r>
            <a:r>
              <a:rPr lang="en-US" sz="1600" i="1" dirty="0" smtClean="0">
                <a:solidFill>
                  <a:schemeClr val="tx1"/>
                </a:solidFill>
              </a:rPr>
              <a:t>2 </a:t>
            </a:r>
            <a:r>
              <a:rPr lang="en-US" sz="1600" i="1" dirty="0">
                <a:solidFill>
                  <a:schemeClr val="tx1"/>
                </a:solidFill>
              </a:rPr>
              <a:t>points for a correct answer</a:t>
            </a:r>
          </a:p>
        </p:txBody>
      </p:sp>
    </p:spTree>
    <p:custDataLst>
      <p:tags r:id="rId1"/>
    </p:custDataLst>
    <p:extLst>
      <p:ext uri="{BB962C8B-B14F-4D97-AF65-F5344CB8AC3E}">
        <p14:creationId xmlns:p14="http://schemas.microsoft.com/office/powerpoint/2010/main" val="3651123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281921" y="242943"/>
            <a:ext cx="5489615" cy="999916"/>
          </a:xfrm>
        </p:spPr>
        <p:txBody>
          <a:bodyPr/>
          <a:lstStyle/>
          <a:p>
            <a:r>
              <a:rPr lang="en-US" sz="2000" dirty="0">
                <a:latin typeface="+mj-lt"/>
              </a:rPr>
              <a:t>“I just can’t get her to move on any suggestion.  She is so </a:t>
            </a:r>
            <a:r>
              <a:rPr lang="en-US" sz="2000" i="1" u="sng" dirty="0">
                <a:latin typeface="+mj-lt"/>
              </a:rPr>
              <a:t>passive</a:t>
            </a:r>
            <a:r>
              <a:rPr lang="en-US" sz="2000" dirty="0">
                <a:latin typeface="+mj-lt"/>
              </a:rPr>
              <a:t> about the horrible situation she is in. </a:t>
            </a:r>
            <a:r>
              <a:rPr lang="en-US" sz="2000" dirty="0" smtClean="0">
                <a:latin typeface="+mj-lt"/>
              </a:rPr>
              <a:t>It </a:t>
            </a:r>
            <a:r>
              <a:rPr lang="en-US" sz="2000" dirty="0">
                <a:latin typeface="+mj-lt"/>
              </a:rPr>
              <a:t>is so frustrating.”</a:t>
            </a:r>
          </a:p>
        </p:txBody>
      </p:sp>
      <p:sp>
        <p:nvSpPr>
          <p:cNvPr id="5" name="Content Placeholder 10"/>
          <p:cNvSpPr>
            <a:spLocks noGrp="1"/>
          </p:cNvSpPr>
          <p:nvPr>
            <p:ph type="body" idx="1"/>
          </p:nvPr>
        </p:nvSpPr>
        <p:spPr>
          <a:xfrm>
            <a:off x="452284" y="1242859"/>
            <a:ext cx="8229600" cy="2724457"/>
          </a:xfrm>
        </p:spPr>
        <p:txBody>
          <a:bodyPr>
            <a:normAutofit/>
          </a:bodyPr>
          <a:lstStyle/>
          <a:p>
            <a:pPr marL="514350" lvl="0" indent="-514350">
              <a:buFont typeface="+mj-lt"/>
              <a:buAutoNum type="alphaUcPeriod"/>
            </a:pPr>
            <a:r>
              <a:rPr lang="en-US" sz="1800" dirty="0">
                <a:solidFill>
                  <a:schemeClr val="tx1"/>
                </a:solidFill>
                <a:latin typeface="+mj-lt"/>
              </a:rPr>
              <a:t>She is highly ambivalent about making any changes to her situation and is resolved to deflect my suggestions until she is ready to change. </a:t>
            </a:r>
          </a:p>
          <a:p>
            <a:pPr marL="514350" lvl="0" indent="-514350">
              <a:buFont typeface="+mj-lt"/>
              <a:buAutoNum type="alphaUcPeriod"/>
            </a:pPr>
            <a:r>
              <a:rPr lang="en-US" sz="1800" dirty="0">
                <a:solidFill>
                  <a:schemeClr val="tx1"/>
                </a:solidFill>
                <a:latin typeface="+mj-lt"/>
              </a:rPr>
              <a:t>She is socially isolated and unmotivated to take care of herself.</a:t>
            </a:r>
          </a:p>
          <a:p>
            <a:pPr marL="514350" lvl="0" indent="-514350">
              <a:buFont typeface="+mj-lt"/>
              <a:buAutoNum type="alphaUcPeriod"/>
            </a:pPr>
            <a:r>
              <a:rPr lang="en-US" sz="1800" dirty="0">
                <a:solidFill>
                  <a:schemeClr val="tx1"/>
                </a:solidFill>
                <a:latin typeface="+mj-lt"/>
              </a:rPr>
              <a:t>She is defiant in the face of authority, but won’t take actions on her own. </a:t>
            </a:r>
          </a:p>
          <a:p>
            <a:pPr marL="514350" lvl="0" indent="-514350">
              <a:buFont typeface="+mj-lt"/>
              <a:buAutoNum type="alphaUcPeriod"/>
            </a:pPr>
            <a:r>
              <a:rPr lang="en-US" sz="1800" dirty="0">
                <a:solidFill>
                  <a:schemeClr val="tx1"/>
                </a:solidFill>
                <a:latin typeface="+mj-lt"/>
              </a:rPr>
              <a:t>Eventually her environment will get worse and she will need conservatorship.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453364" y="4131231"/>
            <a:ext cx="4227439" cy="338554"/>
          </a:xfrm>
          <a:prstGeom prst="rect">
            <a:avLst/>
          </a:prstGeom>
        </p:spPr>
        <p:txBody>
          <a:bodyPr wrap="none">
            <a:spAutoFit/>
          </a:bodyPr>
          <a:lstStyle/>
          <a:p>
            <a:pPr algn="ctr"/>
            <a:r>
              <a:rPr lang="en-US" sz="1600" i="1" dirty="0">
                <a:solidFill>
                  <a:schemeClr val="tx1"/>
                </a:solidFill>
              </a:rPr>
              <a:t>Your team gets </a:t>
            </a:r>
            <a:r>
              <a:rPr lang="en-US" sz="1600" i="1" dirty="0" smtClean="0">
                <a:solidFill>
                  <a:schemeClr val="tx1"/>
                </a:solidFill>
              </a:rPr>
              <a:t>2 </a:t>
            </a:r>
            <a:r>
              <a:rPr lang="en-US" sz="1600" i="1" dirty="0">
                <a:solidFill>
                  <a:schemeClr val="tx1"/>
                </a:solidFill>
              </a:rPr>
              <a:t>points for a correct answer</a:t>
            </a:r>
          </a:p>
        </p:txBody>
      </p:sp>
    </p:spTree>
    <p:custDataLst>
      <p:tags r:id="rId1"/>
    </p:custDataLst>
    <p:extLst>
      <p:ext uri="{BB962C8B-B14F-4D97-AF65-F5344CB8AC3E}">
        <p14:creationId xmlns:p14="http://schemas.microsoft.com/office/powerpoint/2010/main" val="4014213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a:xfrm>
            <a:off x="178682" y="231429"/>
            <a:ext cx="5509279" cy="1265387"/>
          </a:xfrm>
        </p:spPr>
        <p:txBody>
          <a:bodyPr/>
          <a:lstStyle/>
          <a:p>
            <a:r>
              <a:rPr lang="en-US" sz="2000" dirty="0" smtClean="0">
                <a:latin typeface="+mj-lt"/>
              </a:rPr>
              <a:t>“Anyone </a:t>
            </a:r>
            <a:r>
              <a:rPr lang="en-US" sz="2000" dirty="0">
                <a:latin typeface="+mj-lt"/>
              </a:rPr>
              <a:t>who chooses to stay in such an abusive situation is using </a:t>
            </a:r>
            <a:r>
              <a:rPr lang="en-US" sz="2000" i="1" u="sng" dirty="0">
                <a:latin typeface="+mj-lt"/>
              </a:rPr>
              <a:t>poor judgment</a:t>
            </a:r>
            <a:r>
              <a:rPr lang="en-US" sz="2000" u="sng" dirty="0">
                <a:latin typeface="+mj-lt"/>
              </a:rPr>
              <a:t>.</a:t>
            </a:r>
            <a:r>
              <a:rPr lang="en-US" sz="2000" dirty="0">
                <a:latin typeface="+mj-lt"/>
              </a:rPr>
              <a:t> </a:t>
            </a:r>
            <a:r>
              <a:rPr lang="en-US" sz="2000" dirty="0" smtClean="0">
                <a:latin typeface="+mj-lt"/>
              </a:rPr>
              <a:t>It </a:t>
            </a:r>
            <a:r>
              <a:rPr lang="en-US" sz="2000" dirty="0">
                <a:latin typeface="+mj-lt"/>
              </a:rPr>
              <a:t>is time to determine if he can make these decisions for himself.”</a:t>
            </a:r>
          </a:p>
        </p:txBody>
      </p:sp>
      <p:sp>
        <p:nvSpPr>
          <p:cNvPr id="5" name="Content Placeholder 10"/>
          <p:cNvSpPr>
            <a:spLocks noGrp="1"/>
          </p:cNvSpPr>
          <p:nvPr>
            <p:ph type="body" idx="1"/>
          </p:nvPr>
        </p:nvSpPr>
        <p:spPr>
          <a:xfrm>
            <a:off x="373626" y="1572240"/>
            <a:ext cx="8229600" cy="2704792"/>
          </a:xfrm>
        </p:spPr>
        <p:txBody>
          <a:bodyPr>
            <a:normAutofit/>
          </a:bodyPr>
          <a:lstStyle/>
          <a:p>
            <a:pPr marL="514350" lvl="0" indent="-514350">
              <a:buFont typeface="+mj-lt"/>
              <a:buAutoNum type="alphaUcPeriod"/>
            </a:pPr>
            <a:r>
              <a:rPr lang="en-US" sz="1800" dirty="0">
                <a:solidFill>
                  <a:schemeClr val="tx1"/>
                </a:solidFill>
                <a:latin typeface="+mj-lt"/>
              </a:rPr>
              <a:t>He must like the abuse to stay in that situation. </a:t>
            </a:r>
          </a:p>
          <a:p>
            <a:pPr marL="514350" lvl="0" indent="-514350">
              <a:buFont typeface="+mj-lt"/>
              <a:buAutoNum type="alphaUcPeriod"/>
            </a:pPr>
            <a:r>
              <a:rPr lang="en-US" sz="1800" dirty="0">
                <a:solidFill>
                  <a:schemeClr val="tx1"/>
                </a:solidFill>
                <a:latin typeface="+mj-lt"/>
              </a:rPr>
              <a:t>He seems reluctant to leave the situation although it places him at risk of abuse. </a:t>
            </a:r>
          </a:p>
          <a:p>
            <a:pPr marL="514350" lvl="0" indent="-514350">
              <a:buFont typeface="+mj-lt"/>
              <a:buAutoNum type="alphaUcPeriod"/>
            </a:pPr>
            <a:r>
              <a:rPr lang="en-US" sz="1800" dirty="0">
                <a:solidFill>
                  <a:schemeClr val="tx1"/>
                </a:solidFill>
                <a:latin typeface="+mj-lt"/>
              </a:rPr>
              <a:t>Due to undue influence, he is unable to choose to leave the situation.</a:t>
            </a:r>
          </a:p>
          <a:p>
            <a:pPr marL="514350" lvl="0" indent="-514350">
              <a:buFont typeface="+mj-lt"/>
              <a:buAutoNum type="alphaUcPeriod"/>
            </a:pPr>
            <a:r>
              <a:rPr lang="en-US" sz="1800" dirty="0">
                <a:solidFill>
                  <a:schemeClr val="tx1"/>
                </a:solidFill>
                <a:latin typeface="+mj-lt"/>
              </a:rPr>
              <a:t>He comes from a family history of abuse so his script is already written and it makes sense that he is either a victim or an abuser himself.  </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Rectangle 6"/>
          <p:cNvSpPr/>
          <p:nvPr/>
        </p:nvSpPr>
        <p:spPr>
          <a:xfrm>
            <a:off x="2374706" y="4352456"/>
            <a:ext cx="4227439" cy="338554"/>
          </a:xfrm>
          <a:prstGeom prst="rect">
            <a:avLst/>
          </a:prstGeom>
        </p:spPr>
        <p:txBody>
          <a:bodyPr wrap="none">
            <a:spAutoFit/>
          </a:bodyPr>
          <a:lstStyle/>
          <a:p>
            <a:pPr algn="ctr"/>
            <a:r>
              <a:rPr lang="en-US" sz="1600" i="1" dirty="0"/>
              <a:t>Your team gets </a:t>
            </a:r>
            <a:r>
              <a:rPr lang="en-US" sz="1600" i="1" dirty="0" smtClean="0"/>
              <a:t>2 </a:t>
            </a:r>
            <a:r>
              <a:rPr lang="en-US" sz="1600" i="1" dirty="0"/>
              <a:t>points for a correct answer</a:t>
            </a:r>
          </a:p>
        </p:txBody>
      </p:sp>
    </p:spTree>
    <p:custDataLst>
      <p:tags r:id="rId1"/>
    </p:custDataLst>
    <p:extLst>
      <p:ext uri="{BB962C8B-B14F-4D97-AF65-F5344CB8AC3E}">
        <p14:creationId xmlns:p14="http://schemas.microsoft.com/office/powerpoint/2010/main" val="578505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What’s Out There</a:t>
            </a:r>
            <a:endParaRPr lang="en-US" dirty="0">
              <a:latin typeface="+mj-lt"/>
            </a:endParaRPr>
          </a:p>
        </p:txBody>
      </p:sp>
      <p:sp>
        <p:nvSpPr>
          <p:cNvPr id="5" name="Content Placeholder 10"/>
          <p:cNvSpPr>
            <a:spLocks noGrp="1"/>
          </p:cNvSpPr>
          <p:nvPr>
            <p:ph type="body" idx="1"/>
          </p:nvPr>
        </p:nvSpPr>
        <p:spPr>
          <a:xfrm>
            <a:off x="486696" y="886133"/>
            <a:ext cx="6794091" cy="3853015"/>
          </a:xfrm>
        </p:spPr>
        <p:txBody>
          <a:bodyPr>
            <a:normAutofit/>
          </a:bodyPr>
          <a:lstStyle/>
          <a:p>
            <a:pPr marL="0" indent="0">
              <a:buNone/>
            </a:pPr>
            <a:r>
              <a:rPr lang="en-US" dirty="0" smtClean="0">
                <a:solidFill>
                  <a:schemeClr val="tx1"/>
                </a:solidFill>
                <a:latin typeface="+mj-lt"/>
              </a:rPr>
              <a:t>Note </a:t>
            </a:r>
            <a:r>
              <a:rPr lang="en-US" dirty="0">
                <a:solidFill>
                  <a:schemeClr val="tx1"/>
                </a:solidFill>
                <a:latin typeface="+mj-lt"/>
              </a:rPr>
              <a:t>the 5 flip chart sheets on the wall for each category of services.</a:t>
            </a:r>
          </a:p>
          <a:p>
            <a:pPr marL="0" indent="0">
              <a:buNone/>
            </a:pPr>
            <a:r>
              <a:rPr lang="en-US" dirty="0">
                <a:solidFill>
                  <a:schemeClr val="tx1"/>
                </a:solidFill>
                <a:latin typeface="+mj-lt"/>
              </a:rPr>
              <a:t>As teams (identified by marker color</a:t>
            </a:r>
            <a:r>
              <a:rPr lang="en-US" dirty="0" smtClean="0">
                <a:solidFill>
                  <a:schemeClr val="tx1"/>
                </a:solidFill>
                <a:latin typeface="+mj-lt"/>
              </a:rPr>
              <a:t>), </a:t>
            </a:r>
            <a:r>
              <a:rPr lang="en-US" dirty="0">
                <a:solidFill>
                  <a:schemeClr val="tx1"/>
                </a:solidFill>
                <a:latin typeface="+mj-lt"/>
              </a:rPr>
              <a:t>add resources to each category.</a:t>
            </a:r>
          </a:p>
          <a:p>
            <a:pPr marL="0" indent="0">
              <a:buNone/>
            </a:pPr>
            <a:r>
              <a:rPr lang="en-US" dirty="0">
                <a:solidFill>
                  <a:schemeClr val="tx1"/>
                </a:solidFill>
                <a:latin typeface="+mj-lt"/>
              </a:rPr>
              <a:t>You can use:</a:t>
            </a:r>
          </a:p>
          <a:p>
            <a:r>
              <a:rPr lang="en-US" sz="1800" dirty="0">
                <a:solidFill>
                  <a:schemeClr val="tx1"/>
                </a:solidFill>
                <a:latin typeface="+mj-lt"/>
              </a:rPr>
              <a:t>The ‘Scavenger Hunt’ activity handout that you filled out after you completed the Voluntary Case Planning eLearning</a:t>
            </a:r>
          </a:p>
          <a:p>
            <a:r>
              <a:rPr lang="en-US" sz="1800" dirty="0">
                <a:solidFill>
                  <a:schemeClr val="tx1"/>
                </a:solidFill>
                <a:latin typeface="+mj-lt"/>
              </a:rPr>
              <a:t>Resource Directories if available. </a:t>
            </a:r>
          </a:p>
          <a:p>
            <a:r>
              <a:rPr lang="en-US" sz="1800" dirty="0">
                <a:solidFill>
                  <a:schemeClr val="tx1"/>
                </a:solidFill>
                <a:latin typeface="+mj-lt"/>
              </a:rPr>
              <a:t>Your smart phone or tablet.</a:t>
            </a:r>
          </a:p>
          <a:p>
            <a:r>
              <a:rPr lang="en-US" sz="1800" dirty="0">
                <a:solidFill>
                  <a:schemeClr val="tx1"/>
                </a:solidFill>
                <a:latin typeface="+mj-lt"/>
              </a:rPr>
              <a:t>Bonus points for websites and/or phone #s to accompany resource</a:t>
            </a:r>
          </a:p>
          <a:p>
            <a:endParaRPr lang="en-US" sz="3200" dirty="0">
              <a:latin typeface="+mj-lt"/>
            </a:endParaRPr>
          </a:p>
          <a:p>
            <a:pPr>
              <a:buFontTx/>
              <a:buNone/>
            </a:pPr>
            <a:endParaRPr lang="en-US" dirty="0">
              <a:latin typeface="Trebuchet MS" panose="020B0603020202020204" pitchFamily="34" charset="0"/>
            </a:endParaRPr>
          </a:p>
        </p:txBody>
      </p:sp>
      <p:sp>
        <p:nvSpPr>
          <p:cNvPr id="7" name="Rectangle 6"/>
          <p:cNvSpPr/>
          <p:nvPr/>
        </p:nvSpPr>
        <p:spPr>
          <a:xfrm>
            <a:off x="83574" y="4653630"/>
            <a:ext cx="8962103" cy="292388"/>
          </a:xfrm>
          <a:prstGeom prst="rect">
            <a:avLst/>
          </a:prstGeom>
        </p:spPr>
        <p:txBody>
          <a:bodyPr wrap="square">
            <a:spAutoFit/>
          </a:bodyPr>
          <a:lstStyle/>
          <a:p>
            <a:r>
              <a:rPr lang="en-US" sz="1300" dirty="0" smtClean="0">
                <a:solidFill>
                  <a:schemeClr val="tx1"/>
                </a:solidFill>
                <a:latin typeface="+mj-lt"/>
              </a:rPr>
              <a:t>Your team scores one point for each </a:t>
            </a:r>
            <a:r>
              <a:rPr lang="en-US" sz="1300" b="1" dirty="0" smtClean="0">
                <a:solidFill>
                  <a:schemeClr val="tx1"/>
                </a:solidFill>
                <a:latin typeface="+mj-lt"/>
              </a:rPr>
              <a:t>unique </a:t>
            </a:r>
            <a:r>
              <a:rPr lang="en-US" sz="1300" dirty="0" smtClean="0">
                <a:solidFill>
                  <a:schemeClr val="tx1"/>
                </a:solidFill>
                <a:latin typeface="+mj-lt"/>
              </a:rPr>
              <a:t>resource (no duplicates) and one point each for website and/or phone #</a:t>
            </a:r>
            <a:endParaRPr lang="en-US" sz="1300" dirty="0">
              <a:solidFill>
                <a:schemeClr val="tx1"/>
              </a:solidFill>
              <a:latin typeface="+mj-lt"/>
            </a:endParaRPr>
          </a:p>
        </p:txBody>
      </p:sp>
      <p:pic>
        <p:nvPicPr>
          <p:cNvPr id="8" name="Picture 4" descr="Flipchart Hire"/>
          <p:cNvPicPr>
            <a:picLocks noChangeAspect="1" noChangeArrowheads="1"/>
          </p:cNvPicPr>
          <p:nvPr/>
        </p:nvPicPr>
        <p:blipFill rotWithShape="1">
          <a:blip r:embed="rId4">
            <a:extLst>
              <a:ext uri="{28A0092B-C50C-407E-A947-70E740481C1C}">
                <a14:useLocalDpi xmlns:a14="http://schemas.microsoft.com/office/drawing/2010/main" val="0"/>
              </a:ext>
            </a:extLst>
          </a:blip>
          <a:srcRect l="28190" t="2278" r="26693" b="3837"/>
          <a:stretch/>
        </p:blipFill>
        <p:spPr bwMode="auto">
          <a:xfrm>
            <a:off x="7248076" y="899703"/>
            <a:ext cx="1646903" cy="3691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59858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Finding Resources</a:t>
            </a:r>
            <a:endParaRPr lang="en-US" dirty="0">
              <a:latin typeface="+mj-lt"/>
            </a:endParaRPr>
          </a:p>
        </p:txBody>
      </p:sp>
      <p:sp>
        <p:nvSpPr>
          <p:cNvPr id="5" name="Content Placeholder 10"/>
          <p:cNvSpPr>
            <a:spLocks noGrp="1"/>
          </p:cNvSpPr>
          <p:nvPr>
            <p:ph type="body" idx="1"/>
          </p:nvPr>
        </p:nvSpPr>
        <p:spPr>
          <a:xfrm>
            <a:off x="457200" y="942975"/>
            <a:ext cx="4409768" cy="3394500"/>
          </a:xfrm>
        </p:spPr>
        <p:txBody>
          <a:bodyPr>
            <a:normAutofit/>
          </a:bodyPr>
          <a:lstStyle/>
          <a:p>
            <a:r>
              <a:rPr lang="en-US" sz="1800" dirty="0">
                <a:solidFill>
                  <a:schemeClr val="tx1"/>
                </a:solidFill>
                <a:latin typeface="+mj-lt"/>
              </a:rPr>
              <a:t>Which group had the most entries on the 5 sheets?</a:t>
            </a:r>
          </a:p>
          <a:p>
            <a:r>
              <a:rPr lang="en-US" sz="1800" dirty="0">
                <a:solidFill>
                  <a:schemeClr val="tx1"/>
                </a:solidFill>
                <a:latin typeface="+mj-lt"/>
              </a:rPr>
              <a:t>Why did your group select the resources that you decided to list? </a:t>
            </a:r>
          </a:p>
          <a:p>
            <a:r>
              <a:rPr lang="en-US" sz="1800" dirty="0">
                <a:solidFill>
                  <a:schemeClr val="tx1"/>
                </a:solidFill>
                <a:latin typeface="+mj-lt"/>
              </a:rPr>
              <a:t>Do you see any gaps in resources for some client needs that often come up?</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25960" y="942975"/>
            <a:ext cx="4085303" cy="3657600"/>
          </a:xfrm>
          <a:prstGeom prst="rect">
            <a:avLst/>
          </a:prstGeom>
          <a:effectLst>
            <a:softEdge rad="635000"/>
          </a:effectLst>
        </p:spPr>
      </p:pic>
    </p:spTree>
    <p:custDataLst>
      <p:tags r:id="rId1"/>
    </p:custDataLst>
    <p:extLst>
      <p:ext uri="{BB962C8B-B14F-4D97-AF65-F5344CB8AC3E}">
        <p14:creationId xmlns:p14="http://schemas.microsoft.com/office/powerpoint/2010/main" val="3658939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Evaluating the Case Plan</a:t>
            </a:r>
            <a:endParaRPr lang="en-US" dirty="0">
              <a:latin typeface="+mj-lt"/>
            </a:endParaRPr>
          </a:p>
        </p:txBody>
      </p:sp>
      <p:sp>
        <p:nvSpPr>
          <p:cNvPr id="5" name="Content Placeholder 10"/>
          <p:cNvSpPr>
            <a:spLocks noGrp="1"/>
          </p:cNvSpPr>
          <p:nvPr>
            <p:ph type="body" idx="1"/>
          </p:nvPr>
        </p:nvSpPr>
        <p:spPr/>
        <p:txBody>
          <a:bodyPr>
            <a:normAutofit/>
          </a:bodyPr>
          <a:lstStyle/>
          <a:p>
            <a:pPr marL="0" indent="0">
              <a:buNone/>
            </a:pPr>
            <a:r>
              <a:rPr lang="en-US" dirty="0">
                <a:solidFill>
                  <a:schemeClr val="tx1"/>
                </a:solidFill>
                <a:latin typeface="+mj-lt"/>
              </a:rPr>
              <a:t>Remember these considerations that you learned about in the Voluntary Case Planning eLearning:</a:t>
            </a:r>
          </a:p>
          <a:p>
            <a:r>
              <a:rPr lang="en-US" sz="1800" dirty="0">
                <a:solidFill>
                  <a:schemeClr val="tx1"/>
                </a:solidFill>
                <a:latin typeface="+mj-lt"/>
              </a:rPr>
              <a:t>Hidden/unintended consequences</a:t>
            </a:r>
          </a:p>
          <a:p>
            <a:r>
              <a:rPr lang="en-US" sz="1800" dirty="0">
                <a:solidFill>
                  <a:schemeClr val="tx1"/>
                </a:solidFill>
                <a:latin typeface="+mj-lt"/>
              </a:rPr>
              <a:t>Ethical Dilemmas</a:t>
            </a:r>
          </a:p>
          <a:p>
            <a:r>
              <a:rPr lang="en-US" sz="1800" dirty="0">
                <a:solidFill>
                  <a:schemeClr val="tx1"/>
                </a:solidFill>
                <a:latin typeface="+mj-lt"/>
              </a:rPr>
              <a:t>Workability of the plan</a:t>
            </a:r>
          </a:p>
          <a:p>
            <a:r>
              <a:rPr lang="en-US" sz="1800" dirty="0">
                <a:solidFill>
                  <a:schemeClr val="tx1"/>
                </a:solidFill>
                <a:latin typeface="+mj-lt"/>
              </a:rPr>
              <a:t>Whose needs are being served</a:t>
            </a:r>
          </a:p>
          <a:p>
            <a:r>
              <a:rPr lang="en-US" sz="1800" dirty="0">
                <a:solidFill>
                  <a:schemeClr val="tx1"/>
                </a:solidFill>
                <a:latin typeface="+mj-lt"/>
              </a:rPr>
              <a:t>Plan B</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891" y="1958335"/>
            <a:ext cx="3440429" cy="2293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3341191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Evaluating the Joe Jones’ Case Plan</a:t>
            </a:r>
            <a:endParaRPr lang="en-US" dirty="0">
              <a:latin typeface="+mj-lt"/>
            </a:endParaRPr>
          </a:p>
        </p:txBody>
      </p:sp>
      <p:sp>
        <p:nvSpPr>
          <p:cNvPr id="5" name="Content Placeholder 10"/>
          <p:cNvSpPr>
            <a:spLocks noGrp="1"/>
          </p:cNvSpPr>
          <p:nvPr>
            <p:ph type="body" idx="1"/>
          </p:nvPr>
        </p:nvSpPr>
        <p:spPr>
          <a:xfrm>
            <a:off x="457200" y="942975"/>
            <a:ext cx="5933768" cy="3394500"/>
          </a:xfrm>
        </p:spPr>
        <p:txBody>
          <a:bodyPr>
            <a:normAutofit/>
          </a:bodyPr>
          <a:lstStyle/>
          <a:p>
            <a:r>
              <a:rPr lang="en-US" sz="1800" dirty="0">
                <a:solidFill>
                  <a:schemeClr val="tx1"/>
                </a:solidFill>
                <a:latin typeface="+mj-lt"/>
              </a:rPr>
              <a:t>Read through the scenario for Joe Jones</a:t>
            </a:r>
          </a:p>
          <a:p>
            <a:r>
              <a:rPr lang="en-US" sz="1800" dirty="0">
                <a:solidFill>
                  <a:schemeClr val="tx1"/>
                </a:solidFill>
                <a:latin typeface="+mj-lt"/>
              </a:rPr>
              <a:t>Discuss Joe’s scenario as a group</a:t>
            </a:r>
          </a:p>
          <a:p>
            <a:r>
              <a:rPr lang="en-US" sz="1800" dirty="0">
                <a:solidFill>
                  <a:schemeClr val="tx1"/>
                </a:solidFill>
                <a:latin typeface="+mj-lt"/>
              </a:rPr>
              <a:t>Decide on your group’s answers to </a:t>
            </a:r>
            <a:r>
              <a:rPr lang="en-US" sz="1800" b="1" dirty="0">
                <a:solidFill>
                  <a:schemeClr val="tx1"/>
                </a:solidFill>
                <a:latin typeface="+mj-lt"/>
              </a:rPr>
              <a:t>all</a:t>
            </a:r>
            <a:r>
              <a:rPr lang="en-US" sz="1800" dirty="0">
                <a:solidFill>
                  <a:schemeClr val="tx1"/>
                </a:solidFill>
                <a:latin typeface="+mj-lt"/>
              </a:rPr>
              <a:t> the questions pertaining to Joe’s situation and case planning for Joe</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114" y="899703"/>
            <a:ext cx="2534332" cy="4126375"/>
          </a:xfrm>
          <a:prstGeom prst="rect">
            <a:avLst/>
          </a:prstGeom>
          <a:effectLst>
            <a:softEdge rad="635000"/>
          </a:effectLst>
        </p:spPr>
      </p:pic>
      <p:sp>
        <p:nvSpPr>
          <p:cNvPr id="8" name="TextBox 7"/>
          <p:cNvSpPr txBox="1"/>
          <p:nvPr/>
        </p:nvSpPr>
        <p:spPr>
          <a:xfrm rot="20174833">
            <a:off x="2034972" y="2856720"/>
            <a:ext cx="80962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A</a:t>
            </a:r>
            <a:endParaRPr lang="en-US" sz="8000" dirty="0"/>
          </a:p>
        </p:txBody>
      </p:sp>
      <p:sp>
        <p:nvSpPr>
          <p:cNvPr id="9" name="TextBox 8"/>
          <p:cNvSpPr txBox="1"/>
          <p:nvPr/>
        </p:nvSpPr>
        <p:spPr>
          <a:xfrm rot="979465">
            <a:off x="2998346" y="2836823"/>
            <a:ext cx="80962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B</a:t>
            </a:r>
            <a:endParaRPr lang="en-US" sz="8000" dirty="0"/>
          </a:p>
        </p:txBody>
      </p:sp>
      <p:sp>
        <p:nvSpPr>
          <p:cNvPr id="10" name="TextBox 9"/>
          <p:cNvSpPr txBox="1"/>
          <p:nvPr/>
        </p:nvSpPr>
        <p:spPr>
          <a:xfrm rot="1929720">
            <a:off x="3804443" y="3186085"/>
            <a:ext cx="80962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0" dirty="0" smtClean="0"/>
              <a:t>C</a:t>
            </a:r>
            <a:endParaRPr lang="en-US" sz="8000" dirty="0"/>
          </a:p>
        </p:txBody>
      </p:sp>
    </p:spTree>
    <p:custDataLst>
      <p:tags r:id="rId1"/>
    </p:custDataLst>
    <p:extLst>
      <p:ext uri="{BB962C8B-B14F-4D97-AF65-F5344CB8AC3E}">
        <p14:creationId xmlns:p14="http://schemas.microsoft.com/office/powerpoint/2010/main" val="1957788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Joe’s Case Plan</a:t>
            </a:r>
            <a:endParaRPr lang="en-US" dirty="0">
              <a:latin typeface="+mj-lt"/>
            </a:endParaRPr>
          </a:p>
        </p:txBody>
      </p:sp>
      <p:sp>
        <p:nvSpPr>
          <p:cNvPr id="5" name="Content Placeholder 10"/>
          <p:cNvSpPr>
            <a:spLocks noGrp="1"/>
          </p:cNvSpPr>
          <p:nvPr>
            <p:ph type="body" idx="1"/>
          </p:nvPr>
        </p:nvSpPr>
        <p:spPr>
          <a:xfrm>
            <a:off x="457200" y="942975"/>
            <a:ext cx="6213987" cy="3394500"/>
          </a:xfrm>
        </p:spPr>
        <p:txBody>
          <a:bodyPr>
            <a:normAutofit/>
          </a:bodyPr>
          <a:lstStyle/>
          <a:p>
            <a:pPr marL="0" indent="0">
              <a:buNone/>
            </a:pPr>
            <a:r>
              <a:rPr lang="en-US" dirty="0">
                <a:solidFill>
                  <a:schemeClr val="tx1"/>
                </a:solidFill>
                <a:latin typeface="+mj-lt"/>
              </a:rPr>
              <a:t>You get two points if your answer is “the best answer”</a:t>
            </a:r>
          </a:p>
          <a:p>
            <a:pPr lvl="1"/>
            <a:r>
              <a:rPr lang="en-US" sz="1800" dirty="0">
                <a:solidFill>
                  <a:schemeClr val="tx1"/>
                </a:solidFill>
                <a:latin typeface="+mj-lt"/>
              </a:rPr>
              <a:t>Can you make a case for your answer? </a:t>
            </a:r>
          </a:p>
          <a:p>
            <a:pPr lvl="2"/>
            <a:r>
              <a:rPr lang="en-US" sz="1600" dirty="0">
                <a:solidFill>
                  <a:schemeClr val="tx1"/>
                </a:solidFill>
                <a:latin typeface="+mj-lt"/>
              </a:rPr>
              <a:t>You can have 2 minutes to make your case.</a:t>
            </a:r>
          </a:p>
          <a:p>
            <a:pPr lvl="2"/>
            <a:r>
              <a:rPr lang="en-US" sz="1600" dirty="0">
                <a:solidFill>
                  <a:schemeClr val="tx1"/>
                </a:solidFill>
                <a:latin typeface="+mj-lt"/>
              </a:rPr>
              <a:t>Class can vote to award a point or not.</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5998" y="899703"/>
            <a:ext cx="2802363" cy="3879748"/>
          </a:xfrm>
          <a:prstGeom prst="rect">
            <a:avLst/>
          </a:prstGeom>
          <a:effectLst>
            <a:softEdge rad="635000"/>
          </a:effectLst>
        </p:spPr>
      </p:pic>
      <p:pic>
        <p:nvPicPr>
          <p:cNvPr id="8" name="Picture 4" descr="File:Debate Logo.svg"/>
          <p:cNvPicPr>
            <a:picLocks noChangeAspect="1" noChangeArrowheads="1"/>
          </p:cNvPicPr>
          <p:nvPr/>
        </p:nvPicPr>
        <p:blipFill rotWithShape="1">
          <a:blip r:embed="rId5">
            <a:extLst>
              <a:ext uri="{28A0092B-C50C-407E-A947-70E740481C1C}">
                <a14:useLocalDpi xmlns:a14="http://schemas.microsoft.com/office/drawing/2010/main" val="0"/>
              </a:ext>
            </a:extLst>
          </a:blip>
          <a:srcRect b="53846"/>
          <a:stretch/>
        </p:blipFill>
        <p:spPr bwMode="auto">
          <a:xfrm>
            <a:off x="718371" y="3465870"/>
            <a:ext cx="5294056" cy="15591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5794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Housekeeping</a:t>
            </a:r>
            <a:endParaRPr lang="en-US" dirty="0">
              <a:latin typeface="+mj-lt"/>
            </a:endParaRPr>
          </a:p>
        </p:txBody>
      </p:sp>
      <p:sp>
        <p:nvSpPr>
          <p:cNvPr id="5" name="Content Placeholder 10"/>
          <p:cNvSpPr>
            <a:spLocks noGrp="1"/>
          </p:cNvSpPr>
          <p:nvPr>
            <p:ph type="body" idx="1"/>
          </p:nvPr>
        </p:nvSpPr>
        <p:spPr/>
        <p:txBody>
          <a:bodyPr>
            <a:normAutofit/>
          </a:bodyPr>
          <a:lstStyle/>
          <a:p>
            <a:r>
              <a:rPr lang="en-US" dirty="0">
                <a:solidFill>
                  <a:schemeClr val="tx1"/>
                </a:solidFill>
                <a:latin typeface="+mj-lt"/>
              </a:rPr>
              <a:t>Location of restrooms</a:t>
            </a:r>
          </a:p>
          <a:p>
            <a:r>
              <a:rPr lang="en-US" dirty="0">
                <a:solidFill>
                  <a:schemeClr val="tx1"/>
                </a:solidFill>
                <a:latin typeface="+mj-lt"/>
              </a:rPr>
              <a:t>Set cell phones to vibrate</a:t>
            </a:r>
          </a:p>
          <a:p>
            <a:r>
              <a:rPr lang="en-US" dirty="0">
                <a:solidFill>
                  <a:schemeClr val="tx1"/>
                </a:solidFill>
                <a:latin typeface="+mj-lt"/>
              </a:rPr>
              <a:t>Please return promptly from breaks and help us keep to the schedule</a:t>
            </a:r>
          </a:p>
          <a:p>
            <a:r>
              <a:rPr lang="en-US" dirty="0">
                <a:solidFill>
                  <a:schemeClr val="tx1"/>
                </a:solidFill>
                <a:latin typeface="+mj-lt"/>
              </a:rPr>
              <a:t>Materials</a:t>
            </a:r>
          </a:p>
          <a:p>
            <a:pPr lvl="1"/>
            <a:r>
              <a:rPr lang="en-US" sz="1800" dirty="0">
                <a:solidFill>
                  <a:schemeClr val="tx1"/>
                </a:solidFill>
                <a:latin typeface="+mj-lt"/>
              </a:rPr>
              <a:t>PowerPoint Slides</a:t>
            </a:r>
          </a:p>
          <a:p>
            <a:pPr lvl="1"/>
            <a:r>
              <a:rPr lang="en-US" sz="1800" dirty="0">
                <a:solidFill>
                  <a:schemeClr val="tx1"/>
                </a:solidFill>
                <a:latin typeface="+mj-lt"/>
              </a:rPr>
              <a:t>Participant Materials</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26050" y="2661218"/>
            <a:ext cx="1573394" cy="2098883"/>
          </a:xfrm>
          <a:prstGeom prst="rect">
            <a:avLst/>
          </a:prstGeom>
        </p:spPr>
      </p:pic>
    </p:spTree>
    <p:custDataLst>
      <p:tags r:id="rId1"/>
    </p:custDataLst>
    <p:extLst>
      <p:ext uri="{BB962C8B-B14F-4D97-AF65-F5344CB8AC3E}">
        <p14:creationId xmlns:p14="http://schemas.microsoft.com/office/powerpoint/2010/main" val="612384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Safety Planning</a:t>
            </a:r>
            <a:endParaRPr lang="en-US" dirty="0">
              <a:latin typeface="+mj-lt"/>
            </a:endParaRPr>
          </a:p>
        </p:txBody>
      </p:sp>
      <p:sp>
        <p:nvSpPr>
          <p:cNvPr id="5" name="Content Placeholder 10"/>
          <p:cNvSpPr>
            <a:spLocks noGrp="1"/>
          </p:cNvSpPr>
          <p:nvPr>
            <p:ph type="body" idx="1"/>
          </p:nvPr>
        </p:nvSpPr>
        <p:spPr>
          <a:xfrm>
            <a:off x="457200" y="942975"/>
            <a:ext cx="3795252" cy="3394500"/>
          </a:xfrm>
        </p:spPr>
        <p:txBody>
          <a:bodyPr>
            <a:normAutofit/>
          </a:bodyPr>
          <a:lstStyle/>
          <a:p>
            <a:pPr marL="0" indent="0">
              <a:buNone/>
            </a:pPr>
            <a:r>
              <a:rPr lang="en-US" dirty="0">
                <a:solidFill>
                  <a:schemeClr val="tx1"/>
                </a:solidFill>
                <a:latin typeface="+mj-lt"/>
              </a:rPr>
              <a:t>Safety Planning Includes: </a:t>
            </a:r>
          </a:p>
          <a:p>
            <a:pPr lvl="1"/>
            <a:r>
              <a:rPr lang="en-US" sz="1800" dirty="0">
                <a:solidFill>
                  <a:schemeClr val="tx1"/>
                </a:solidFill>
                <a:latin typeface="+mj-lt"/>
              </a:rPr>
              <a:t>Risk Reduction Strategies</a:t>
            </a:r>
          </a:p>
          <a:p>
            <a:pPr lvl="1"/>
            <a:r>
              <a:rPr lang="en-US" sz="1800" dirty="0">
                <a:solidFill>
                  <a:schemeClr val="tx1"/>
                </a:solidFill>
                <a:latin typeface="+mj-lt"/>
              </a:rPr>
              <a:t>Protection Strategies</a:t>
            </a:r>
          </a:p>
          <a:p>
            <a:pPr lvl="1"/>
            <a:r>
              <a:rPr lang="en-US" sz="1800" dirty="0">
                <a:solidFill>
                  <a:schemeClr val="tx1"/>
                </a:solidFill>
                <a:latin typeface="+mj-lt"/>
              </a:rPr>
              <a:t>Notification Strategies</a:t>
            </a:r>
          </a:p>
          <a:p>
            <a:pPr lvl="1"/>
            <a:r>
              <a:rPr lang="en-US" sz="1800" dirty="0">
                <a:solidFill>
                  <a:schemeClr val="tx1"/>
                </a:solidFill>
                <a:latin typeface="+mj-lt"/>
              </a:rPr>
              <a:t>Referral/Services</a:t>
            </a:r>
          </a:p>
          <a:p>
            <a:pPr lvl="1"/>
            <a:r>
              <a:rPr lang="en-US" sz="1800" dirty="0">
                <a:solidFill>
                  <a:schemeClr val="tx1"/>
                </a:solidFill>
                <a:latin typeface="+mj-lt"/>
              </a:rPr>
              <a:t>Emotional Support</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21453"/>
          <a:stretch/>
        </p:blipFill>
        <p:spPr>
          <a:xfrm>
            <a:off x="4252453" y="1317523"/>
            <a:ext cx="4611328" cy="3311046"/>
          </a:xfrm>
          <a:prstGeom prst="rect">
            <a:avLst/>
          </a:prstGeom>
          <a:effectLst>
            <a:softEdge rad="635000"/>
          </a:effectLst>
        </p:spPr>
      </p:pic>
    </p:spTree>
    <p:custDataLst>
      <p:tags r:id="rId1"/>
    </p:custDataLst>
    <p:extLst>
      <p:ext uri="{BB962C8B-B14F-4D97-AF65-F5344CB8AC3E}">
        <p14:creationId xmlns:p14="http://schemas.microsoft.com/office/powerpoint/2010/main" val="1052492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Safety Planning Pitfalls </a:t>
            </a:r>
            <a:endParaRPr lang="en-US" dirty="0">
              <a:latin typeface="+mj-lt"/>
            </a:endParaRPr>
          </a:p>
        </p:txBody>
      </p:sp>
      <p:sp>
        <p:nvSpPr>
          <p:cNvPr id="7" name="Rounded Rectangle 6"/>
          <p:cNvSpPr/>
          <p:nvPr/>
        </p:nvSpPr>
        <p:spPr>
          <a:xfrm>
            <a:off x="168850" y="930265"/>
            <a:ext cx="1360341" cy="1089145"/>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8" name="Rounded Rectangle 7"/>
          <p:cNvSpPr/>
          <p:nvPr/>
        </p:nvSpPr>
        <p:spPr>
          <a:xfrm>
            <a:off x="1624025" y="958645"/>
            <a:ext cx="1455174" cy="993058"/>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9" name="Rounded Rectangle 8"/>
          <p:cNvSpPr/>
          <p:nvPr/>
        </p:nvSpPr>
        <p:spPr>
          <a:xfrm>
            <a:off x="3152943" y="929174"/>
            <a:ext cx="1410928" cy="1052000"/>
          </a:xfrm>
          <a:prstGeom prst="roundRect">
            <a:avLst>
              <a:gd name="adj" fmla="val 10000"/>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0" name="Rounded Rectangle 9"/>
          <p:cNvSpPr/>
          <p:nvPr/>
        </p:nvSpPr>
        <p:spPr>
          <a:xfrm>
            <a:off x="4708942" y="997972"/>
            <a:ext cx="1410928" cy="953730"/>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t="-9000" b="-9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1" name="Rounded Rectangle 10"/>
          <p:cNvSpPr/>
          <p:nvPr/>
        </p:nvSpPr>
        <p:spPr>
          <a:xfrm>
            <a:off x="6176085" y="958645"/>
            <a:ext cx="1347020" cy="1041101"/>
          </a:xfrm>
          <a:prstGeom prst="roundRect">
            <a:avLst>
              <a:gd name="adj" fmla="val 10000"/>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2" name="Rounded Rectangle 11"/>
          <p:cNvSpPr/>
          <p:nvPr/>
        </p:nvSpPr>
        <p:spPr>
          <a:xfrm>
            <a:off x="7635536" y="1184785"/>
            <a:ext cx="1412993" cy="918198"/>
          </a:xfrm>
          <a:prstGeom prst="roundRect">
            <a:avLst>
              <a:gd name="adj" fmla="val 10000"/>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13" name="Group 12"/>
          <p:cNvGrpSpPr/>
          <p:nvPr/>
        </p:nvGrpSpPr>
        <p:grpSpPr>
          <a:xfrm>
            <a:off x="203991" y="2078349"/>
            <a:ext cx="1399395" cy="2174081"/>
            <a:chOff x="322985" y="1778793"/>
            <a:chExt cx="1550643" cy="2174081"/>
          </a:xfrm>
        </p:grpSpPr>
        <p:sp>
          <p:nvSpPr>
            <p:cNvPr id="14" name="Round Same Side Corner Rectangle 13"/>
            <p:cNvSpPr/>
            <p:nvPr/>
          </p:nvSpPr>
          <p:spPr>
            <a:xfrm rot="10800000">
              <a:off x="322985" y="1778793"/>
              <a:ext cx="1550643" cy="2174081"/>
            </a:xfrm>
            <a:prstGeom prst="round2SameRect">
              <a:avLst>
                <a:gd name="adj1" fmla="val 10500"/>
                <a:gd name="adj2" fmla="val 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5" name="Round Same Side Corner Rectangle 4"/>
            <p:cNvSpPr txBox="1"/>
            <p:nvPr/>
          </p:nvSpPr>
          <p:spPr>
            <a:xfrm rot="21600000">
              <a:off x="370673" y="1778793"/>
              <a:ext cx="1455267" cy="21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Telling the Victim what to do</a:t>
              </a:r>
              <a:endParaRPr lang="en-US" sz="1500" kern="1200" dirty="0"/>
            </a:p>
          </p:txBody>
        </p:sp>
      </p:grpSp>
      <p:grpSp>
        <p:nvGrpSpPr>
          <p:cNvPr id="16" name="Group 15"/>
          <p:cNvGrpSpPr/>
          <p:nvPr/>
        </p:nvGrpSpPr>
        <p:grpSpPr>
          <a:xfrm>
            <a:off x="1680677" y="2078352"/>
            <a:ext cx="1472265" cy="2174081"/>
            <a:chOff x="2028692" y="1778793"/>
            <a:chExt cx="1550643" cy="2174081"/>
          </a:xfrm>
        </p:grpSpPr>
        <p:sp>
          <p:nvSpPr>
            <p:cNvPr id="17" name="Round Same Side Corner Rectangle 16"/>
            <p:cNvSpPr/>
            <p:nvPr/>
          </p:nvSpPr>
          <p:spPr>
            <a:xfrm rot="10800000">
              <a:off x="2028692" y="1778793"/>
              <a:ext cx="1550643" cy="2174081"/>
            </a:xfrm>
            <a:prstGeom prst="round2SameRect">
              <a:avLst>
                <a:gd name="adj1" fmla="val 10500"/>
                <a:gd name="adj2" fmla="val 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 Same Side Corner Rectangle 4"/>
            <p:cNvSpPr txBox="1"/>
            <p:nvPr/>
          </p:nvSpPr>
          <p:spPr>
            <a:xfrm rot="21600000">
              <a:off x="2076380" y="1778793"/>
              <a:ext cx="1455267" cy="21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smtClean="0"/>
                <a:t>Helping the victim accomplish your goals</a:t>
              </a:r>
              <a:endParaRPr lang="en-US" sz="1500" kern="1200" dirty="0"/>
            </a:p>
          </p:txBody>
        </p:sp>
      </p:grpSp>
      <p:grpSp>
        <p:nvGrpSpPr>
          <p:cNvPr id="19" name="Group 18"/>
          <p:cNvGrpSpPr/>
          <p:nvPr/>
        </p:nvGrpSpPr>
        <p:grpSpPr>
          <a:xfrm>
            <a:off x="3191630" y="2078351"/>
            <a:ext cx="1459029" cy="2174081"/>
            <a:chOff x="3734399" y="1778793"/>
            <a:chExt cx="1550643" cy="2174081"/>
          </a:xfrm>
        </p:grpSpPr>
        <p:sp>
          <p:nvSpPr>
            <p:cNvPr id="20" name="Round Same Side Corner Rectangle 19"/>
            <p:cNvSpPr/>
            <p:nvPr/>
          </p:nvSpPr>
          <p:spPr>
            <a:xfrm rot="10800000">
              <a:off x="3734399" y="1778793"/>
              <a:ext cx="1550643" cy="2174081"/>
            </a:xfrm>
            <a:prstGeom prst="round2SameRect">
              <a:avLst>
                <a:gd name="adj1" fmla="val 10500"/>
                <a:gd name="adj2" fmla="val 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1" name="Round Same Side Corner Rectangle 4"/>
            <p:cNvSpPr txBox="1"/>
            <p:nvPr/>
          </p:nvSpPr>
          <p:spPr>
            <a:xfrm rot="21600000">
              <a:off x="3782087" y="1778793"/>
              <a:ext cx="1455267" cy="21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Simply referring victim to local agencies</a:t>
              </a:r>
              <a:endParaRPr lang="en-US" sz="1500" kern="1200" dirty="0"/>
            </a:p>
          </p:txBody>
        </p:sp>
      </p:grpSp>
      <p:grpSp>
        <p:nvGrpSpPr>
          <p:cNvPr id="22" name="Group 21"/>
          <p:cNvGrpSpPr/>
          <p:nvPr/>
        </p:nvGrpSpPr>
        <p:grpSpPr>
          <a:xfrm>
            <a:off x="4707242" y="2078348"/>
            <a:ext cx="1430577" cy="2174081"/>
            <a:chOff x="5440107" y="1778793"/>
            <a:chExt cx="1550643" cy="2174081"/>
          </a:xfrm>
        </p:grpSpPr>
        <p:sp>
          <p:nvSpPr>
            <p:cNvPr id="23" name="Round Same Side Corner Rectangle 22"/>
            <p:cNvSpPr/>
            <p:nvPr/>
          </p:nvSpPr>
          <p:spPr>
            <a:xfrm rot="10800000">
              <a:off x="5440107" y="1778793"/>
              <a:ext cx="1550643" cy="2174081"/>
            </a:xfrm>
            <a:prstGeom prst="round2SameRect">
              <a:avLst>
                <a:gd name="adj1" fmla="val 10500"/>
                <a:gd name="adj2" fmla="val 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 Same Side Corner Rectangle 4"/>
            <p:cNvSpPr txBox="1"/>
            <p:nvPr/>
          </p:nvSpPr>
          <p:spPr>
            <a:xfrm rot="21600000">
              <a:off x="5487795" y="1778793"/>
              <a:ext cx="1455267" cy="21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smtClean="0"/>
                <a:t>Ignoring cultural, spiritual or generational values</a:t>
              </a:r>
              <a:endParaRPr lang="en-US" sz="1500" kern="1200" dirty="0"/>
            </a:p>
          </p:txBody>
        </p:sp>
      </p:grpSp>
      <p:grpSp>
        <p:nvGrpSpPr>
          <p:cNvPr id="25" name="Group 24"/>
          <p:cNvGrpSpPr/>
          <p:nvPr/>
        </p:nvGrpSpPr>
        <p:grpSpPr>
          <a:xfrm>
            <a:off x="6203763" y="2078350"/>
            <a:ext cx="1470828" cy="2174081"/>
            <a:chOff x="7145814" y="1778793"/>
            <a:chExt cx="1550643" cy="2174081"/>
          </a:xfrm>
        </p:grpSpPr>
        <p:sp>
          <p:nvSpPr>
            <p:cNvPr id="26" name="Round Same Side Corner Rectangle 25"/>
            <p:cNvSpPr/>
            <p:nvPr/>
          </p:nvSpPr>
          <p:spPr>
            <a:xfrm rot="10800000">
              <a:off x="7145814" y="1778793"/>
              <a:ext cx="1550643" cy="2174081"/>
            </a:xfrm>
            <a:prstGeom prst="round2SameRect">
              <a:avLst>
                <a:gd name="adj1" fmla="val 10500"/>
                <a:gd name="adj2" fmla="val 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7" name="Round Same Side Corner Rectangle 4"/>
            <p:cNvSpPr txBox="1"/>
            <p:nvPr/>
          </p:nvSpPr>
          <p:spPr>
            <a:xfrm rot="21600000">
              <a:off x="7193502" y="1778793"/>
              <a:ext cx="1455267" cy="21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300" kern="1200" dirty="0" smtClean="0"/>
                <a:t>Recommending strategies that increase risk</a:t>
              </a:r>
              <a:endParaRPr lang="en-US" sz="1300" kern="1200" dirty="0"/>
            </a:p>
          </p:txBody>
        </p:sp>
      </p:grpSp>
      <p:grpSp>
        <p:nvGrpSpPr>
          <p:cNvPr id="28" name="Group 27"/>
          <p:cNvGrpSpPr/>
          <p:nvPr/>
        </p:nvGrpSpPr>
        <p:grpSpPr>
          <a:xfrm>
            <a:off x="7719825" y="2078350"/>
            <a:ext cx="1384922" cy="2174081"/>
            <a:chOff x="8851521" y="1778793"/>
            <a:chExt cx="1550643" cy="2174081"/>
          </a:xfrm>
        </p:grpSpPr>
        <p:sp>
          <p:nvSpPr>
            <p:cNvPr id="29" name="Round Same Side Corner Rectangle 28"/>
            <p:cNvSpPr/>
            <p:nvPr/>
          </p:nvSpPr>
          <p:spPr>
            <a:xfrm rot="10800000">
              <a:off x="8851521" y="1778793"/>
              <a:ext cx="1550643" cy="2174081"/>
            </a:xfrm>
            <a:prstGeom prst="round2SameRect">
              <a:avLst>
                <a:gd name="adj1" fmla="val 10500"/>
                <a:gd name="adj2" fmla="val 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0" name="Round Same Side Corner Rectangle 4"/>
            <p:cNvSpPr txBox="1"/>
            <p:nvPr/>
          </p:nvSpPr>
          <p:spPr>
            <a:xfrm rot="21600000">
              <a:off x="8899209" y="1778793"/>
              <a:ext cx="1455267" cy="2126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smtClean="0"/>
                <a:t>Blaming the victim</a:t>
              </a:r>
              <a:endParaRPr lang="en-US" sz="1500" kern="1200" dirty="0"/>
            </a:p>
          </p:txBody>
        </p:sp>
      </p:grpSp>
    </p:spTree>
    <p:custDataLst>
      <p:tags r:id="rId1"/>
    </p:custDataLst>
    <p:extLst>
      <p:ext uri="{BB962C8B-B14F-4D97-AF65-F5344CB8AC3E}">
        <p14:creationId xmlns:p14="http://schemas.microsoft.com/office/powerpoint/2010/main" val="7371595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Safety Planning Tool</a:t>
            </a:r>
            <a:endParaRPr lang="en-US" dirty="0">
              <a:latin typeface="+mj-lt"/>
            </a:endParaRPr>
          </a:p>
        </p:txBody>
      </p:sp>
      <p:sp>
        <p:nvSpPr>
          <p:cNvPr id="5" name="Content Placeholder 10"/>
          <p:cNvSpPr>
            <a:spLocks noGrp="1"/>
          </p:cNvSpPr>
          <p:nvPr>
            <p:ph type="body" idx="1"/>
          </p:nvPr>
        </p:nvSpPr>
        <p:spPr>
          <a:xfrm>
            <a:off x="457200" y="942975"/>
            <a:ext cx="3991897" cy="3394500"/>
          </a:xfrm>
        </p:spPr>
        <p:txBody>
          <a:bodyPr>
            <a:normAutofit/>
          </a:bodyPr>
          <a:lstStyle/>
          <a:p>
            <a:pPr marL="0" indent="0">
              <a:buNone/>
            </a:pPr>
            <a:r>
              <a:rPr lang="en-US" dirty="0">
                <a:solidFill>
                  <a:schemeClr val="tx1"/>
                </a:solidFill>
                <a:latin typeface="+mj-lt"/>
              </a:rPr>
              <a:t>Safety Planning Packet</a:t>
            </a:r>
          </a:p>
          <a:p>
            <a:r>
              <a:rPr lang="en-US" sz="1800" dirty="0">
                <a:solidFill>
                  <a:schemeClr val="tx1"/>
                </a:solidFill>
                <a:latin typeface="+mj-lt"/>
              </a:rPr>
              <a:t>Victim Centered Safety Planning</a:t>
            </a:r>
          </a:p>
          <a:p>
            <a:r>
              <a:rPr lang="en-US" sz="1800" dirty="0">
                <a:solidFill>
                  <a:schemeClr val="tx1"/>
                </a:solidFill>
                <a:latin typeface="+mj-lt"/>
              </a:rPr>
              <a:t>Safety Planning Tips</a:t>
            </a:r>
          </a:p>
          <a:p>
            <a:r>
              <a:rPr lang="en-US" sz="1800" dirty="0">
                <a:solidFill>
                  <a:schemeClr val="tx1"/>
                </a:solidFill>
                <a:latin typeface="+mj-lt"/>
              </a:rPr>
              <a:t>Checklist for Leaving</a:t>
            </a:r>
          </a:p>
          <a:p>
            <a:r>
              <a:rPr lang="en-US" sz="1800" dirty="0">
                <a:solidFill>
                  <a:schemeClr val="tx1"/>
                </a:solidFill>
                <a:latin typeface="+mj-lt"/>
              </a:rPr>
              <a:t>Guiding Principals</a:t>
            </a:r>
          </a:p>
          <a:p>
            <a:r>
              <a:rPr lang="en-US" sz="1800" dirty="0">
                <a:solidFill>
                  <a:schemeClr val="tx1"/>
                </a:solidFill>
                <a:latin typeface="+mj-lt"/>
              </a:rPr>
              <a:t>Safety Planning </a:t>
            </a:r>
            <a:r>
              <a:rPr lang="en-US" sz="1800" dirty="0" smtClean="0">
                <a:solidFill>
                  <a:schemeClr val="tx1"/>
                </a:solidFill>
                <a:latin typeface="+mj-lt"/>
              </a:rPr>
              <a:t>Steps</a:t>
            </a:r>
            <a:endParaRPr lang="en-US" sz="1800" dirty="0">
              <a:solidFill>
                <a:schemeClr val="tx1"/>
              </a:solidFill>
              <a:latin typeface="+mj-lt"/>
            </a:endParaRP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2" descr="domestic-violence.jpg (400×258)"/>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05330" y="1086465"/>
            <a:ext cx="4805936" cy="35150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0322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Safety Planning for Irene</a:t>
            </a:r>
            <a:endParaRPr lang="en-US" dirty="0">
              <a:latin typeface="+mj-lt"/>
            </a:endParaRPr>
          </a:p>
        </p:txBody>
      </p:sp>
      <p:sp>
        <p:nvSpPr>
          <p:cNvPr id="5" name="Content Placeholder 10"/>
          <p:cNvSpPr>
            <a:spLocks noGrp="1"/>
          </p:cNvSpPr>
          <p:nvPr>
            <p:ph type="body" idx="1"/>
          </p:nvPr>
        </p:nvSpPr>
        <p:spPr>
          <a:xfrm>
            <a:off x="457200" y="942975"/>
            <a:ext cx="3082413" cy="3394500"/>
          </a:xfrm>
        </p:spPr>
        <p:txBody>
          <a:bodyPr>
            <a:normAutofit/>
          </a:bodyPr>
          <a:lstStyle/>
          <a:p>
            <a:pPr marL="0" indent="0">
              <a:buNone/>
            </a:pPr>
            <a:r>
              <a:rPr lang="en-US" dirty="0">
                <a:solidFill>
                  <a:schemeClr val="tx1"/>
                </a:solidFill>
                <a:latin typeface="+mj-lt"/>
              </a:rPr>
              <a:t>Each group needs: </a:t>
            </a:r>
          </a:p>
          <a:p>
            <a:r>
              <a:rPr lang="en-US" sz="1800" dirty="0">
                <a:solidFill>
                  <a:schemeClr val="tx1"/>
                </a:solidFill>
                <a:latin typeface="+mj-lt"/>
              </a:rPr>
              <a:t>Irene</a:t>
            </a:r>
          </a:p>
          <a:p>
            <a:r>
              <a:rPr lang="en-US" sz="1800" dirty="0">
                <a:solidFill>
                  <a:schemeClr val="tx1"/>
                </a:solidFill>
                <a:latin typeface="+mj-lt"/>
              </a:rPr>
              <a:t>Recorder</a:t>
            </a:r>
          </a:p>
          <a:p>
            <a:r>
              <a:rPr lang="en-US" sz="1800" dirty="0">
                <a:solidFill>
                  <a:schemeClr val="tx1"/>
                </a:solidFill>
                <a:latin typeface="+mj-lt"/>
              </a:rPr>
              <a:t>Primary interviewer</a:t>
            </a:r>
          </a:p>
          <a:p>
            <a:r>
              <a:rPr lang="en-US" sz="1800" dirty="0">
                <a:solidFill>
                  <a:schemeClr val="tx1"/>
                </a:solidFill>
                <a:latin typeface="+mj-lt"/>
              </a:rPr>
              <a:t>Secondary interviewers</a:t>
            </a:r>
          </a:p>
          <a:p>
            <a:r>
              <a:rPr lang="en-US" sz="1800" dirty="0">
                <a:solidFill>
                  <a:schemeClr val="tx1"/>
                </a:solidFill>
                <a:latin typeface="+mj-lt"/>
              </a:rPr>
              <a:t>Moderator to keep the safety planning on tracker</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rotWithShape="1">
          <a:blip r:embed="rId4"/>
          <a:srcRect l="27462" t="50714" r="23476" b="5241"/>
          <a:stretch/>
        </p:blipFill>
        <p:spPr>
          <a:xfrm>
            <a:off x="3793252" y="1532373"/>
            <a:ext cx="5200021" cy="2805102"/>
          </a:xfrm>
          <a:prstGeom prst="rect">
            <a:avLst/>
          </a:prstGeom>
          <a:effectLst>
            <a:softEdge rad="317500"/>
          </a:effectLst>
        </p:spPr>
      </p:pic>
    </p:spTree>
    <p:custDataLst>
      <p:tags r:id="rId1"/>
    </p:custDataLst>
    <p:extLst>
      <p:ext uri="{BB962C8B-B14F-4D97-AF65-F5344CB8AC3E}">
        <p14:creationId xmlns:p14="http://schemas.microsoft.com/office/powerpoint/2010/main" val="4105870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Safety Plan for Irene – Round One </a:t>
            </a:r>
            <a:endParaRPr lang="en-US" dirty="0">
              <a:latin typeface="+mj-lt"/>
            </a:endParaRPr>
          </a:p>
        </p:txBody>
      </p:sp>
      <p:sp>
        <p:nvSpPr>
          <p:cNvPr id="5" name="Content Placeholder 10"/>
          <p:cNvSpPr>
            <a:spLocks noGrp="1"/>
          </p:cNvSpPr>
          <p:nvPr>
            <p:ph type="body" idx="1"/>
          </p:nvPr>
        </p:nvSpPr>
        <p:spPr>
          <a:xfrm>
            <a:off x="457200" y="942975"/>
            <a:ext cx="5019368" cy="3817126"/>
          </a:xfrm>
        </p:spPr>
        <p:txBody>
          <a:bodyPr>
            <a:normAutofit/>
          </a:bodyPr>
          <a:lstStyle/>
          <a:p>
            <a:r>
              <a:rPr lang="en-US" sz="1800" dirty="0">
                <a:solidFill>
                  <a:schemeClr val="tx1"/>
                </a:solidFill>
                <a:latin typeface="+mj-lt"/>
              </a:rPr>
              <a:t>“Irene” play actor to read card #1 and act accordingly</a:t>
            </a:r>
          </a:p>
          <a:p>
            <a:r>
              <a:rPr lang="en-US" sz="1800" dirty="0">
                <a:solidFill>
                  <a:schemeClr val="tx1"/>
                </a:solidFill>
                <a:latin typeface="+mj-lt"/>
              </a:rPr>
              <a:t>Discuss safety planning for Irene as a group</a:t>
            </a:r>
          </a:p>
          <a:p>
            <a:r>
              <a:rPr lang="en-US" sz="1800" dirty="0">
                <a:solidFill>
                  <a:schemeClr val="tx1"/>
                </a:solidFill>
                <a:latin typeface="+mj-lt"/>
              </a:rPr>
              <a:t>What was your case plan for Irene?</a:t>
            </a:r>
          </a:p>
          <a:p>
            <a:r>
              <a:rPr lang="en-US" sz="1800" dirty="0">
                <a:solidFill>
                  <a:schemeClr val="tx1"/>
                </a:solidFill>
                <a:latin typeface="+mj-lt"/>
              </a:rPr>
              <a:t>Does your safety plan address Irene’s concerns? </a:t>
            </a:r>
            <a:r>
              <a:rPr lang="en-US" sz="1800" dirty="0" smtClean="0">
                <a:solidFill>
                  <a:schemeClr val="tx1"/>
                </a:solidFill>
                <a:latin typeface="+mj-lt"/>
              </a:rPr>
              <a:t>Do </a:t>
            </a:r>
            <a:r>
              <a:rPr lang="en-US" sz="1800" dirty="0">
                <a:solidFill>
                  <a:schemeClr val="tx1"/>
                </a:solidFill>
                <a:latin typeface="+mj-lt"/>
              </a:rPr>
              <a:t>Irene’s desires </a:t>
            </a:r>
            <a:r>
              <a:rPr lang="en-US" sz="1800" dirty="0" smtClean="0">
                <a:solidFill>
                  <a:schemeClr val="tx1"/>
                </a:solidFill>
                <a:latin typeface="+mj-lt"/>
              </a:rPr>
              <a:t>reflect safe options? </a:t>
            </a:r>
            <a:r>
              <a:rPr lang="en-US" sz="1800" dirty="0">
                <a:solidFill>
                  <a:schemeClr val="tx1"/>
                </a:solidFill>
                <a:latin typeface="+mj-lt"/>
              </a:rPr>
              <a:t>What compromises did you need to make? </a:t>
            </a:r>
            <a:endParaRPr lang="en-US" sz="1800" dirty="0" smtClean="0">
              <a:solidFill>
                <a:schemeClr val="tx1"/>
              </a:solidFill>
              <a:latin typeface="+mj-lt"/>
            </a:endParaRPr>
          </a:p>
          <a:p>
            <a:endParaRPr lang="en-US" sz="1800" dirty="0">
              <a:solidFill>
                <a:schemeClr val="tx1"/>
              </a:solidFill>
              <a:latin typeface="+mj-lt"/>
            </a:endParaRPr>
          </a:p>
          <a:p>
            <a:pPr marL="0" indent="0">
              <a:buNone/>
            </a:pPr>
            <a:r>
              <a:rPr lang="en-US" sz="1800" dirty="0">
                <a:solidFill>
                  <a:schemeClr val="tx1"/>
                </a:solidFill>
                <a:latin typeface="+mj-lt"/>
              </a:rPr>
              <a:t>What if something changes…?</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rotWithShape="1">
          <a:blip r:embed="rId4"/>
          <a:srcRect l="36996" t="50714" r="23476" b="5241"/>
          <a:stretch/>
        </p:blipFill>
        <p:spPr>
          <a:xfrm>
            <a:off x="5112831" y="1497204"/>
            <a:ext cx="3920637" cy="2499990"/>
          </a:xfrm>
          <a:prstGeom prst="rect">
            <a:avLst/>
          </a:prstGeom>
          <a:effectLst>
            <a:softEdge rad="317500"/>
          </a:effectLst>
        </p:spPr>
      </p:pic>
    </p:spTree>
    <p:custDataLst>
      <p:tags r:id="rId1"/>
    </p:custDataLst>
    <p:extLst>
      <p:ext uri="{BB962C8B-B14F-4D97-AF65-F5344CB8AC3E}">
        <p14:creationId xmlns:p14="http://schemas.microsoft.com/office/powerpoint/2010/main" val="17227691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Safety Plan for Irene – Round Two</a:t>
            </a:r>
            <a:endParaRPr lang="en-US" dirty="0">
              <a:latin typeface="+mj-lt"/>
            </a:endParaRPr>
          </a:p>
        </p:txBody>
      </p:sp>
      <p:sp>
        <p:nvSpPr>
          <p:cNvPr id="5" name="Content Placeholder 10"/>
          <p:cNvSpPr>
            <a:spLocks noGrp="1"/>
          </p:cNvSpPr>
          <p:nvPr>
            <p:ph type="body" idx="1"/>
          </p:nvPr>
        </p:nvSpPr>
        <p:spPr>
          <a:xfrm>
            <a:off x="457200" y="942975"/>
            <a:ext cx="3583858" cy="3394500"/>
          </a:xfrm>
        </p:spPr>
        <p:txBody>
          <a:bodyPr>
            <a:normAutofit/>
          </a:bodyPr>
          <a:lstStyle/>
          <a:p>
            <a:r>
              <a:rPr lang="en-US" sz="1800" dirty="0">
                <a:solidFill>
                  <a:schemeClr val="tx1"/>
                </a:solidFill>
                <a:latin typeface="+mj-lt"/>
              </a:rPr>
              <a:t>Irene’s husband passed away unexpectedly</a:t>
            </a:r>
          </a:p>
          <a:p>
            <a:r>
              <a:rPr lang="en-US" sz="1800" dirty="0">
                <a:solidFill>
                  <a:schemeClr val="tx1"/>
                </a:solidFill>
                <a:latin typeface="+mj-lt"/>
              </a:rPr>
              <a:t>Irene’s son is drinking more and has become aggressive.</a:t>
            </a:r>
          </a:p>
          <a:p>
            <a:r>
              <a:rPr lang="en-US" sz="1800" dirty="0">
                <a:solidFill>
                  <a:schemeClr val="tx1"/>
                </a:solidFill>
                <a:latin typeface="+mj-lt"/>
              </a:rPr>
              <a:t>Based on what Irene wants, develop a new safety plan.</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Content Placeholder 3"/>
          <p:cNvPicPr>
            <a:picLocks noChangeAspect="1"/>
          </p:cNvPicPr>
          <p:nvPr/>
        </p:nvPicPr>
        <p:blipFill rotWithShape="1">
          <a:blip r:embed="rId4"/>
          <a:srcRect l="38282" t="44069" r="18074" b="7325"/>
          <a:stretch/>
        </p:blipFill>
        <p:spPr>
          <a:xfrm>
            <a:off x="4941200" y="1064568"/>
            <a:ext cx="3947161" cy="3272907"/>
          </a:xfrm>
          <a:prstGeom prst="rect">
            <a:avLst/>
          </a:prstGeom>
          <a:noFill/>
          <a:ln>
            <a:noFill/>
          </a:ln>
          <a:effectLst>
            <a:softEdge rad="635000"/>
          </a:effectLst>
        </p:spPr>
      </p:pic>
    </p:spTree>
    <p:custDataLst>
      <p:tags r:id="rId1"/>
    </p:custDataLst>
    <p:extLst>
      <p:ext uri="{BB962C8B-B14F-4D97-AF65-F5344CB8AC3E}">
        <p14:creationId xmlns:p14="http://schemas.microsoft.com/office/powerpoint/2010/main" val="13664520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Safety Plan for Irene – Round Three </a:t>
            </a:r>
            <a:endParaRPr lang="en-US" dirty="0">
              <a:latin typeface="+mj-lt"/>
            </a:endParaRPr>
          </a:p>
        </p:txBody>
      </p:sp>
      <p:sp>
        <p:nvSpPr>
          <p:cNvPr id="5" name="Content Placeholder 10"/>
          <p:cNvSpPr>
            <a:spLocks noGrp="1"/>
          </p:cNvSpPr>
          <p:nvPr>
            <p:ph type="body" idx="1"/>
          </p:nvPr>
        </p:nvSpPr>
        <p:spPr>
          <a:xfrm>
            <a:off x="457200" y="942975"/>
            <a:ext cx="4021394" cy="3394500"/>
          </a:xfrm>
        </p:spPr>
        <p:txBody>
          <a:bodyPr>
            <a:normAutofit/>
          </a:bodyPr>
          <a:lstStyle/>
          <a:p>
            <a:r>
              <a:rPr lang="en-US" sz="1800" dirty="0">
                <a:solidFill>
                  <a:schemeClr val="tx1"/>
                </a:solidFill>
                <a:latin typeface="+mj-lt"/>
              </a:rPr>
              <a:t>Irene’s son has gotten a job and is drinking less.</a:t>
            </a:r>
          </a:p>
          <a:p>
            <a:r>
              <a:rPr lang="en-US" sz="1800" dirty="0">
                <a:solidFill>
                  <a:schemeClr val="tx1"/>
                </a:solidFill>
                <a:latin typeface="+mj-lt"/>
              </a:rPr>
              <a:t>Irene is lonely</a:t>
            </a:r>
          </a:p>
          <a:p>
            <a:r>
              <a:rPr lang="en-US" sz="1800" dirty="0">
                <a:solidFill>
                  <a:schemeClr val="tx1"/>
                </a:solidFill>
                <a:latin typeface="+mj-lt"/>
              </a:rPr>
              <a:t>Based on what Irene wants, develop a new plan.</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Content Placeholder 3"/>
          <p:cNvPicPr>
            <a:picLocks/>
          </p:cNvPicPr>
          <p:nvPr/>
        </p:nvPicPr>
        <p:blipFill rotWithShape="1">
          <a:blip r:embed="rId4"/>
          <a:srcRect l="38022" t="44763" r="7816" b="7672"/>
          <a:stretch/>
        </p:blipFill>
        <p:spPr>
          <a:xfrm>
            <a:off x="4021394" y="1522372"/>
            <a:ext cx="4960373" cy="2936558"/>
          </a:xfrm>
          <a:prstGeom prst="rect">
            <a:avLst/>
          </a:prstGeom>
          <a:noFill/>
          <a:ln>
            <a:noFill/>
          </a:ln>
          <a:effectLst>
            <a:softEdge rad="635000"/>
          </a:effectLst>
        </p:spPr>
      </p:pic>
    </p:spTree>
    <p:custDataLst>
      <p:tags r:id="rId1"/>
    </p:custDataLst>
    <p:extLst>
      <p:ext uri="{BB962C8B-B14F-4D97-AF65-F5344CB8AC3E}">
        <p14:creationId xmlns:p14="http://schemas.microsoft.com/office/powerpoint/2010/main" val="4076669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Safety Plan for Irene - Conclusion</a:t>
            </a:r>
            <a:endParaRPr lang="en-US" dirty="0">
              <a:latin typeface="+mj-lt"/>
            </a:endParaRPr>
          </a:p>
        </p:txBody>
      </p:sp>
      <p:sp>
        <p:nvSpPr>
          <p:cNvPr id="5" name="Content Placeholder 10"/>
          <p:cNvSpPr>
            <a:spLocks noGrp="1"/>
          </p:cNvSpPr>
          <p:nvPr>
            <p:ph type="body" idx="1"/>
          </p:nvPr>
        </p:nvSpPr>
        <p:spPr>
          <a:xfrm>
            <a:off x="457200" y="942975"/>
            <a:ext cx="3215148" cy="3394500"/>
          </a:xfrm>
        </p:spPr>
        <p:txBody>
          <a:bodyPr>
            <a:normAutofit lnSpcReduction="10000"/>
          </a:bodyPr>
          <a:lstStyle/>
          <a:p>
            <a:r>
              <a:rPr lang="en-US" sz="1800" dirty="0">
                <a:solidFill>
                  <a:schemeClr val="tx1"/>
                </a:solidFill>
                <a:latin typeface="+mj-lt"/>
              </a:rPr>
              <a:t>How did your group’s safety plan (based on the scenario and its changes) work?</a:t>
            </a:r>
          </a:p>
          <a:p>
            <a:r>
              <a:rPr lang="en-US" sz="1800" dirty="0">
                <a:solidFill>
                  <a:schemeClr val="tx1"/>
                </a:solidFill>
                <a:latin typeface="+mj-lt"/>
              </a:rPr>
              <a:t>What issues did your group have? </a:t>
            </a:r>
          </a:p>
          <a:p>
            <a:r>
              <a:rPr lang="en-US" sz="1800" dirty="0">
                <a:solidFill>
                  <a:schemeClr val="tx1"/>
                </a:solidFill>
                <a:latin typeface="+mj-lt"/>
              </a:rPr>
              <a:t>What concerns do you still have?</a:t>
            </a:r>
          </a:p>
          <a:p>
            <a:r>
              <a:rPr lang="en-US" sz="1800" dirty="0">
                <a:solidFill>
                  <a:schemeClr val="tx1"/>
                </a:solidFill>
                <a:latin typeface="+mj-lt"/>
              </a:rPr>
              <a:t>What was the purpose of the plan that your group proposed?</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744" r="11295" b="21453"/>
          <a:stretch/>
        </p:blipFill>
        <p:spPr>
          <a:xfrm>
            <a:off x="3757811" y="1179871"/>
            <a:ext cx="4869996" cy="2733006"/>
          </a:xfrm>
          <a:prstGeom prst="rect">
            <a:avLst/>
          </a:prstGeom>
          <a:effectLst>
            <a:softEdge rad="635000"/>
          </a:effectLst>
        </p:spPr>
      </p:pic>
    </p:spTree>
    <p:custDataLst>
      <p:tags r:id="rId1"/>
    </p:custDataLst>
    <p:extLst>
      <p:ext uri="{BB962C8B-B14F-4D97-AF65-F5344CB8AC3E}">
        <p14:creationId xmlns:p14="http://schemas.microsoft.com/office/powerpoint/2010/main" val="2980234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A Moment to Reflect </a:t>
            </a:r>
            <a:endParaRPr lang="en-US" dirty="0">
              <a:latin typeface="+mj-lt"/>
            </a:endParaRPr>
          </a:p>
        </p:txBody>
      </p:sp>
      <p:sp>
        <p:nvSpPr>
          <p:cNvPr id="5" name="Content Placeholder 10"/>
          <p:cNvSpPr>
            <a:spLocks noGrp="1"/>
          </p:cNvSpPr>
          <p:nvPr>
            <p:ph type="body" idx="1"/>
          </p:nvPr>
        </p:nvSpPr>
        <p:spPr>
          <a:xfrm>
            <a:off x="403122" y="1272356"/>
            <a:ext cx="3805084" cy="1515090"/>
          </a:xfrm>
        </p:spPr>
        <p:txBody>
          <a:bodyPr>
            <a:normAutofit/>
          </a:bodyPr>
          <a:lstStyle/>
          <a:p>
            <a:pPr marL="0" indent="0">
              <a:buNone/>
            </a:pPr>
            <a:r>
              <a:rPr lang="en-US" dirty="0">
                <a:solidFill>
                  <a:schemeClr val="tx1"/>
                </a:solidFill>
                <a:latin typeface="+mj-lt"/>
              </a:rPr>
              <a:t>Questions?</a:t>
            </a:r>
          </a:p>
          <a:p>
            <a:pPr marL="0" indent="0">
              <a:buNone/>
            </a:pPr>
            <a:r>
              <a:rPr lang="en-US" dirty="0">
                <a:solidFill>
                  <a:schemeClr val="tx1"/>
                </a:solidFill>
                <a:latin typeface="+mj-lt"/>
              </a:rPr>
              <a:t>Lessons Learned….</a:t>
            </a: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907" y="865239"/>
            <a:ext cx="4694351" cy="2903286"/>
          </a:xfrm>
          <a:prstGeom prst="rect">
            <a:avLst/>
          </a:prstGeom>
          <a:effectLst>
            <a:softEdge rad="635000"/>
          </a:effectLst>
        </p:spPr>
      </p:pic>
    </p:spTree>
    <p:custDataLst>
      <p:tags r:id="rId1"/>
    </p:custDataLst>
    <p:extLst>
      <p:ext uri="{BB962C8B-B14F-4D97-AF65-F5344CB8AC3E}">
        <p14:creationId xmlns:p14="http://schemas.microsoft.com/office/powerpoint/2010/main" val="23592692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EA9540"/>
                </a:solidFill>
                <a:latin typeface="+mj-lt"/>
                <a:ea typeface="Verdana" panose="020B0604030504040204" pitchFamily="34" charset="0"/>
              </a:rPr>
              <a:t>Evaluations &amp; Thank You </a:t>
            </a:r>
            <a:endParaRPr lang="en-US" dirty="0">
              <a:latin typeface="+mj-lt"/>
            </a:endParaRPr>
          </a:p>
        </p:txBody>
      </p:sp>
      <p:sp>
        <p:nvSpPr>
          <p:cNvPr id="5" name="Content Placeholder 10"/>
          <p:cNvSpPr>
            <a:spLocks noGrp="1"/>
          </p:cNvSpPr>
          <p:nvPr>
            <p:ph type="body" idx="1"/>
          </p:nvPr>
        </p:nvSpPr>
        <p:spPr/>
        <p:txBody>
          <a:bodyPr>
            <a:normAutofit lnSpcReduction="10000"/>
          </a:bodyPr>
          <a:lstStyle/>
          <a:p>
            <a:r>
              <a:rPr lang="en-US" altLang="en-US" dirty="0">
                <a:solidFill>
                  <a:schemeClr val="tx1"/>
                </a:solidFill>
                <a:latin typeface="+mn-lt"/>
                <a:ea typeface="Verdana" panose="020B0604030504040204" pitchFamily="34" charset="0"/>
              </a:rPr>
              <a:t>Thank you for attending this course and for the important work you do every day protecting older and vulnerable adults in your community!</a:t>
            </a:r>
          </a:p>
          <a:p>
            <a:endParaRPr lang="en-US" altLang="en-US" dirty="0">
              <a:solidFill>
                <a:schemeClr val="tx1"/>
              </a:solidFill>
              <a:latin typeface="+mn-lt"/>
              <a:ea typeface="Verdana" panose="020B0604030504040204" pitchFamily="34" charset="0"/>
            </a:endParaRPr>
          </a:p>
          <a:p>
            <a:r>
              <a:rPr lang="en-US" altLang="en-US" dirty="0">
                <a:solidFill>
                  <a:schemeClr val="tx1"/>
                </a:solidFill>
                <a:latin typeface="+mn-lt"/>
                <a:ea typeface="Verdana" panose="020B0604030504040204" pitchFamily="34" charset="0"/>
              </a:rPr>
              <a:t>Please complete the course evaluation.</a:t>
            </a:r>
          </a:p>
          <a:p>
            <a:endParaRPr lang="en-US" altLang="en-US" dirty="0">
              <a:solidFill>
                <a:schemeClr val="tx1"/>
              </a:solidFill>
              <a:latin typeface="+mn-lt"/>
            </a:endParaRPr>
          </a:p>
          <a:p>
            <a:r>
              <a:rPr lang="en-US" altLang="en-US" dirty="0">
                <a:solidFill>
                  <a:schemeClr val="tx1"/>
                </a:solidFill>
                <a:latin typeface="+mn-lt"/>
                <a:ea typeface="Verdana" panose="020B0604030504040204" pitchFamily="34" charset="0"/>
              </a:rPr>
              <a:t>Subscribe to the Academy’s email newsletter to receive training news &amp; updates.</a:t>
            </a:r>
          </a:p>
          <a:p>
            <a:endParaRPr lang="en-US" altLang="en-US" dirty="0">
              <a:solidFill>
                <a:schemeClr val="tx1"/>
              </a:solidFill>
              <a:latin typeface="+mn-lt"/>
              <a:ea typeface="Verdana" panose="020B0604030504040204" pitchFamily="34" charset="0"/>
            </a:endParaRPr>
          </a:p>
          <a:p>
            <a:r>
              <a:rPr lang="en-US" altLang="en-US" dirty="0">
                <a:solidFill>
                  <a:schemeClr val="tx1"/>
                </a:solidFill>
                <a:latin typeface="+mn-lt"/>
                <a:ea typeface="Verdana" panose="020B0604030504040204" pitchFamily="34" charset="0"/>
              </a:rPr>
              <a:t>Let’s connect:</a:t>
            </a:r>
          </a:p>
          <a:p>
            <a:pPr marL="0" indent="0">
              <a:buNone/>
            </a:pPr>
            <a:endParaRPr lang="en-US" sz="1800" dirty="0">
              <a:solidFill>
                <a:schemeClr val="tx1"/>
              </a:solidFill>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97520" y="1877526"/>
            <a:ext cx="2878183" cy="95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943" y="3982049"/>
            <a:ext cx="320040" cy="320040"/>
          </a:xfrm>
          <a:prstGeom prst="rect">
            <a:avLst/>
          </a:prstGeom>
        </p:spPr>
      </p:pic>
      <p:sp>
        <p:nvSpPr>
          <p:cNvPr id="15" name="Google Shape;112;p3"/>
          <p:cNvSpPr txBox="1"/>
          <p:nvPr/>
        </p:nvSpPr>
        <p:spPr>
          <a:xfrm>
            <a:off x="3643983" y="4018978"/>
            <a:ext cx="1600198" cy="246181"/>
          </a:xfrm>
          <a:prstGeom prst="rect">
            <a:avLst/>
          </a:prstGeom>
          <a:noFill/>
          <a:ln>
            <a:noFill/>
          </a:ln>
        </p:spPr>
        <p:txBody>
          <a:bodyPr spcFirstLastPara="1" wrap="square" lIns="91425" tIns="45700" rIns="91425" bIns="45700" anchor="t" anchorCtr="0">
            <a:spAutoFit/>
          </a:bodyPr>
          <a:lstStyle/>
          <a:p>
            <a:pPr lvl="0"/>
            <a:r>
              <a:rPr lang="en-US" sz="1000" b="0" i="0" u="none" strike="noStrike" cap="none" dirty="0">
                <a:solidFill>
                  <a:schemeClr val="tx1"/>
                </a:solidFill>
                <a:latin typeface="Arial"/>
                <a:ea typeface="Arial"/>
                <a:cs typeface="Arial"/>
                <a:sym typeface="Arial"/>
              </a:rPr>
              <a:t>@</a:t>
            </a:r>
            <a:r>
              <a:rPr lang="en-US" sz="1000" dirty="0">
                <a:solidFill>
                  <a:schemeClr val="tx1"/>
                </a:solidFill>
              </a:rPr>
              <a:t>SDSUAcademy</a:t>
            </a:r>
            <a:endParaRPr dirty="0">
              <a:solidFill>
                <a:schemeClr val="tx1"/>
              </a:solidFill>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3943" y="4502023"/>
            <a:ext cx="320040" cy="320040"/>
          </a:xfrm>
          <a:prstGeom prst="rect">
            <a:avLst/>
          </a:prstGeom>
        </p:spPr>
      </p:pic>
      <p:sp>
        <p:nvSpPr>
          <p:cNvPr id="17" name="Google Shape;111;p3"/>
          <p:cNvSpPr txBox="1"/>
          <p:nvPr/>
        </p:nvSpPr>
        <p:spPr>
          <a:xfrm>
            <a:off x="3643983" y="4502023"/>
            <a:ext cx="1600198" cy="40011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latin typeface="Arial"/>
                <a:ea typeface="Arial"/>
                <a:cs typeface="Arial"/>
                <a:sym typeface="Arial"/>
              </a:rPr>
              <a:t>@</a:t>
            </a:r>
            <a:r>
              <a:rPr lang="en-US" sz="1000" b="0" i="0" u="none" strike="noStrike" cap="none" dirty="0" err="1">
                <a:solidFill>
                  <a:schemeClr val="tx1"/>
                </a:solidFill>
                <a:latin typeface="Arial"/>
                <a:ea typeface="Arial"/>
                <a:cs typeface="Arial"/>
                <a:sym typeface="Arial"/>
              </a:rPr>
              <a:t>sdsu</a:t>
            </a:r>
            <a:r>
              <a:rPr lang="en-US" sz="1000" b="0" i="0" u="none" strike="noStrike" cap="none" dirty="0">
                <a:solidFill>
                  <a:schemeClr val="tx1"/>
                </a:solidFill>
                <a:sym typeface="Arial"/>
              </a:rPr>
              <a:t>-academy-for-professional-excellence/</a:t>
            </a:r>
            <a:endParaRPr dirty="0">
              <a:solidFill>
                <a:schemeClr val="tx1"/>
              </a:solidFill>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0686" y="4017435"/>
            <a:ext cx="320040" cy="320040"/>
          </a:xfrm>
          <a:prstGeom prst="rect">
            <a:avLst/>
          </a:prstGeom>
        </p:spPr>
      </p:pic>
      <p:sp>
        <p:nvSpPr>
          <p:cNvPr id="19" name="Google Shape;110;p3"/>
          <p:cNvSpPr txBox="1"/>
          <p:nvPr/>
        </p:nvSpPr>
        <p:spPr>
          <a:xfrm>
            <a:off x="6566778" y="4050418"/>
            <a:ext cx="1253066" cy="24622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sym typeface="Arial"/>
              </a:rPr>
              <a:t>@Acad4ProfExcell</a:t>
            </a:r>
            <a:endParaRPr dirty="0">
              <a:solidFill>
                <a:schemeClr val="tx1"/>
              </a:solidFill>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1306" y="4542368"/>
            <a:ext cx="319420" cy="319420"/>
          </a:xfrm>
          <a:prstGeom prst="rect">
            <a:avLst/>
          </a:prstGeom>
        </p:spPr>
      </p:pic>
      <p:sp>
        <p:nvSpPr>
          <p:cNvPr id="21" name="Google Shape;112;p3"/>
          <p:cNvSpPr txBox="1"/>
          <p:nvPr/>
        </p:nvSpPr>
        <p:spPr>
          <a:xfrm>
            <a:off x="6566778" y="4558400"/>
            <a:ext cx="1600198" cy="24622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000" b="0" i="0" u="none" strike="noStrike" cap="none" dirty="0">
                <a:solidFill>
                  <a:schemeClr val="tx1"/>
                </a:solidFill>
                <a:latin typeface="Arial"/>
                <a:ea typeface="Arial"/>
                <a:cs typeface="Arial"/>
                <a:sym typeface="Arial"/>
              </a:rPr>
              <a:t>@</a:t>
            </a:r>
            <a:r>
              <a:rPr lang="en-US" sz="1000" b="0" i="0" u="none" strike="noStrike" cap="none" dirty="0">
                <a:solidFill>
                  <a:schemeClr val="tx1"/>
                </a:solidFill>
                <a:sym typeface="Arial"/>
              </a:rPr>
              <a:t>TheAcademySDSU</a:t>
            </a:r>
            <a:endParaRPr dirty="0">
              <a:solidFill>
                <a:schemeClr val="tx1"/>
              </a:solidFill>
            </a:endParaRPr>
          </a:p>
        </p:txBody>
      </p:sp>
    </p:spTree>
    <p:custDataLst>
      <p:tags r:id="rId1"/>
    </p:custDataLst>
    <p:extLst>
      <p:ext uri="{BB962C8B-B14F-4D97-AF65-F5344CB8AC3E}">
        <p14:creationId xmlns:p14="http://schemas.microsoft.com/office/powerpoint/2010/main" val="1720622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Team Based Learning </a:t>
            </a:r>
            <a:endParaRPr lang="en-US" dirty="0">
              <a:latin typeface="+mj-lt"/>
            </a:endParaRPr>
          </a:p>
        </p:txBody>
      </p:sp>
      <p:sp>
        <p:nvSpPr>
          <p:cNvPr id="5" name="Content Placeholder 10"/>
          <p:cNvSpPr>
            <a:spLocks noGrp="1"/>
          </p:cNvSpPr>
          <p:nvPr>
            <p:ph type="body" idx="1"/>
          </p:nvPr>
        </p:nvSpPr>
        <p:spPr/>
        <p:txBody>
          <a:bodyPr>
            <a:normAutofit/>
          </a:bodyPr>
          <a:lstStyle/>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
        <p:nvSpPr>
          <p:cNvPr id="7" name="Content Placeholder 2"/>
          <p:cNvSpPr txBox="1">
            <a:spLocks/>
          </p:cNvSpPr>
          <p:nvPr/>
        </p:nvSpPr>
        <p:spPr>
          <a:xfrm>
            <a:off x="562455" y="823912"/>
            <a:ext cx="5562599" cy="36326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666666"/>
              </a:buClr>
              <a:buSzPts val="2400"/>
              <a:buFont typeface="Trebuchet MS"/>
              <a:buChar char="●"/>
              <a:defRPr sz="2000" b="0" i="0" u="none" strike="noStrike" cap="none">
                <a:solidFill>
                  <a:srgbClr val="666666"/>
                </a:solidFill>
                <a:latin typeface="Museo Sans 300" panose="02000000000000000000" pitchFamily="50" charset="0"/>
                <a:ea typeface="Museo Sans 300" panose="02000000000000000000" pitchFamily="50" charset="0"/>
                <a:cs typeface="Museo Sans 300" panose="02000000000000000000" pitchFamily="50" charset="0"/>
                <a:sym typeface="Trebuchet MS"/>
              </a:defRPr>
            </a:lvl1pPr>
            <a:lvl2pPr marL="914400" marR="0" lvl="1" indent="-368300" algn="l" rtl="0">
              <a:lnSpc>
                <a:spcPct val="100000"/>
              </a:lnSpc>
              <a:spcBef>
                <a:spcPts val="440"/>
              </a:spcBef>
              <a:spcAft>
                <a:spcPts val="0"/>
              </a:spcAft>
              <a:buClr>
                <a:srgbClr val="666666"/>
              </a:buClr>
              <a:buSzPts val="2200"/>
              <a:buFont typeface="Trebuchet MS"/>
              <a:buChar char="○"/>
              <a:defRPr sz="2200" b="0" i="0" u="none" strike="noStrike" cap="none">
                <a:solidFill>
                  <a:srgbClr val="666666"/>
                </a:solidFill>
                <a:latin typeface="Trebuchet MS"/>
                <a:ea typeface="Trebuchet MS"/>
                <a:cs typeface="Trebuchet MS"/>
                <a:sym typeface="Trebuchet MS"/>
              </a:defRPr>
            </a:lvl2pPr>
            <a:lvl3pPr marL="1371600" marR="0" lvl="2" indent="-342900" algn="l" rtl="0">
              <a:lnSpc>
                <a:spcPct val="100000"/>
              </a:lnSpc>
              <a:spcBef>
                <a:spcPts val="360"/>
              </a:spcBef>
              <a:spcAft>
                <a:spcPts val="0"/>
              </a:spcAft>
              <a:buClr>
                <a:srgbClr val="666666"/>
              </a:buClr>
              <a:buSzPts val="1800"/>
              <a:buFont typeface="Trebuchet MS"/>
              <a:buChar char="■"/>
              <a:defRPr sz="1800" b="0" i="0" u="none" strike="noStrike" cap="none">
                <a:solidFill>
                  <a:srgbClr val="666666"/>
                </a:solidFill>
                <a:latin typeface="Trebuchet MS"/>
                <a:ea typeface="Trebuchet MS"/>
                <a:cs typeface="Trebuchet MS"/>
                <a:sym typeface="Trebuchet MS"/>
              </a:defRPr>
            </a:lvl3pPr>
            <a:lvl4pPr marL="1828800" marR="0" lvl="3" indent="-330200" algn="l" rtl="0">
              <a:lnSpc>
                <a:spcPct val="100000"/>
              </a:lnSpc>
              <a:spcBef>
                <a:spcPts val="320"/>
              </a:spcBef>
              <a:spcAft>
                <a:spcPts val="0"/>
              </a:spcAft>
              <a:buClr>
                <a:srgbClr val="666666"/>
              </a:buClr>
              <a:buSzPts val="1600"/>
              <a:buFont typeface="Trebuchet MS"/>
              <a:buChar char="●"/>
              <a:defRPr sz="1600" b="0" i="0" u="none" strike="noStrike" cap="none">
                <a:solidFill>
                  <a:srgbClr val="666666"/>
                </a:solidFill>
                <a:latin typeface="Trebuchet MS"/>
                <a:ea typeface="Trebuchet MS"/>
                <a:cs typeface="Trebuchet MS"/>
                <a:sym typeface="Trebuchet MS"/>
              </a:defRPr>
            </a:lvl4pPr>
            <a:lvl5pPr marL="2286000" marR="0" lvl="4" indent="-317500" algn="l" rtl="0">
              <a:lnSpc>
                <a:spcPct val="100000"/>
              </a:lnSpc>
              <a:spcBef>
                <a:spcPts val="280"/>
              </a:spcBef>
              <a:spcAft>
                <a:spcPts val="0"/>
              </a:spcAft>
              <a:buClr>
                <a:srgbClr val="666666"/>
              </a:buClr>
              <a:buSzPts val="1400"/>
              <a:buFont typeface="Trebuchet MS"/>
              <a:buChar char="○"/>
              <a:defRPr sz="1400" b="0" i="0" u="none" strike="noStrike" cap="none">
                <a:solidFill>
                  <a:srgbClr val="666666"/>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666666"/>
                </a:solidFill>
                <a:latin typeface="Trebuchet MS"/>
                <a:ea typeface="Trebuchet MS"/>
                <a:cs typeface="Trebuchet MS"/>
                <a:sym typeface="Trebuchet MS"/>
              </a:defRPr>
            </a:lvl9pPr>
          </a:lstStyle>
          <a:p>
            <a:pPr marL="0" indent="0">
              <a:buFont typeface="Trebuchet MS"/>
              <a:buNone/>
            </a:pPr>
            <a:endParaRPr lang="en-US" dirty="0"/>
          </a:p>
          <a:p>
            <a:pPr marL="0" indent="0">
              <a:buFont typeface="Trebuchet MS"/>
              <a:buNone/>
            </a:pPr>
            <a:r>
              <a:rPr lang="en-US" dirty="0" smtClean="0">
                <a:solidFill>
                  <a:schemeClr val="tx1"/>
                </a:solidFill>
                <a:latin typeface="+mj-lt"/>
              </a:rPr>
              <a:t>“Team-Based Learning – A special form of collaborative learning using a specific sequence of individual work, group work and immediate feedback to create a motivational framework in which students increasingly hold each other accountable for coming to class prepared and contributing to discussion.”</a:t>
            </a:r>
          </a:p>
          <a:p>
            <a:pPr marL="0" indent="0">
              <a:buFont typeface="Trebuchet MS"/>
              <a:buNone/>
            </a:pPr>
            <a:endParaRPr lang="en-US" dirty="0" smtClean="0">
              <a:solidFill>
                <a:schemeClr val="tx1"/>
              </a:solidFill>
              <a:latin typeface="+mj-lt"/>
            </a:endParaRPr>
          </a:p>
          <a:p>
            <a:pPr marL="0" indent="0">
              <a:buFont typeface="Trebuchet MS"/>
              <a:buNone/>
            </a:pPr>
            <a:r>
              <a:rPr lang="en-US" i="1" dirty="0" smtClean="0">
                <a:solidFill>
                  <a:schemeClr val="tx1"/>
                </a:solidFill>
                <a:latin typeface="+mj-lt"/>
              </a:rPr>
              <a:t>Michael Sweet</a:t>
            </a:r>
            <a:endParaRPr lang="en-US" i="1" dirty="0">
              <a:solidFill>
                <a:schemeClr val="tx1"/>
              </a:solidFill>
              <a:latin typeface="+mj-lt"/>
            </a:endParaRPr>
          </a:p>
        </p:txBody>
      </p:sp>
      <p:pic>
        <p:nvPicPr>
          <p:cNvPr id="8" name="Picture 4" descr="C:\Documents and Settings\Owner\Local Settings\Temporary Internet Files\Content.IE5\GL3HV0Y2\MPj04395360000[1].jpg"/>
          <p:cNvPicPr>
            <a:picLocks noChangeAspect="1" noChangeArrowheads="1"/>
          </p:cNvPicPr>
          <p:nvPr/>
        </p:nvPicPr>
        <p:blipFill>
          <a:blip r:embed="rId4" cstate="print"/>
          <a:srcRect/>
          <a:stretch>
            <a:fillRect/>
          </a:stretch>
        </p:blipFill>
        <p:spPr bwMode="auto">
          <a:xfrm>
            <a:off x="5681984" y="2318734"/>
            <a:ext cx="3293166" cy="2681288"/>
          </a:xfrm>
          <a:prstGeom prst="rect">
            <a:avLst/>
          </a:prstGeom>
          <a:ln>
            <a:noFill/>
          </a:ln>
          <a:effectLst>
            <a:outerShdw blurRad="292100" dist="139700" dir="2700000" algn="tl" rotWithShape="0">
              <a:srgbClr val="333333">
                <a:alpha val="65000"/>
              </a:srgbClr>
            </a:outerShdw>
            <a:softEdge rad="317500"/>
          </a:effectLst>
        </p:spPr>
      </p:pic>
    </p:spTree>
    <p:custDataLst>
      <p:tags r:id="rId1"/>
    </p:custDataLst>
    <p:extLst>
      <p:ext uri="{BB962C8B-B14F-4D97-AF65-F5344CB8AC3E}">
        <p14:creationId xmlns:p14="http://schemas.microsoft.com/office/powerpoint/2010/main" val="1898463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Rectangle 1"/>
          <p:cNvSpPr/>
          <p:nvPr/>
        </p:nvSpPr>
        <p:spPr>
          <a:xfrm>
            <a:off x="135466" y="135466"/>
            <a:ext cx="8879840" cy="4890347"/>
          </a:xfrm>
          <a:prstGeom prst="rect">
            <a:avLst/>
          </a:prstGeom>
          <a:solidFill>
            <a:srgbClr val="F89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Google Shape;124;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5" name="Google Shape;125;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6" name="Google Shape;126;p20"/>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127" name="Google Shape;127;p20"/>
          <p:cNvSpPr txBox="1"/>
          <p:nvPr/>
        </p:nvSpPr>
        <p:spPr>
          <a:xfrm>
            <a:off x="620625" y="528250"/>
            <a:ext cx="6658500" cy="1515900"/>
          </a:xfrm>
          <a:prstGeom prst="rect">
            <a:avLst/>
          </a:prstGeom>
          <a:noFill/>
          <a:ln>
            <a:noFill/>
          </a:ln>
        </p:spPr>
        <p:txBody>
          <a:bodyPr spcFirstLastPara="1" wrap="square" lIns="91425" tIns="91425" rIns="91425" bIns="91425" anchor="t" anchorCtr="0">
            <a:noAutofit/>
          </a:bodyPr>
          <a:lstStyle/>
          <a:p>
            <a:pPr lvl="0"/>
            <a:r>
              <a:rPr lang="en-US" sz="3600" dirty="0">
                <a:solidFill>
                  <a:schemeClr val="bg1"/>
                </a:solidFill>
                <a:latin typeface="+mj-lt"/>
              </a:rPr>
              <a:t>We envision a world where the quality of life for individuals, organizations, and communities is transformed to a healthier place. </a:t>
            </a:r>
            <a:endParaRPr sz="3600" dirty="0">
              <a:solidFill>
                <a:schemeClr val="bg1"/>
              </a:solidFill>
              <a:latin typeface="+mj-lt"/>
              <a:ea typeface="Trebuchet MS"/>
              <a:cs typeface="Trebuchet MS"/>
              <a:sym typeface="Trebuchet M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325" y="4236969"/>
            <a:ext cx="1426322" cy="545806"/>
          </a:xfrm>
          <a:prstGeom prst="rect">
            <a:avLst/>
          </a:prstGeom>
        </p:spPr>
      </p:pic>
    </p:spTree>
    <p:custDataLst>
      <p:tags r:id="rId1"/>
    </p:custDataLst>
    <p:extLst>
      <p:ext uri="{BB962C8B-B14F-4D97-AF65-F5344CB8AC3E}">
        <p14:creationId xmlns:p14="http://schemas.microsoft.com/office/powerpoint/2010/main" val="912348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Team Based Learning - DOs</a:t>
            </a:r>
            <a:endParaRPr lang="en-US" dirty="0">
              <a:latin typeface="+mj-lt"/>
            </a:endParaRPr>
          </a:p>
        </p:txBody>
      </p:sp>
      <p:sp>
        <p:nvSpPr>
          <p:cNvPr id="5" name="Content Placeholder 10"/>
          <p:cNvSpPr>
            <a:spLocks noGrp="1"/>
          </p:cNvSpPr>
          <p:nvPr>
            <p:ph type="body" idx="1"/>
          </p:nvPr>
        </p:nvSpPr>
        <p:spPr>
          <a:xfrm>
            <a:off x="452284" y="942975"/>
            <a:ext cx="8229600" cy="3756844"/>
          </a:xfrm>
        </p:spPr>
        <p:txBody>
          <a:bodyPr>
            <a:normAutofit/>
          </a:bodyPr>
          <a:lstStyle/>
          <a:p>
            <a:pPr marL="0" indent="0">
              <a:buNone/>
            </a:pPr>
            <a:r>
              <a:rPr lang="en-US" dirty="0">
                <a:solidFill>
                  <a:schemeClr val="tx1"/>
                </a:solidFill>
                <a:latin typeface="+mn-lt"/>
              </a:rPr>
              <a:t>All participants are expected to have completed the </a:t>
            </a:r>
            <a:r>
              <a:rPr lang="en-US" i="1" dirty="0">
                <a:solidFill>
                  <a:schemeClr val="tx1"/>
                </a:solidFill>
                <a:latin typeface="+mn-lt"/>
              </a:rPr>
              <a:t>Voluntary Case Planning in APS eLearning</a:t>
            </a:r>
          </a:p>
          <a:p>
            <a:pPr marL="0" indent="0">
              <a:buNone/>
            </a:pPr>
            <a:r>
              <a:rPr lang="en-US" dirty="0">
                <a:solidFill>
                  <a:schemeClr val="tx1"/>
                </a:solidFill>
                <a:latin typeface="+mn-lt"/>
              </a:rPr>
              <a:t>DO:</a:t>
            </a:r>
          </a:p>
          <a:p>
            <a:r>
              <a:rPr lang="en-US" sz="1800" dirty="0">
                <a:solidFill>
                  <a:schemeClr val="tx1"/>
                </a:solidFill>
                <a:latin typeface="+mn-lt"/>
              </a:rPr>
              <a:t>Work as a team</a:t>
            </a:r>
            <a:endParaRPr lang="en-US" sz="1800" i="1" dirty="0">
              <a:solidFill>
                <a:schemeClr val="tx1"/>
              </a:solidFill>
              <a:latin typeface="+mn-lt"/>
            </a:endParaRPr>
          </a:p>
          <a:p>
            <a:r>
              <a:rPr lang="en-US" sz="1800" dirty="0">
                <a:solidFill>
                  <a:schemeClr val="tx1"/>
                </a:solidFill>
                <a:latin typeface="+mn-lt"/>
              </a:rPr>
              <a:t>Identify the best answer or most accurate or complete plan</a:t>
            </a:r>
          </a:p>
          <a:p>
            <a:r>
              <a:rPr lang="en-US" sz="1800" dirty="0">
                <a:solidFill>
                  <a:schemeClr val="tx1"/>
                </a:solidFill>
                <a:latin typeface="+mn-lt"/>
              </a:rPr>
              <a:t>Utilize the unique skills of your team-mates</a:t>
            </a:r>
          </a:p>
          <a:p>
            <a:r>
              <a:rPr lang="en-US" sz="1800" dirty="0">
                <a:solidFill>
                  <a:schemeClr val="tx1"/>
                </a:solidFill>
                <a:latin typeface="+mn-lt"/>
              </a:rPr>
              <a:t>Use your Smartphone (if you have one) to look up information</a:t>
            </a:r>
          </a:p>
          <a:p>
            <a:r>
              <a:rPr lang="en-US" sz="1800" dirty="0">
                <a:solidFill>
                  <a:schemeClr val="tx1"/>
                </a:solidFill>
                <a:latin typeface="+mn-lt"/>
              </a:rPr>
              <a:t>Vote on team decisions</a:t>
            </a:r>
          </a:p>
          <a:p>
            <a:r>
              <a:rPr lang="en-US" sz="1800" dirty="0">
                <a:solidFill>
                  <a:schemeClr val="tx1"/>
                </a:solidFill>
                <a:latin typeface="+mn-lt"/>
              </a:rPr>
              <a:t>Evaluate your team mates’ strengths and use them as resources</a:t>
            </a:r>
          </a:p>
          <a:p>
            <a:pPr marL="0" indent="0">
              <a:buNone/>
            </a:pPr>
            <a:endParaRPr lang="en-US" sz="1800" dirty="0">
              <a:latin typeface="+mn-lt"/>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14715398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Team Based Learning – DON’Ts</a:t>
            </a:r>
            <a:endParaRPr lang="en-US" dirty="0">
              <a:latin typeface="+mj-lt"/>
            </a:endParaRPr>
          </a:p>
        </p:txBody>
      </p:sp>
      <p:sp>
        <p:nvSpPr>
          <p:cNvPr id="5" name="Content Placeholder 10"/>
          <p:cNvSpPr>
            <a:spLocks noGrp="1"/>
          </p:cNvSpPr>
          <p:nvPr>
            <p:ph type="body" idx="1"/>
          </p:nvPr>
        </p:nvSpPr>
        <p:spPr/>
        <p:txBody>
          <a:bodyPr>
            <a:normAutofit/>
          </a:bodyPr>
          <a:lstStyle/>
          <a:p>
            <a:pPr marL="0" indent="0">
              <a:buNone/>
            </a:pPr>
            <a:r>
              <a:rPr lang="en-US" dirty="0">
                <a:solidFill>
                  <a:schemeClr val="tx1"/>
                </a:solidFill>
                <a:latin typeface="+mn-lt"/>
              </a:rPr>
              <a:t>Don’t: </a:t>
            </a:r>
          </a:p>
          <a:p>
            <a:r>
              <a:rPr lang="en-US" sz="1800" dirty="0">
                <a:solidFill>
                  <a:schemeClr val="tx1"/>
                </a:solidFill>
                <a:latin typeface="+mn-lt"/>
              </a:rPr>
              <a:t>Look for other teams to provide an answer</a:t>
            </a:r>
          </a:p>
          <a:p>
            <a:r>
              <a:rPr lang="en-US" sz="1800" dirty="0">
                <a:solidFill>
                  <a:schemeClr val="tx1"/>
                </a:solidFill>
                <a:latin typeface="+mn-lt"/>
              </a:rPr>
              <a:t>Work as individuals</a:t>
            </a:r>
          </a:p>
          <a:p>
            <a:r>
              <a:rPr lang="en-US" sz="1800" dirty="0">
                <a:solidFill>
                  <a:schemeClr val="tx1"/>
                </a:solidFill>
                <a:latin typeface="+mn-lt"/>
              </a:rPr>
              <a:t>Be afraid to be wrong</a:t>
            </a:r>
          </a:p>
          <a:p>
            <a:r>
              <a:rPr lang="en-US" sz="1800" dirty="0">
                <a:solidFill>
                  <a:schemeClr val="tx1"/>
                </a:solidFill>
                <a:latin typeface="+mn-lt"/>
              </a:rPr>
              <a:t>Pressure other team members to think as the majority does. Vote on team decisions</a:t>
            </a:r>
          </a:p>
          <a:p>
            <a:r>
              <a:rPr lang="en-US" sz="1800" dirty="0">
                <a:solidFill>
                  <a:schemeClr val="tx1"/>
                </a:solidFill>
                <a:latin typeface="+mn-lt"/>
              </a:rPr>
              <a:t>Expect the facilitator to teach during this session</a:t>
            </a:r>
          </a:p>
          <a:p>
            <a:pPr marL="0" indent="0">
              <a:buNone/>
            </a:pPr>
            <a:endParaRPr lang="en-US" sz="1800" dirty="0">
              <a:latin typeface="+mn-lt"/>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20151165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Creating Teams</a:t>
            </a:r>
            <a:endParaRPr lang="en-US" dirty="0">
              <a:latin typeface="+mj-lt"/>
            </a:endParaRPr>
          </a:p>
        </p:txBody>
      </p:sp>
      <p:sp>
        <p:nvSpPr>
          <p:cNvPr id="5" name="Content Placeholder 10"/>
          <p:cNvSpPr>
            <a:spLocks noGrp="1"/>
          </p:cNvSpPr>
          <p:nvPr>
            <p:ph type="body" idx="1"/>
          </p:nvPr>
        </p:nvSpPr>
        <p:spPr>
          <a:xfrm>
            <a:off x="457200" y="942974"/>
            <a:ext cx="5417574" cy="3919077"/>
          </a:xfrm>
        </p:spPr>
        <p:txBody>
          <a:bodyPr>
            <a:normAutofit/>
          </a:bodyPr>
          <a:lstStyle/>
          <a:p>
            <a:pPr marL="0" indent="0">
              <a:buNone/>
            </a:pPr>
            <a:r>
              <a:rPr lang="en-US" dirty="0">
                <a:solidFill>
                  <a:schemeClr val="tx1"/>
                </a:solidFill>
                <a:latin typeface="+mj-lt"/>
              </a:rPr>
              <a:t>How long have you been in APS?</a:t>
            </a:r>
          </a:p>
          <a:p>
            <a:r>
              <a:rPr lang="en-US" sz="1800" dirty="0">
                <a:solidFill>
                  <a:schemeClr val="tx1"/>
                </a:solidFill>
                <a:latin typeface="+mj-lt"/>
              </a:rPr>
              <a:t>4 years or more?</a:t>
            </a:r>
          </a:p>
          <a:p>
            <a:r>
              <a:rPr lang="en-US" sz="1800" dirty="0">
                <a:solidFill>
                  <a:schemeClr val="tx1"/>
                </a:solidFill>
                <a:latin typeface="+mj-lt"/>
              </a:rPr>
              <a:t>3 years?</a:t>
            </a:r>
          </a:p>
          <a:p>
            <a:r>
              <a:rPr lang="en-US" sz="1800" dirty="0">
                <a:solidFill>
                  <a:schemeClr val="tx1"/>
                </a:solidFill>
                <a:latin typeface="+mj-lt"/>
              </a:rPr>
              <a:t>2 years?</a:t>
            </a:r>
          </a:p>
          <a:p>
            <a:r>
              <a:rPr lang="en-US" sz="1800" dirty="0">
                <a:solidFill>
                  <a:schemeClr val="tx1"/>
                </a:solidFill>
                <a:latin typeface="+mj-lt"/>
              </a:rPr>
              <a:t>6 months?</a:t>
            </a:r>
          </a:p>
          <a:p>
            <a:r>
              <a:rPr lang="en-US" sz="1800" dirty="0">
                <a:solidFill>
                  <a:schemeClr val="tx1"/>
                </a:solidFill>
                <a:latin typeface="+mj-lt"/>
              </a:rPr>
              <a:t>Not from APS, but have experience with older adults?</a:t>
            </a:r>
          </a:p>
          <a:p>
            <a:r>
              <a:rPr lang="en-US" sz="1800" dirty="0">
                <a:solidFill>
                  <a:schemeClr val="tx1"/>
                </a:solidFill>
                <a:latin typeface="+mj-lt"/>
              </a:rPr>
              <a:t>Not from APS, but have experience with persons with disabilities?</a:t>
            </a:r>
          </a:p>
          <a:p>
            <a:endParaRPr lang="en-US" sz="1800" dirty="0">
              <a:solidFill>
                <a:schemeClr val="tx1"/>
              </a:solidFill>
              <a:latin typeface="+mj-lt"/>
            </a:endParaRPr>
          </a:p>
          <a:p>
            <a:pPr marL="0" indent="0">
              <a:buNone/>
            </a:pPr>
            <a:r>
              <a:rPr lang="en-US" sz="1800" dirty="0">
                <a:solidFill>
                  <a:schemeClr val="tx1"/>
                </a:solidFill>
                <a:latin typeface="+mj-lt"/>
              </a:rPr>
              <a:t>…Line up as directed.</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2" descr="dogs are lined up in a 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45" y="1532910"/>
            <a:ext cx="3500284" cy="2857193"/>
          </a:xfrm>
          <a:prstGeom prst="rect">
            <a:avLst/>
          </a:prstGeom>
          <a:ln>
            <a:noFill/>
          </a:ln>
          <a:effectLst>
            <a:outerShdw blurRad="190500" algn="tl" rotWithShape="0">
              <a:srgbClr val="000000">
                <a:alpha val="70000"/>
              </a:srgbClr>
            </a:outerShdw>
            <a:softEdge rad="6350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17502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Team Names &amp; Learning Objectives</a:t>
            </a:r>
            <a:endParaRPr lang="en-US" dirty="0">
              <a:latin typeface="+mj-lt"/>
            </a:endParaRPr>
          </a:p>
        </p:txBody>
      </p:sp>
      <p:sp>
        <p:nvSpPr>
          <p:cNvPr id="5" name="Content Placeholder 10"/>
          <p:cNvSpPr>
            <a:spLocks noGrp="1"/>
          </p:cNvSpPr>
          <p:nvPr>
            <p:ph type="body" idx="1"/>
          </p:nvPr>
        </p:nvSpPr>
        <p:spPr/>
        <p:txBody>
          <a:bodyPr>
            <a:normAutofit/>
          </a:bodyPr>
          <a:lstStyle/>
          <a:p>
            <a:pPr lvl="0"/>
            <a:r>
              <a:rPr lang="en-US" sz="1800" dirty="0">
                <a:solidFill>
                  <a:schemeClr val="tx1"/>
                </a:solidFill>
                <a:latin typeface="+mn-lt"/>
              </a:rPr>
              <a:t>Identify the factors that influence</a:t>
            </a:r>
          </a:p>
          <a:p>
            <a:pPr lvl="0">
              <a:buNone/>
            </a:pPr>
            <a:r>
              <a:rPr lang="en-US" sz="1800" dirty="0">
                <a:solidFill>
                  <a:schemeClr val="tx1"/>
                </a:solidFill>
                <a:latin typeface="+mn-lt"/>
              </a:rPr>
              <a:t>   </a:t>
            </a:r>
            <a:r>
              <a:rPr lang="en-US" sz="1800" dirty="0" smtClean="0">
                <a:solidFill>
                  <a:schemeClr val="tx1"/>
                </a:solidFill>
                <a:latin typeface="+mn-lt"/>
              </a:rPr>
              <a:t>	 </a:t>
            </a:r>
            <a:r>
              <a:rPr lang="en-US" sz="1800" dirty="0">
                <a:solidFill>
                  <a:schemeClr val="tx1"/>
                </a:solidFill>
                <a:latin typeface="+mn-lt"/>
              </a:rPr>
              <a:t>intervention needs</a:t>
            </a:r>
          </a:p>
          <a:p>
            <a:pPr lvl="0"/>
            <a:r>
              <a:rPr lang="en-US" sz="1800" dirty="0">
                <a:solidFill>
                  <a:schemeClr val="tx1"/>
                </a:solidFill>
                <a:latin typeface="+mn-lt"/>
              </a:rPr>
              <a:t>Discuss strategies to engage the </a:t>
            </a:r>
          </a:p>
          <a:p>
            <a:pPr lvl="0">
              <a:buNone/>
            </a:pPr>
            <a:r>
              <a:rPr lang="en-US" sz="1800" dirty="0">
                <a:solidFill>
                  <a:schemeClr val="tx1"/>
                </a:solidFill>
                <a:latin typeface="+mn-lt"/>
              </a:rPr>
              <a:t>    </a:t>
            </a:r>
            <a:r>
              <a:rPr lang="en-US" sz="1800" dirty="0" smtClean="0">
                <a:solidFill>
                  <a:schemeClr val="tx1"/>
                </a:solidFill>
                <a:latin typeface="+mn-lt"/>
              </a:rPr>
              <a:t>	victim </a:t>
            </a:r>
            <a:r>
              <a:rPr lang="en-US" sz="1800" dirty="0">
                <a:solidFill>
                  <a:schemeClr val="tx1"/>
                </a:solidFill>
                <a:latin typeface="+mn-lt"/>
              </a:rPr>
              <a:t>in developing mutual goals     </a:t>
            </a:r>
          </a:p>
          <a:p>
            <a:pPr lvl="0">
              <a:buNone/>
            </a:pPr>
            <a:r>
              <a:rPr lang="en-US" sz="1800" dirty="0">
                <a:solidFill>
                  <a:schemeClr val="tx1"/>
                </a:solidFill>
                <a:latin typeface="+mn-lt"/>
              </a:rPr>
              <a:t>    </a:t>
            </a:r>
            <a:r>
              <a:rPr lang="en-US" sz="1800" dirty="0" smtClean="0">
                <a:solidFill>
                  <a:schemeClr val="tx1"/>
                </a:solidFill>
                <a:latin typeface="+mn-lt"/>
              </a:rPr>
              <a:t>	to </a:t>
            </a:r>
            <a:r>
              <a:rPr lang="en-US" sz="1800" dirty="0">
                <a:solidFill>
                  <a:schemeClr val="tx1"/>
                </a:solidFill>
                <a:latin typeface="+mn-lt"/>
              </a:rPr>
              <a:t>decrease risk of abuse</a:t>
            </a:r>
          </a:p>
          <a:p>
            <a:pPr lvl="0"/>
            <a:r>
              <a:rPr lang="en-US" sz="1800" dirty="0">
                <a:solidFill>
                  <a:schemeClr val="tx1"/>
                </a:solidFill>
                <a:latin typeface="+mn-lt"/>
              </a:rPr>
              <a:t>Determine appropriate interventions that </a:t>
            </a:r>
          </a:p>
          <a:p>
            <a:pPr lvl="0">
              <a:buNone/>
            </a:pPr>
            <a:r>
              <a:rPr lang="en-US" sz="1800" dirty="0">
                <a:solidFill>
                  <a:schemeClr val="tx1"/>
                </a:solidFill>
                <a:latin typeface="+mn-lt"/>
              </a:rPr>
              <a:t>   </a:t>
            </a:r>
            <a:r>
              <a:rPr lang="en-US" sz="1800" dirty="0" smtClean="0">
                <a:solidFill>
                  <a:schemeClr val="tx1"/>
                </a:solidFill>
                <a:latin typeface="+mn-lt"/>
              </a:rPr>
              <a:t>	 </a:t>
            </a:r>
            <a:r>
              <a:rPr lang="en-US" sz="1800" dirty="0">
                <a:solidFill>
                  <a:schemeClr val="tx1"/>
                </a:solidFill>
                <a:latin typeface="+mn-lt"/>
              </a:rPr>
              <a:t>would decrease risk of abuse</a:t>
            </a:r>
          </a:p>
          <a:p>
            <a:r>
              <a:rPr lang="en-US" sz="1800" dirty="0">
                <a:solidFill>
                  <a:schemeClr val="tx1"/>
                </a:solidFill>
                <a:latin typeface="+mn-lt"/>
              </a:rPr>
              <a:t>Explain when and how to use a Domestic </a:t>
            </a:r>
          </a:p>
          <a:p>
            <a:pPr>
              <a:buNone/>
            </a:pPr>
            <a:r>
              <a:rPr lang="en-US" sz="1800" dirty="0">
                <a:solidFill>
                  <a:schemeClr val="tx1"/>
                </a:solidFill>
                <a:latin typeface="+mn-lt"/>
              </a:rPr>
              <a:t>   </a:t>
            </a:r>
            <a:r>
              <a:rPr lang="en-US" sz="1800" dirty="0" smtClean="0">
                <a:solidFill>
                  <a:schemeClr val="tx1"/>
                </a:solidFill>
                <a:latin typeface="+mn-lt"/>
              </a:rPr>
              <a:t>	 </a:t>
            </a:r>
            <a:r>
              <a:rPr lang="en-US" sz="1800" dirty="0">
                <a:solidFill>
                  <a:schemeClr val="tx1"/>
                </a:solidFill>
                <a:latin typeface="+mn-lt"/>
              </a:rPr>
              <a:t>Violence Safety Planning tool</a:t>
            </a:r>
          </a:p>
          <a:p>
            <a:pPr marL="0" indent="0">
              <a:buNone/>
            </a:pPr>
            <a:endParaRPr lang="en-US" sz="1800" dirty="0">
              <a:latin typeface="+mn-lt"/>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032" y="1047135"/>
            <a:ext cx="3932903" cy="3023420"/>
          </a:xfrm>
          <a:prstGeom prst="rect">
            <a:avLst/>
          </a:prstGeom>
          <a:effectLst>
            <a:softEdge rad="635000"/>
          </a:effectLst>
        </p:spPr>
      </p:pic>
    </p:spTree>
    <p:custDataLst>
      <p:tags r:id="rId1"/>
    </p:custDataLst>
    <p:extLst>
      <p:ext uri="{BB962C8B-B14F-4D97-AF65-F5344CB8AC3E}">
        <p14:creationId xmlns:p14="http://schemas.microsoft.com/office/powerpoint/2010/main" val="2510331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mj-lt"/>
              </a:rPr>
              <a:t>eLearning Recall</a:t>
            </a:r>
            <a:endParaRPr lang="en-US" dirty="0">
              <a:latin typeface="+mj-lt"/>
            </a:endParaRPr>
          </a:p>
        </p:txBody>
      </p:sp>
      <p:sp>
        <p:nvSpPr>
          <p:cNvPr id="5" name="Content Placeholder 10"/>
          <p:cNvSpPr>
            <a:spLocks noGrp="1"/>
          </p:cNvSpPr>
          <p:nvPr>
            <p:ph type="body" idx="1"/>
          </p:nvPr>
        </p:nvSpPr>
        <p:spPr>
          <a:xfrm>
            <a:off x="457200" y="942975"/>
            <a:ext cx="8229600" cy="3817126"/>
          </a:xfrm>
        </p:spPr>
        <p:txBody>
          <a:bodyPr>
            <a:normAutofit fontScale="92500" lnSpcReduction="20000"/>
          </a:bodyPr>
          <a:lstStyle/>
          <a:p>
            <a:r>
              <a:rPr lang="en-US" sz="2100" dirty="0">
                <a:solidFill>
                  <a:schemeClr val="tx1"/>
                </a:solidFill>
                <a:latin typeface="+mj-lt"/>
              </a:rPr>
              <a:t>Perpetrator Risk Factors:</a:t>
            </a:r>
          </a:p>
          <a:p>
            <a:pPr lvl="1"/>
            <a:r>
              <a:rPr lang="en-US" sz="1900" dirty="0">
                <a:solidFill>
                  <a:schemeClr val="tx1"/>
                </a:solidFill>
                <a:latin typeface="+mj-lt"/>
              </a:rPr>
              <a:t>Relationship, Dependency, Motives, Threat Level</a:t>
            </a:r>
          </a:p>
          <a:p>
            <a:r>
              <a:rPr lang="en-US" sz="2100" dirty="0">
                <a:solidFill>
                  <a:schemeClr val="tx1"/>
                </a:solidFill>
                <a:latin typeface="+mj-lt"/>
              </a:rPr>
              <a:t>Stages of Receptivity to Intervention </a:t>
            </a:r>
          </a:p>
          <a:p>
            <a:pPr lvl="1"/>
            <a:r>
              <a:rPr lang="en-US" sz="1900" dirty="0">
                <a:solidFill>
                  <a:schemeClr val="tx1"/>
                </a:solidFill>
                <a:latin typeface="+mj-lt"/>
              </a:rPr>
              <a:t>Reluctance, Recognition, Rebuilding </a:t>
            </a:r>
          </a:p>
          <a:p>
            <a:r>
              <a:rPr lang="en-US" sz="2100" dirty="0">
                <a:solidFill>
                  <a:schemeClr val="tx1"/>
                </a:solidFill>
                <a:latin typeface="+mj-lt"/>
              </a:rPr>
              <a:t>Client’s Strengths:</a:t>
            </a:r>
          </a:p>
          <a:p>
            <a:pPr lvl="1"/>
            <a:r>
              <a:rPr lang="en-US" sz="1900" dirty="0">
                <a:solidFill>
                  <a:schemeClr val="tx1"/>
                </a:solidFill>
                <a:latin typeface="+mj-lt"/>
              </a:rPr>
              <a:t>Hardiness and adaptive skills</a:t>
            </a:r>
          </a:p>
          <a:p>
            <a:pPr lvl="1"/>
            <a:r>
              <a:rPr lang="en-US" sz="1900" dirty="0">
                <a:solidFill>
                  <a:schemeClr val="tx1"/>
                </a:solidFill>
                <a:latin typeface="+mj-lt"/>
              </a:rPr>
              <a:t>Survival skills</a:t>
            </a:r>
          </a:p>
          <a:p>
            <a:pPr lvl="1"/>
            <a:r>
              <a:rPr lang="en-US" sz="1900" dirty="0">
                <a:solidFill>
                  <a:schemeClr val="tx1"/>
                </a:solidFill>
                <a:latin typeface="+mj-lt"/>
              </a:rPr>
              <a:t>Willingness to learn and use resources </a:t>
            </a:r>
          </a:p>
          <a:p>
            <a:pPr lvl="1"/>
            <a:r>
              <a:rPr lang="en-US" sz="1900" dirty="0">
                <a:solidFill>
                  <a:schemeClr val="tx1"/>
                </a:solidFill>
                <a:latin typeface="+mj-lt"/>
              </a:rPr>
              <a:t>Loyalty and forgiveness, kindness and compassion</a:t>
            </a:r>
          </a:p>
          <a:p>
            <a:pPr lvl="1"/>
            <a:r>
              <a:rPr lang="en-US" sz="1900" dirty="0">
                <a:solidFill>
                  <a:schemeClr val="tx1"/>
                </a:solidFill>
                <a:latin typeface="+mj-lt"/>
              </a:rPr>
              <a:t>Strong faith or religious values</a:t>
            </a:r>
          </a:p>
          <a:p>
            <a:pPr lvl="1"/>
            <a:r>
              <a:rPr lang="en-US" sz="1900" dirty="0">
                <a:solidFill>
                  <a:schemeClr val="tx1"/>
                </a:solidFill>
                <a:latin typeface="+mj-lt"/>
              </a:rPr>
              <a:t>Creativity</a:t>
            </a:r>
          </a:p>
          <a:p>
            <a:pPr lvl="1"/>
            <a:r>
              <a:rPr lang="en-US" sz="1900" dirty="0">
                <a:solidFill>
                  <a:schemeClr val="tx1"/>
                </a:solidFill>
                <a:latin typeface="+mj-lt"/>
              </a:rPr>
              <a:t>Tangible strengths</a:t>
            </a:r>
          </a:p>
          <a:p>
            <a:pPr marL="0" indent="0">
              <a:buNone/>
            </a:pPr>
            <a:endParaRPr lang="en-US" sz="1800" dirty="0">
              <a:latin typeface="Trebuchet MS" panose="020B0603020202020204" pitchFamily="34" charset="0"/>
            </a:endParaRPr>
          </a:p>
          <a:p>
            <a:endParaRPr lang="en-US" sz="3200" dirty="0">
              <a:latin typeface="Trebuchet MS" panose="020B0603020202020204" pitchFamily="34" charset="0"/>
            </a:endParaRPr>
          </a:p>
          <a:p>
            <a:pPr>
              <a:buFontTx/>
              <a:buNone/>
            </a:pPr>
            <a:endParaRPr lang="en-US" dirty="0">
              <a:latin typeface="Trebuchet MS" panose="020B0603020202020204" pitchFamily="34" charset="0"/>
            </a:endParaRPr>
          </a:p>
        </p:txBody>
      </p:sp>
    </p:spTree>
    <p:custDataLst>
      <p:tags r:id="rId1"/>
    </p:custDataLst>
    <p:extLst>
      <p:ext uri="{BB962C8B-B14F-4D97-AF65-F5344CB8AC3E}">
        <p14:creationId xmlns:p14="http://schemas.microsoft.com/office/powerpoint/2010/main" val="18216820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BASIC BLUE AND WHITE FLAT" val="C0rudjpm"/>
  <p:tag name="ARTICULATE_SLIDE_COUNT" val="16"/>
  <p:tag name="ARTICULATE_PROJECT_OPEN" val="0"/>
  <p:tag name="ARTICULATE_DESIGN_ID_1_BASIC BLUE AND WHITE FLAT" val="HYQ6oOh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c Blue and White Flat">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0605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15157</TotalTime>
  <Words>2236</Words>
  <Application>Microsoft Office PowerPoint</Application>
  <PresentationFormat>On-screen Show (16:9)</PresentationFormat>
  <Paragraphs>338</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Museo Sans 300</vt:lpstr>
      <vt:lpstr>Museo Sans 500</vt:lpstr>
      <vt:lpstr>Trebuchet MS</vt:lpstr>
      <vt:lpstr>Verdana</vt:lpstr>
      <vt:lpstr>Basic Blue and White Flat</vt:lpstr>
      <vt:lpstr>VOLUNTARY CASE PLANNING (Blended with eLearning)</vt:lpstr>
      <vt:lpstr>About APSWI &amp; The Academy</vt:lpstr>
      <vt:lpstr>Housekeeping</vt:lpstr>
      <vt:lpstr>Team Based Learning </vt:lpstr>
      <vt:lpstr>Team Based Learning - DOs</vt:lpstr>
      <vt:lpstr>Team Based Learning – DON’Ts</vt:lpstr>
      <vt:lpstr>Creating Teams</vt:lpstr>
      <vt:lpstr>Team Names &amp; Learning Objectives</vt:lpstr>
      <vt:lpstr>eLearning Recall</vt:lpstr>
      <vt:lpstr>Eva’s Story</vt:lpstr>
      <vt:lpstr>Who Takes the Lead?</vt:lpstr>
      <vt:lpstr>Case Pre-Planning Activity</vt:lpstr>
      <vt:lpstr>Interview Questions </vt:lpstr>
      <vt:lpstr>In terms of assessing for Mildred’s wishes, which of the following questions might be the best to ask her in this situation?</vt:lpstr>
      <vt:lpstr>In assessing for alleged abuser issues, which question might be the best to use when assessing for any abuser issues regarding Mildred’s case?</vt:lpstr>
      <vt:lpstr>In assessing for any urgency related to risk factors what might be the best question to ask Mildred when you first meet her? </vt:lpstr>
      <vt:lpstr>In terms of ethical considerations, what might be the best question to ask Mildred when you first speak to her? </vt:lpstr>
      <vt:lpstr>What would the best question be to begin assessing Mildred’s cultural considerations?</vt:lpstr>
      <vt:lpstr>Reframing (Strength Focused) Activity</vt:lpstr>
      <vt:lpstr>“She knows how to work the system.  She manipulates one agency against the other.”</vt:lpstr>
      <vt:lpstr>“She needs so much care but is so resistant to anything I offer. She doesn’t want a home health aide. She doesn’t want a nursing home.  She just wants to be left alone.”</vt:lpstr>
      <vt:lpstr>“She and that no good son of hers can’t survive without each other. Their codependency is so destructive.”</vt:lpstr>
      <vt:lpstr>“I just can’t get her to move on any suggestion.  She is so passive about the horrible situation she is in. It is so frustrating.”</vt:lpstr>
      <vt:lpstr>“Anyone who chooses to stay in such an abusive situation is using poor judgment. It is time to determine if he can make these decisions for himself.”</vt:lpstr>
      <vt:lpstr>What’s Out There</vt:lpstr>
      <vt:lpstr>Finding Resources</vt:lpstr>
      <vt:lpstr>Evaluating the Case Plan</vt:lpstr>
      <vt:lpstr>Evaluating the Joe Jones’ Case Plan</vt:lpstr>
      <vt:lpstr>Joe’s Case Plan</vt:lpstr>
      <vt:lpstr>Safety Planning</vt:lpstr>
      <vt:lpstr>Safety Planning Pitfalls </vt:lpstr>
      <vt:lpstr>Safety Planning Tool</vt:lpstr>
      <vt:lpstr>Safety Planning for Irene</vt:lpstr>
      <vt:lpstr>Safety Plan for Irene – Round One </vt:lpstr>
      <vt:lpstr>Safety Plan for Irene – Round Two</vt:lpstr>
      <vt:lpstr>Safety Plan for Irene – Round Three </vt:lpstr>
      <vt:lpstr>Safety Plan for Irene - Conclusion</vt:lpstr>
      <vt:lpstr>A Moment to Reflect </vt:lpstr>
      <vt:lpstr>Evaluations &amp; 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Michael Eakes</dc:creator>
  <cp:lastModifiedBy>Rebaz Taha</cp:lastModifiedBy>
  <cp:revision>251</cp:revision>
  <dcterms:modified xsi:type="dcterms:W3CDTF">2020-07-28T20:18:38Z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498A6CA2-755D-43C8-AA7C-107FCA49E19A</vt:lpwstr>
  </property>
  <property fmtid="{D5CDD505-2E9C-101B-9397-08002B2CF9AE}" pid="3" name="ArticulatePath">
    <vt:lpwstr>PPT Template_Academy version</vt:lpwstr>
  </property>
</Properties>
</file>