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heme/theme2.xml" ContentType="application/vnd.openxmlformats-officedocument.theme+xml"/>
  <Override PartName="/ppt/tags/tag20.xml" ContentType="application/vnd.openxmlformats-officedocument.presentationml.tags+xml"/>
  <Override PartName="/ppt/notesSlides/notesSlide1.xml" ContentType="application/vnd.openxmlformats-officedocument.presentationml.notesSlide+xml"/>
  <Override PartName="/ppt/tags/tag21.xml" ContentType="application/vnd.openxmlformats-officedocument.presentationml.tags+xml"/>
  <Override PartName="/ppt/notesSlides/notesSlide2.xml" ContentType="application/vnd.openxmlformats-officedocument.presentationml.notesSlide+xml"/>
  <Override PartName="/ppt/tags/tag22.xml" ContentType="application/vnd.openxmlformats-officedocument.presentationml.tags+xml"/>
  <Override PartName="/ppt/notesSlides/notesSlide3.xml" ContentType="application/vnd.openxmlformats-officedocument.presentationml.notesSlide+xml"/>
  <Override PartName="/ppt/tags/tag23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5"/>
  </p:notesMasterIdLst>
  <p:sldIdLst>
    <p:sldId id="339" r:id="rId2"/>
    <p:sldId id="281" r:id="rId3"/>
    <p:sldId id="342" r:id="rId4"/>
    <p:sldId id="344" r:id="rId5"/>
    <p:sldId id="345" r:id="rId6"/>
    <p:sldId id="346" r:id="rId7"/>
    <p:sldId id="347" r:id="rId8"/>
    <p:sldId id="348" r:id="rId9"/>
    <p:sldId id="349" r:id="rId10"/>
    <p:sldId id="350" r:id="rId11"/>
    <p:sldId id="351" r:id="rId12"/>
    <p:sldId id="352" r:id="rId13"/>
    <p:sldId id="353" r:id="rId14"/>
    <p:sldId id="354" r:id="rId15"/>
    <p:sldId id="355" r:id="rId16"/>
    <p:sldId id="356" r:id="rId17"/>
    <p:sldId id="357" r:id="rId18"/>
    <p:sldId id="358" r:id="rId19"/>
    <p:sldId id="359" r:id="rId20"/>
    <p:sldId id="360" r:id="rId21"/>
    <p:sldId id="361" r:id="rId22"/>
    <p:sldId id="362" r:id="rId23"/>
    <p:sldId id="363" r:id="rId24"/>
    <p:sldId id="366" r:id="rId25"/>
    <p:sldId id="364" r:id="rId26"/>
    <p:sldId id="365" r:id="rId27"/>
    <p:sldId id="367" r:id="rId28"/>
    <p:sldId id="368" r:id="rId29"/>
    <p:sldId id="369" r:id="rId30"/>
    <p:sldId id="370" r:id="rId31"/>
    <p:sldId id="371" r:id="rId32"/>
    <p:sldId id="372" r:id="rId33"/>
    <p:sldId id="373" r:id="rId34"/>
    <p:sldId id="374" r:id="rId35"/>
    <p:sldId id="375" r:id="rId36"/>
    <p:sldId id="376" r:id="rId37"/>
    <p:sldId id="377" r:id="rId38"/>
    <p:sldId id="378" r:id="rId39"/>
    <p:sldId id="379" r:id="rId40"/>
    <p:sldId id="380" r:id="rId41"/>
    <p:sldId id="381" r:id="rId42"/>
    <p:sldId id="382" r:id="rId43"/>
    <p:sldId id="343" r:id="rId44"/>
  </p:sldIdLst>
  <p:sldSz cx="9144000" cy="5143500" type="screen16x9"/>
  <p:notesSz cx="7010400" cy="9296400"/>
  <p:custDataLst>
    <p:tags r:id="rId4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3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herine Preston-Wager" initials="KP" lastIdx="1" clrIdx="0">
    <p:extLst>
      <p:ext uri="{19B8F6BF-5375-455C-9EA6-DF929625EA0E}">
        <p15:presenceInfo xmlns:p15="http://schemas.microsoft.com/office/powerpoint/2012/main" userId="131b8068612baa9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9540"/>
    <a:srgbClr val="F8993F"/>
    <a:srgbClr val="D2C595"/>
    <a:srgbClr val="706562"/>
    <a:srgbClr val="948784"/>
    <a:srgbClr val="C51230"/>
    <a:srgbClr val="CEC394"/>
    <a:srgbClr val="6351A3"/>
    <a:srgbClr val="958640"/>
    <a:srgbClr val="8866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8" autoAdjust="0"/>
    <p:restoredTop sz="96395" autoAdjust="0"/>
  </p:normalViewPr>
  <p:slideViewPr>
    <p:cSldViewPr snapToGrid="0">
      <p:cViewPr varScale="1">
        <p:scale>
          <a:sx n="116" d="100"/>
          <a:sy n="116" d="100"/>
        </p:scale>
        <p:origin x="379" y="77"/>
      </p:cViewPr>
      <p:guideLst>
        <p:guide orient="horz" pos="636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63" y="1162050"/>
            <a:ext cx="55752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" name="Google Shape;47;p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48" name="Google Shape;48;p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9106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0809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9397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8196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1_Title and Conten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 hasCustomPrompt="1"/>
          </p:nvPr>
        </p:nvSpPr>
        <p:spPr>
          <a:xfrm>
            <a:off x="168850" y="42303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400" i="0" u="none" strike="noStrike" cap="none" baseline="0">
                <a:solidFill>
                  <a:srgbClr val="655A57"/>
                </a:solidFill>
                <a:latin typeface="Museo Sans 500" panose="02000000000000000000" pitchFamily="2" charset="0"/>
                <a:ea typeface="Museo Sans 500" panose="02000000000000000000" pitchFamily="2" charset="0"/>
                <a:cs typeface="Museo Sans 500" panose="02000000000000000000" pitchFamily="2" charset="0"/>
                <a:sym typeface="Trebuchet MS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lang="en-US" dirty="0"/>
              <a:t>Click to add title 24pt</a:t>
            </a:r>
            <a:endParaRPr dirty="0"/>
          </a:p>
        </p:txBody>
      </p:sp>
      <p:sp>
        <p:nvSpPr>
          <p:cNvPr id="14" name="Google Shape;14;p3"/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942975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lang="en-US" dirty="0"/>
              <a:t>Click to add </a:t>
            </a:r>
            <a:r>
              <a:rPr lang="en-US" dirty="0" err="1"/>
              <a:t>Museo</a:t>
            </a:r>
            <a:r>
              <a:rPr lang="en-US" dirty="0"/>
              <a:t> 300 20pt</a:t>
            </a:r>
            <a:endParaRPr dirty="0"/>
          </a:p>
        </p:txBody>
      </p:sp>
      <p:sp>
        <p:nvSpPr>
          <p:cNvPr id="10" name="Google Shape;15;p3"/>
          <p:cNvSpPr/>
          <p:nvPr userDrawn="1"/>
        </p:nvSpPr>
        <p:spPr>
          <a:xfrm>
            <a:off x="6477712" y="137000"/>
            <a:ext cx="2539962" cy="652039"/>
          </a:xfrm>
          <a:prstGeom prst="rect">
            <a:avLst/>
          </a:prstGeom>
          <a:solidFill>
            <a:srgbClr val="D2C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167" y="242374"/>
            <a:ext cx="1149405" cy="439839"/>
          </a:xfrm>
          <a:prstGeom prst="rect">
            <a:avLst/>
          </a:prstGeom>
        </p:spPr>
      </p:pic>
      <p:sp>
        <p:nvSpPr>
          <p:cNvPr id="12" name="Google Shape;16;p3"/>
          <p:cNvSpPr/>
          <p:nvPr userDrawn="1"/>
        </p:nvSpPr>
        <p:spPr>
          <a:xfrm>
            <a:off x="5738304" y="137000"/>
            <a:ext cx="1410056" cy="652039"/>
          </a:xfrm>
          <a:prstGeom prst="rect">
            <a:avLst/>
          </a:prstGeom>
          <a:solidFill>
            <a:srgbClr val="958640">
              <a:alpha val="23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B98D2D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33393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BLANK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/>
          <p:nvPr/>
        </p:nvSpPr>
        <p:spPr>
          <a:xfrm>
            <a:off x="148925" y="137000"/>
            <a:ext cx="3760135" cy="4883700"/>
          </a:xfrm>
          <a:prstGeom prst="rect">
            <a:avLst/>
          </a:prstGeom>
          <a:solidFill>
            <a:srgbClr val="009E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35;p8"/>
          <p:cNvSpPr txBox="1">
            <a:spLocks noGrp="1"/>
          </p:cNvSpPr>
          <p:nvPr>
            <p:ph type="title"/>
          </p:nvPr>
        </p:nvSpPr>
        <p:spPr>
          <a:xfrm>
            <a:off x="4272927" y="1614995"/>
            <a:ext cx="4316100" cy="1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Font typeface="Trebuchet MS"/>
              <a:buNone/>
              <a:defRPr sz="360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18460" y="358775"/>
            <a:ext cx="3421063" cy="3771900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chemeClr val="bg1"/>
                </a:solidFill>
                <a:latin typeface="Museo Sans 300" panose="02000000000000000000" pitchFamily="50" charset="0"/>
              </a:defRPr>
            </a:lvl1pPr>
          </a:lstStyle>
          <a:p>
            <a:pPr lvl="0"/>
            <a:r>
              <a:rPr lang="en-US" dirty="0"/>
              <a:t>Add messaging or images here</a:t>
            </a:r>
          </a:p>
        </p:txBody>
      </p:sp>
    </p:spTree>
    <p:custDataLst>
      <p:tags r:id="rId1"/>
    </p:custData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" preserve="1" userDrawn="1">
  <p:cSld name="1_Blank 1 1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148925" y="137000"/>
            <a:ext cx="3744895" cy="4883700"/>
          </a:xfrm>
          <a:prstGeom prst="rect">
            <a:avLst/>
          </a:prstGeom>
          <a:solidFill>
            <a:srgbClr val="9487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88554"/>
              </a:solidFill>
            </a:endParaRPr>
          </a:p>
        </p:txBody>
      </p:sp>
      <p:sp>
        <p:nvSpPr>
          <p:cNvPr id="4" name="Google Shape;35;p8"/>
          <p:cNvSpPr txBox="1">
            <a:spLocks noGrp="1"/>
          </p:cNvSpPr>
          <p:nvPr>
            <p:ph type="title"/>
          </p:nvPr>
        </p:nvSpPr>
        <p:spPr>
          <a:xfrm>
            <a:off x="4272927" y="1614995"/>
            <a:ext cx="4316100" cy="1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Font typeface="Trebuchet MS"/>
              <a:buNone/>
              <a:defRPr sz="360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18460" y="358775"/>
            <a:ext cx="3421063" cy="3771900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chemeClr val="bg1"/>
                </a:solidFill>
                <a:latin typeface="Museo Sans 300" panose="02000000000000000000" pitchFamily="50" charset="0"/>
              </a:defRPr>
            </a:lvl1pPr>
          </a:lstStyle>
          <a:p>
            <a:pPr lvl="0"/>
            <a:r>
              <a:rPr lang="en-US" dirty="0"/>
              <a:t>Add messaging or images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1357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1_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/>
          <p:nvPr/>
        </p:nvSpPr>
        <p:spPr>
          <a:xfrm>
            <a:off x="130625" y="137000"/>
            <a:ext cx="8886900" cy="4883700"/>
          </a:xfrm>
          <a:prstGeom prst="rect">
            <a:avLst/>
          </a:prstGeom>
          <a:solidFill>
            <a:srgbClr val="EB95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6473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1_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/>
          <p:nvPr/>
        </p:nvSpPr>
        <p:spPr>
          <a:xfrm>
            <a:off x="130625" y="137000"/>
            <a:ext cx="8886900" cy="4883700"/>
          </a:xfrm>
          <a:prstGeom prst="rect">
            <a:avLst/>
          </a:prstGeom>
          <a:solidFill>
            <a:srgbClr val="8866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37414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1_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/>
          <p:nvPr/>
        </p:nvSpPr>
        <p:spPr>
          <a:xfrm>
            <a:off x="130625" y="137000"/>
            <a:ext cx="8886900" cy="4883700"/>
          </a:xfrm>
          <a:prstGeom prst="rect">
            <a:avLst/>
          </a:prstGeom>
          <a:solidFill>
            <a:srgbClr val="9487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71560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1_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/>
          <p:nvPr/>
        </p:nvSpPr>
        <p:spPr>
          <a:xfrm>
            <a:off x="130625" y="137000"/>
            <a:ext cx="8886900" cy="4883700"/>
          </a:xfrm>
          <a:prstGeom prst="rect">
            <a:avLst/>
          </a:prstGeom>
          <a:solidFill>
            <a:srgbClr val="CEC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36073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;p3"/>
          <p:cNvSpPr txBox="1">
            <a:spLocks noGrp="1"/>
          </p:cNvSpPr>
          <p:nvPr>
            <p:ph type="title" hasCustomPrompt="1"/>
          </p:nvPr>
        </p:nvSpPr>
        <p:spPr>
          <a:xfrm>
            <a:off x="168850" y="42303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400" i="0" u="none" strike="noStrike" cap="none" baseline="0">
                <a:solidFill>
                  <a:srgbClr val="655A57"/>
                </a:solidFill>
                <a:latin typeface="Museo Sans 500" panose="02000000000000000000" pitchFamily="2" charset="0"/>
                <a:ea typeface="Museo Sans 500" panose="02000000000000000000" pitchFamily="2" charset="0"/>
                <a:cs typeface="Museo Sans 500" panose="02000000000000000000" pitchFamily="2" charset="0"/>
                <a:sym typeface="Trebuchet MS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lang="en-US" dirty="0"/>
              <a:t>Click to add title 24pt</a:t>
            </a:r>
            <a:endParaRPr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7217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5;p3"/>
          <p:cNvSpPr/>
          <p:nvPr userDrawn="1"/>
        </p:nvSpPr>
        <p:spPr>
          <a:xfrm>
            <a:off x="6477712" y="137000"/>
            <a:ext cx="2539962" cy="652039"/>
          </a:xfrm>
          <a:prstGeom prst="rect">
            <a:avLst/>
          </a:prstGeom>
          <a:solidFill>
            <a:srgbClr val="009FA1">
              <a:alpha val="7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167" y="242374"/>
            <a:ext cx="1149405" cy="439839"/>
          </a:xfrm>
          <a:prstGeom prst="rect">
            <a:avLst/>
          </a:prstGeom>
        </p:spPr>
      </p:pic>
      <p:sp>
        <p:nvSpPr>
          <p:cNvPr id="12" name="Google Shape;16;p3"/>
          <p:cNvSpPr/>
          <p:nvPr userDrawn="1"/>
        </p:nvSpPr>
        <p:spPr>
          <a:xfrm>
            <a:off x="5738304" y="137000"/>
            <a:ext cx="1410056" cy="652039"/>
          </a:xfrm>
          <a:prstGeom prst="rect">
            <a:avLst/>
          </a:prstGeom>
          <a:solidFill>
            <a:srgbClr val="006E6D">
              <a:alpha val="23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B98D2D"/>
              </a:solidFill>
            </a:endParaRPr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hasCustomPrompt="1"/>
          </p:nvPr>
        </p:nvSpPr>
        <p:spPr>
          <a:xfrm>
            <a:off x="168850" y="42303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400" i="0" u="none" strike="noStrike" cap="none" baseline="0">
                <a:solidFill>
                  <a:srgbClr val="006E6D"/>
                </a:solidFill>
                <a:latin typeface="Museo Sans 500" panose="02000000000000000000" pitchFamily="2" charset="0"/>
                <a:ea typeface="Museo Sans 500" panose="02000000000000000000" pitchFamily="2" charset="0"/>
                <a:cs typeface="Museo Sans 500" panose="02000000000000000000" pitchFamily="2" charset="0"/>
                <a:sym typeface="Trebuchet MS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lang="en-US" dirty="0"/>
              <a:t>Click to add title 24pt</a:t>
            </a:r>
            <a:endParaRPr dirty="0"/>
          </a:p>
        </p:txBody>
      </p:sp>
      <p:sp>
        <p:nvSpPr>
          <p:cNvPr id="14" name="Google Shape;14;p3"/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942975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i="0" u="none" strike="noStrike" cap="none" baseline="0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lang="en-US" dirty="0"/>
              <a:t>Click to add </a:t>
            </a:r>
            <a:r>
              <a:rPr lang="en-US" dirty="0" err="1"/>
              <a:t>Museo</a:t>
            </a:r>
            <a:r>
              <a:rPr lang="en-US" dirty="0"/>
              <a:t> 300 20pt</a:t>
            </a:r>
            <a:endParaRPr dirty="0"/>
          </a:p>
        </p:txBody>
      </p:sp>
    </p:spTree>
    <p:custDataLst>
      <p:tags r:id="rId1"/>
    </p:custData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1_Title and Conten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5;p3"/>
          <p:cNvSpPr/>
          <p:nvPr userDrawn="1"/>
        </p:nvSpPr>
        <p:spPr>
          <a:xfrm>
            <a:off x="6477712" y="137000"/>
            <a:ext cx="2539962" cy="652039"/>
          </a:xfrm>
          <a:prstGeom prst="rect">
            <a:avLst/>
          </a:prstGeom>
          <a:solidFill>
            <a:srgbClr val="8866AC">
              <a:alpha val="9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167" y="242374"/>
            <a:ext cx="1149405" cy="439839"/>
          </a:xfrm>
          <a:prstGeom prst="rect">
            <a:avLst/>
          </a:prstGeom>
        </p:spPr>
      </p:pic>
      <p:sp>
        <p:nvSpPr>
          <p:cNvPr id="12" name="Google Shape;16;p3"/>
          <p:cNvSpPr/>
          <p:nvPr userDrawn="1"/>
        </p:nvSpPr>
        <p:spPr>
          <a:xfrm>
            <a:off x="5738304" y="137000"/>
            <a:ext cx="1410056" cy="652039"/>
          </a:xfrm>
          <a:prstGeom prst="rect">
            <a:avLst/>
          </a:prstGeom>
          <a:solidFill>
            <a:srgbClr val="402E68">
              <a:alpha val="23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B98D2D"/>
              </a:solidFill>
            </a:endParaRPr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hasCustomPrompt="1"/>
          </p:nvPr>
        </p:nvSpPr>
        <p:spPr>
          <a:xfrm>
            <a:off x="168850" y="42303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400" i="0" u="none" strike="noStrike" cap="none">
                <a:solidFill>
                  <a:srgbClr val="8866AC"/>
                </a:solidFill>
                <a:latin typeface="Museo Sans 500" panose="02000000000000000000" pitchFamily="2" charset="0"/>
                <a:ea typeface="Museo Sans 500" panose="02000000000000000000" pitchFamily="2" charset="0"/>
                <a:cs typeface="Museo Sans 500" panose="02000000000000000000" pitchFamily="2" charset="0"/>
                <a:sym typeface="Trebuchet MS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lang="en-US" dirty="0"/>
              <a:t>Click to add title 24pt</a:t>
            </a:r>
            <a:endParaRPr dirty="0"/>
          </a:p>
        </p:txBody>
      </p:sp>
      <p:sp>
        <p:nvSpPr>
          <p:cNvPr id="14" name="Google Shape;14;p3"/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942975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i="0" u="none" strike="noStrike" cap="none" baseline="0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lang="en-US" dirty="0"/>
              <a:t>Click to add 20pt </a:t>
            </a:r>
            <a:r>
              <a:rPr lang="en-US" dirty="0" err="1"/>
              <a:t>Museo</a:t>
            </a:r>
            <a:r>
              <a:rPr lang="en-US" dirty="0"/>
              <a:t> 300</a:t>
            </a:r>
            <a:endParaRPr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50281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1_Title and Conten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 hasCustomPrompt="1"/>
          </p:nvPr>
        </p:nvSpPr>
        <p:spPr>
          <a:xfrm>
            <a:off x="168850" y="42303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400" i="0" u="none" strike="noStrike" cap="none" baseline="0">
                <a:solidFill>
                  <a:srgbClr val="EB9540"/>
                </a:solidFill>
                <a:latin typeface="Museo Sans 500" panose="02000000000000000000" pitchFamily="2" charset="0"/>
                <a:ea typeface="Museo Sans 500" panose="02000000000000000000" pitchFamily="2" charset="0"/>
                <a:cs typeface="Museo Sans 500" panose="02000000000000000000" pitchFamily="2" charset="0"/>
                <a:sym typeface="Trebuchet MS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lang="en-US" dirty="0"/>
              <a:t>Click to add title 24pt</a:t>
            </a:r>
            <a:endParaRPr dirty="0"/>
          </a:p>
        </p:txBody>
      </p:sp>
      <p:sp>
        <p:nvSpPr>
          <p:cNvPr id="14" name="Google Shape;14;p3"/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942975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lang="en-US" dirty="0"/>
              <a:t>Click to add </a:t>
            </a:r>
            <a:r>
              <a:rPr lang="en-US" dirty="0" err="1"/>
              <a:t>Museo</a:t>
            </a:r>
            <a:r>
              <a:rPr lang="en-US" dirty="0"/>
              <a:t> 300 20pt</a:t>
            </a:r>
            <a:endParaRPr dirty="0"/>
          </a:p>
        </p:txBody>
      </p:sp>
      <p:sp>
        <p:nvSpPr>
          <p:cNvPr id="10" name="Google Shape;15;p3"/>
          <p:cNvSpPr/>
          <p:nvPr userDrawn="1"/>
        </p:nvSpPr>
        <p:spPr>
          <a:xfrm>
            <a:off x="6477712" y="137000"/>
            <a:ext cx="2539962" cy="652039"/>
          </a:xfrm>
          <a:prstGeom prst="rect">
            <a:avLst/>
          </a:prstGeom>
          <a:solidFill>
            <a:srgbClr val="EB9540">
              <a:alpha val="93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167" y="242374"/>
            <a:ext cx="1149405" cy="439839"/>
          </a:xfrm>
          <a:prstGeom prst="rect">
            <a:avLst/>
          </a:prstGeom>
        </p:spPr>
      </p:pic>
      <p:sp>
        <p:nvSpPr>
          <p:cNvPr id="12" name="Google Shape;16;p3"/>
          <p:cNvSpPr/>
          <p:nvPr userDrawn="1"/>
        </p:nvSpPr>
        <p:spPr>
          <a:xfrm>
            <a:off x="5738304" y="137000"/>
            <a:ext cx="1410056" cy="652039"/>
          </a:xfrm>
          <a:prstGeom prst="rect">
            <a:avLst/>
          </a:prstGeom>
          <a:solidFill>
            <a:srgbClr val="D07700">
              <a:alpha val="31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B98D2D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49544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1_Title and Conten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 hasCustomPrompt="1"/>
          </p:nvPr>
        </p:nvSpPr>
        <p:spPr>
          <a:xfrm>
            <a:off x="168850" y="42303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400" i="0" u="none" strike="noStrike" cap="none" baseline="0">
                <a:solidFill>
                  <a:srgbClr val="655A57"/>
                </a:solidFill>
                <a:latin typeface="Museo Sans 500" panose="02000000000000000000" pitchFamily="2" charset="0"/>
                <a:ea typeface="Museo Sans 500" panose="02000000000000000000" pitchFamily="2" charset="0"/>
                <a:cs typeface="Museo Sans 500" panose="02000000000000000000" pitchFamily="2" charset="0"/>
                <a:sym typeface="Trebuchet MS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lang="en-US" dirty="0"/>
              <a:t>Click to add title 24pt</a:t>
            </a:r>
            <a:endParaRPr dirty="0"/>
          </a:p>
        </p:txBody>
      </p:sp>
      <p:sp>
        <p:nvSpPr>
          <p:cNvPr id="14" name="Google Shape;14;p3"/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942975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lang="en-US" dirty="0"/>
              <a:t>Click to add </a:t>
            </a:r>
            <a:r>
              <a:rPr lang="en-US" dirty="0" err="1"/>
              <a:t>Museo</a:t>
            </a:r>
            <a:r>
              <a:rPr lang="en-US" dirty="0"/>
              <a:t> 300 20pt</a:t>
            </a:r>
            <a:endParaRPr dirty="0"/>
          </a:p>
        </p:txBody>
      </p:sp>
      <p:sp>
        <p:nvSpPr>
          <p:cNvPr id="10" name="Google Shape;15;p3"/>
          <p:cNvSpPr/>
          <p:nvPr userDrawn="1"/>
        </p:nvSpPr>
        <p:spPr>
          <a:xfrm>
            <a:off x="6477712" y="137000"/>
            <a:ext cx="2539962" cy="652039"/>
          </a:xfrm>
          <a:prstGeom prst="rect">
            <a:avLst/>
          </a:prstGeom>
          <a:solidFill>
            <a:srgbClr val="9487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167" y="242374"/>
            <a:ext cx="1149405" cy="439839"/>
          </a:xfrm>
          <a:prstGeom prst="rect">
            <a:avLst/>
          </a:prstGeom>
        </p:spPr>
      </p:pic>
      <p:sp>
        <p:nvSpPr>
          <p:cNvPr id="12" name="Google Shape;16;p3"/>
          <p:cNvSpPr/>
          <p:nvPr userDrawn="1"/>
        </p:nvSpPr>
        <p:spPr>
          <a:xfrm>
            <a:off x="5738304" y="137000"/>
            <a:ext cx="1410056" cy="652039"/>
          </a:xfrm>
          <a:prstGeom prst="rect">
            <a:avLst/>
          </a:prstGeom>
          <a:solidFill>
            <a:srgbClr val="4E4540">
              <a:alpha val="24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B98D2D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39514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5285677" y="137000"/>
            <a:ext cx="3731997" cy="4883700"/>
          </a:xfrm>
          <a:prstGeom prst="rect">
            <a:avLst/>
          </a:prstGeom>
          <a:solidFill>
            <a:srgbClr val="009E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35;p8"/>
          <p:cNvSpPr txBox="1">
            <a:spLocks noGrp="1"/>
          </p:cNvSpPr>
          <p:nvPr>
            <p:ph type="title"/>
          </p:nvPr>
        </p:nvSpPr>
        <p:spPr>
          <a:xfrm>
            <a:off x="478594" y="1614995"/>
            <a:ext cx="4316100" cy="1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Font typeface="Trebuchet MS"/>
              <a:buNone/>
              <a:defRPr sz="360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502275" y="358775"/>
            <a:ext cx="3421063" cy="3771900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chemeClr val="bg1"/>
                </a:solidFill>
                <a:latin typeface="Museo Sans 300" panose="02000000000000000000" pitchFamily="50" charset="0"/>
              </a:defRPr>
            </a:lvl1pPr>
          </a:lstStyle>
          <a:p>
            <a:pPr lvl="0"/>
            <a:r>
              <a:rPr lang="en-US" dirty="0"/>
              <a:t>Add messaging or images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5300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333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5285677" y="137000"/>
            <a:ext cx="3731997" cy="4883700"/>
          </a:xfrm>
          <a:prstGeom prst="rect">
            <a:avLst/>
          </a:prstGeom>
          <a:solidFill>
            <a:srgbClr val="8A7E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35;p8"/>
          <p:cNvSpPr txBox="1">
            <a:spLocks noGrp="1"/>
          </p:cNvSpPr>
          <p:nvPr>
            <p:ph type="title"/>
          </p:nvPr>
        </p:nvSpPr>
        <p:spPr>
          <a:xfrm>
            <a:off x="478594" y="1614995"/>
            <a:ext cx="4316100" cy="1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Font typeface="Trebuchet MS"/>
              <a:buNone/>
              <a:defRPr sz="360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502275" y="358775"/>
            <a:ext cx="3421063" cy="3771900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chemeClr val="bg1"/>
                </a:solidFill>
                <a:latin typeface="Museo Sans 300" panose="02000000000000000000" pitchFamily="50" charset="0"/>
              </a:defRPr>
            </a:lvl1pPr>
          </a:lstStyle>
          <a:p>
            <a:pPr lvl="0"/>
            <a:r>
              <a:rPr lang="en-US" dirty="0"/>
              <a:t>Add messaging or images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28185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331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 1" userDrawn="1">
  <p:cSld name="BLANK_1_1_1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/>
          <p:nvPr/>
        </p:nvSpPr>
        <p:spPr>
          <a:xfrm>
            <a:off x="5265419" y="137000"/>
            <a:ext cx="3754055" cy="48837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88554"/>
              </a:solidFill>
            </a:endParaRPr>
          </a:p>
        </p:txBody>
      </p:sp>
      <p:sp>
        <p:nvSpPr>
          <p:cNvPr id="4" name="Google Shape;35;p8"/>
          <p:cNvSpPr txBox="1">
            <a:spLocks noGrp="1"/>
          </p:cNvSpPr>
          <p:nvPr>
            <p:ph type="title"/>
          </p:nvPr>
        </p:nvSpPr>
        <p:spPr>
          <a:xfrm>
            <a:off x="478594" y="1614995"/>
            <a:ext cx="4316100" cy="1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Font typeface="Trebuchet MS"/>
              <a:buNone/>
              <a:defRPr sz="360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502275" y="358775"/>
            <a:ext cx="3421063" cy="3771900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chemeClr val="bg1"/>
                </a:solidFill>
                <a:latin typeface="Museo Sans 300" panose="02000000000000000000" pitchFamily="50" charset="0"/>
              </a:defRPr>
            </a:lvl1pPr>
          </a:lstStyle>
          <a:p>
            <a:pPr lvl="0"/>
            <a:r>
              <a:rPr lang="en-US" dirty="0"/>
              <a:t>Add messaging or images here</a:t>
            </a:r>
          </a:p>
        </p:txBody>
      </p:sp>
    </p:spTree>
    <p:custDataLst>
      <p:tags r:id="rId1"/>
    </p:custData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 1" preserve="1" userDrawn="1">
  <p:cSld name="1_Blank 1 1 1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/>
          <p:nvPr/>
        </p:nvSpPr>
        <p:spPr>
          <a:xfrm>
            <a:off x="5265419" y="137000"/>
            <a:ext cx="3754055" cy="4883700"/>
          </a:xfrm>
          <a:prstGeom prst="rect">
            <a:avLst/>
          </a:prstGeom>
          <a:solidFill>
            <a:srgbClr val="EB95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88554"/>
              </a:solidFill>
            </a:endParaRPr>
          </a:p>
        </p:txBody>
      </p:sp>
      <p:sp>
        <p:nvSpPr>
          <p:cNvPr id="4" name="Google Shape;35;p8"/>
          <p:cNvSpPr txBox="1">
            <a:spLocks noGrp="1"/>
          </p:cNvSpPr>
          <p:nvPr>
            <p:ph type="title"/>
          </p:nvPr>
        </p:nvSpPr>
        <p:spPr>
          <a:xfrm>
            <a:off x="478594" y="1614995"/>
            <a:ext cx="4316100" cy="1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Font typeface="Trebuchet MS"/>
              <a:buNone/>
              <a:defRPr sz="360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502275" y="358775"/>
            <a:ext cx="3421063" cy="3771900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chemeClr val="bg1"/>
                </a:solidFill>
                <a:latin typeface="Museo Sans 300" panose="02000000000000000000" pitchFamily="50" charset="0"/>
              </a:defRPr>
            </a:lvl1pPr>
          </a:lstStyle>
          <a:p>
            <a:pPr lvl="0"/>
            <a:r>
              <a:rPr lang="en-US" dirty="0"/>
              <a:t>Add messaging or images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6935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9"/>
    </p:custData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49" r:id="rId2"/>
    <p:sldLayoutId id="2147483663" r:id="rId3"/>
    <p:sldLayoutId id="2147483664" r:id="rId4"/>
    <p:sldLayoutId id="2147483665" r:id="rId5"/>
    <p:sldLayoutId id="2147483662" r:id="rId6"/>
    <p:sldLayoutId id="2147483660" r:id="rId7"/>
    <p:sldLayoutId id="2147483656" r:id="rId8"/>
    <p:sldLayoutId id="2147483661" r:id="rId9"/>
    <p:sldLayoutId id="2147483653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58" r:id="rId16"/>
    <p:sldLayoutId id="2147483672" r:id="rId17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0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361"/>
          <a:stretch/>
        </p:blipFill>
        <p:spPr>
          <a:xfrm>
            <a:off x="-1" y="0"/>
            <a:ext cx="9149899" cy="38234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2982"/>
            <a:ext cx="9144000" cy="3817496"/>
          </a:xfrm>
          <a:prstGeom prst="rect">
            <a:avLst/>
          </a:prstGeom>
          <a:solidFill>
            <a:schemeClr val="tx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6125" y="4221699"/>
            <a:ext cx="8895412" cy="8164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50;p13"/>
          <p:cNvSpPr txBox="1">
            <a:spLocks noGrp="1"/>
          </p:cNvSpPr>
          <p:nvPr>
            <p:ph type="title"/>
          </p:nvPr>
        </p:nvSpPr>
        <p:spPr>
          <a:xfrm>
            <a:off x="559515" y="2431462"/>
            <a:ext cx="8036745" cy="16727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APS Supervisor as Trainer</a:t>
            </a:r>
            <a:br>
              <a:rPr lang="en-US" sz="3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alt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ucida Sans Unicode" panose="020B0602030504020204" pitchFamily="34" charset="0"/>
              </a:rPr>
              <a:t>Preparing </a:t>
            </a:r>
            <a:r>
              <a:rPr lang="en-US" alt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ucida Sans Unicode" panose="020B0602030504020204" pitchFamily="34" charset="0"/>
              </a:rPr>
              <a:t>New APS Professionals for the Field</a:t>
            </a:r>
            <a:br>
              <a:rPr lang="en-US" alt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ucida Sans Unicode" panose="020B0602030504020204" pitchFamily="34" charset="0"/>
              </a:rPr>
            </a:br>
            <a:endParaRPr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Google Shape;5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817496"/>
            <a:ext cx="9144000" cy="169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515" y="4080933"/>
            <a:ext cx="2428987" cy="1045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344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Road Map</a:t>
            </a:r>
            <a:endParaRPr lang="en-US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:\Users\Paul\AppData\Local\Microsoft\Windows\INetCache\IE\04OYJNCV\the-road-ahead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87" y="942974"/>
            <a:ext cx="6115477" cy="374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Paul\AppData\Local\Microsoft\Windows\INetCache\IE\L906GOC5\Brunei_road_sign_-_Traffic_Control_Go.svg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87" y="942975"/>
            <a:ext cx="1420657" cy="142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2"/>
          <p:cNvCxnSpPr>
            <a:cxnSpLocks noChangeShapeType="1"/>
          </p:cNvCxnSpPr>
          <p:nvPr/>
        </p:nvCxnSpPr>
        <p:spPr bwMode="auto">
          <a:xfrm flipH="1">
            <a:off x="1631034" y="2363632"/>
            <a:ext cx="5781" cy="1973843"/>
          </a:xfrm>
          <a:prstGeom prst="line">
            <a:avLst/>
          </a:prstGeom>
          <a:noFill/>
          <a:ln w="2127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04377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138" y="0"/>
            <a:ext cx="8004312" cy="899703"/>
          </a:xfrm>
        </p:spPr>
        <p:txBody>
          <a:bodyPr/>
          <a:lstStyle/>
          <a:p>
            <a:r>
              <a:rPr lang="en-US" dirty="0">
                <a:solidFill>
                  <a:srgbClr val="F8993F"/>
                </a:solidFill>
                <a:latin typeface="+mj-lt"/>
              </a:rPr>
              <a:t>Super Hero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Users\Paul\AppData\Local\Microsoft\Windows\Temporary Internet Files\Content.IE5\UYV685E1\super-hero-flying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138" y="1230683"/>
            <a:ext cx="4240173" cy="281908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187321" y="2550861"/>
            <a:ext cx="19170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200">
                <a:solidFill>
                  <a:srgbClr val="646B8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646B8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22228B"/>
                </a:solidFill>
                <a:cs typeface="Arial" panose="020B0604020202020204" pitchFamily="34" charset="0"/>
              </a:rPr>
              <a:t>Super Power</a:t>
            </a:r>
          </a:p>
        </p:txBody>
      </p:sp>
    </p:spTree>
    <p:extLst>
      <p:ext uri="{BB962C8B-B14F-4D97-AF65-F5344CB8AC3E}">
        <p14:creationId xmlns:p14="http://schemas.microsoft.com/office/powerpoint/2010/main" val="411264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40535" y="312354"/>
            <a:ext cx="5379195" cy="630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646B8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46B8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solidFill>
                  <a:srgbClr val="F8993F"/>
                </a:solidFill>
                <a:latin typeface="+mj-lt"/>
                <a:cs typeface="Lucida Sans Unicode" panose="020B0602030504020204" pitchFamily="34" charset="0"/>
              </a:rPr>
              <a:t>Frontline Supervisor: </a:t>
            </a:r>
            <a:r>
              <a:rPr lang="en-US" altLang="en-US" sz="2400" dirty="0" smtClean="0">
                <a:solidFill>
                  <a:srgbClr val="F8993F"/>
                </a:solidFill>
                <a:latin typeface="+mj-lt"/>
                <a:cs typeface="Lucida Sans Unicode" panose="020B0602030504020204" pitchFamily="34" charset="0"/>
              </a:rPr>
              <a:t>A </a:t>
            </a:r>
            <a:r>
              <a:rPr lang="en-US" altLang="en-US" sz="2400" dirty="0">
                <a:solidFill>
                  <a:srgbClr val="F8993F"/>
                </a:solidFill>
                <a:latin typeface="+mj-lt"/>
                <a:cs typeface="Lucida Sans Unicode" panose="020B0602030504020204" pitchFamily="34" charset="0"/>
              </a:rPr>
              <a:t>Multi-faceted Role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457200" y="942975"/>
            <a:ext cx="8229600" cy="652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646B8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46B8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571500" indent="-571500"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altLang="en-US" sz="2200" dirty="0" smtClean="0">
                <a:latin typeface="+mn-lt"/>
                <a:cs typeface="Lucida Sans Unicode" panose="020B0602030504020204" pitchFamily="34" charset="0"/>
              </a:rPr>
              <a:t>Clinical Supervision</a:t>
            </a:r>
          </a:p>
          <a:p>
            <a:pPr marL="571500" indent="-571500"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endParaRPr lang="en-US" altLang="en-US" sz="2200" dirty="0" smtClean="0">
              <a:latin typeface="+mn-lt"/>
              <a:cs typeface="Lucida Sans Unicode" panose="020B0602030504020204" pitchFamily="34" charset="0"/>
            </a:endParaRPr>
          </a:p>
          <a:p>
            <a:pPr marL="571500" indent="-571500"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altLang="en-US" sz="2200" dirty="0" smtClean="0">
                <a:latin typeface="+mn-lt"/>
                <a:cs typeface="Lucida Sans Unicode" panose="020B0602030504020204" pitchFamily="34" charset="0"/>
              </a:rPr>
              <a:t>Managing Personnel Issues</a:t>
            </a:r>
          </a:p>
          <a:p>
            <a:pPr marL="571500" indent="-571500"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endParaRPr lang="en-US" altLang="en-US" sz="2200" dirty="0" smtClean="0">
              <a:latin typeface="+mn-lt"/>
              <a:cs typeface="Lucida Sans Unicode" panose="020B0602030504020204" pitchFamily="34" charset="0"/>
            </a:endParaRPr>
          </a:p>
          <a:p>
            <a:pPr marL="571500" indent="-571500"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altLang="en-US" sz="2200" dirty="0" smtClean="0">
                <a:latin typeface="+mn-lt"/>
                <a:cs typeface="Lucida Sans Unicode" panose="020B0602030504020204" pitchFamily="34" charset="0"/>
              </a:rPr>
              <a:t>Community Representation</a:t>
            </a:r>
          </a:p>
          <a:p>
            <a:pPr marL="571500" indent="-571500"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endParaRPr lang="en-US" altLang="en-US" sz="2200" dirty="0" smtClean="0">
              <a:latin typeface="+mn-lt"/>
              <a:cs typeface="Lucida Sans Unicode" panose="020B0602030504020204" pitchFamily="34" charset="0"/>
            </a:endParaRPr>
          </a:p>
          <a:p>
            <a:pPr marL="571500" indent="-571500"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altLang="en-US" sz="2200" dirty="0" smtClean="0">
                <a:latin typeface="+mn-lt"/>
                <a:cs typeface="Lucida Sans Unicode" panose="020B0602030504020204" pitchFamily="34" charset="0"/>
              </a:rPr>
              <a:t>Back-up Coverage to staff</a:t>
            </a:r>
          </a:p>
          <a:p>
            <a:pPr marL="571500" indent="-571500"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endParaRPr lang="en-US" altLang="en-US" sz="2200" dirty="0" smtClean="0">
              <a:latin typeface="+mn-lt"/>
              <a:cs typeface="Lucida Sans Unicode" panose="020B0602030504020204" pitchFamily="34" charset="0"/>
            </a:endParaRPr>
          </a:p>
          <a:p>
            <a:pPr marL="571500" indent="-571500"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altLang="en-US" sz="2200" dirty="0" smtClean="0">
                <a:latin typeface="+mn-lt"/>
                <a:cs typeface="Lucida Sans Unicode" panose="020B0602030504020204" pitchFamily="34" charset="0"/>
              </a:rPr>
              <a:t>Ensuring Compliance</a:t>
            </a:r>
          </a:p>
          <a:p>
            <a:pPr marL="571500" indent="-571500"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endParaRPr lang="en-US" altLang="en-US" sz="2200" dirty="0" smtClean="0">
              <a:latin typeface="+mn-lt"/>
              <a:cs typeface="Lucida Sans Unicode" panose="020B0602030504020204" pitchFamily="34" charset="0"/>
            </a:endParaRPr>
          </a:p>
          <a:p>
            <a:pPr marL="571500" indent="-571500"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altLang="en-US" sz="2200" dirty="0" smtClean="0">
                <a:latin typeface="+mn-lt"/>
                <a:cs typeface="Lucida Sans Unicode" panose="020B0602030504020204" pitchFamily="34" charset="0"/>
              </a:rPr>
              <a:t>Role Modeling</a:t>
            </a:r>
          </a:p>
          <a:p>
            <a:pPr marL="571500" indent="-571500"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endParaRPr lang="en-US" altLang="en-US" sz="4400" dirty="0" smtClean="0">
              <a:cs typeface="Lucida Sans Unicode" panose="020B0602030504020204" pitchFamily="34" charset="0"/>
            </a:endParaRPr>
          </a:p>
          <a:p>
            <a:pPr marL="571500" indent="-571500"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endParaRPr lang="en-US" altLang="en-US" sz="4400" dirty="0" smtClean="0">
              <a:cs typeface="Lucida Sans Unicode" panose="020B0602030504020204" pitchFamily="34" charset="0"/>
            </a:endParaRPr>
          </a:p>
          <a:p>
            <a:pPr marL="571500" indent="-571500"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endParaRPr lang="en-US" altLang="en-US" sz="4400" dirty="0" smtClean="0">
              <a:cs typeface="Lucida Sans Unicode" panose="020B0602030504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endParaRPr lang="en-US" altLang="en-US" sz="4400" dirty="0" smtClean="0">
              <a:cs typeface="Lucida Sans Unicode" panose="020B060203050402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907" y="1091324"/>
            <a:ext cx="1905000" cy="1639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124" y="3144169"/>
            <a:ext cx="2565400" cy="17081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22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8993F"/>
                </a:solidFill>
                <a:latin typeface="+mj-lt"/>
              </a:rPr>
              <a:t>Parallel Processes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 algn="ctr">
              <a:buNone/>
            </a:pPr>
            <a:endParaRPr lang="en-US" altLang="en-US" dirty="0" smtClean="0">
              <a:solidFill>
                <a:schemeClr val="tx1"/>
              </a:solidFill>
            </a:endParaRPr>
          </a:p>
          <a:p>
            <a:pPr marL="76200" indent="0" algn="ctr">
              <a:buNone/>
            </a:pPr>
            <a:endParaRPr lang="en-US" altLang="en-US" dirty="0">
              <a:solidFill>
                <a:schemeClr val="tx1"/>
              </a:solidFill>
            </a:endParaRPr>
          </a:p>
          <a:p>
            <a:pPr marL="76200" indent="0" algn="ctr">
              <a:buNone/>
            </a:pPr>
            <a:r>
              <a:rPr lang="en-US" altLang="en-US" dirty="0" smtClean="0">
                <a:solidFill>
                  <a:schemeClr val="tx1"/>
                </a:solidFill>
                <a:latin typeface="+mn-lt"/>
              </a:rPr>
              <a:t>More </a:t>
            </a:r>
            <a:r>
              <a:rPr lang="en-US" altLang="en-US" dirty="0">
                <a:solidFill>
                  <a:schemeClr val="tx1"/>
                </a:solidFill>
                <a:latin typeface="+mn-lt"/>
              </a:rPr>
              <a:t>is ‘caught’ </a:t>
            </a:r>
          </a:p>
          <a:p>
            <a:pPr marL="76200" indent="0" algn="ctr">
              <a:buNone/>
            </a:pPr>
            <a:r>
              <a:rPr lang="en-US" altLang="en-US" dirty="0">
                <a:solidFill>
                  <a:schemeClr val="tx1"/>
                </a:solidFill>
                <a:latin typeface="+mn-lt"/>
              </a:rPr>
              <a:t>than ‘</a:t>
            </a:r>
            <a:r>
              <a:rPr lang="en-US" altLang="en-US" dirty="0" smtClean="0">
                <a:solidFill>
                  <a:schemeClr val="tx1"/>
                </a:solidFill>
                <a:latin typeface="+mn-lt"/>
              </a:rPr>
              <a:t>taught</a:t>
            </a:r>
            <a:r>
              <a:rPr lang="en-US" altLang="en-US" dirty="0">
                <a:solidFill>
                  <a:schemeClr val="tx1"/>
                </a:solidFill>
                <a:latin typeface="+mn-lt"/>
              </a:rPr>
              <a:t>’ by the </a:t>
            </a:r>
            <a:r>
              <a:rPr lang="en-US" altLang="en-US" dirty="0" smtClean="0">
                <a:solidFill>
                  <a:schemeClr val="tx1"/>
                </a:solidFill>
                <a:latin typeface="+mn-lt"/>
              </a:rPr>
              <a:t>supervisor </a:t>
            </a:r>
            <a:endParaRPr lang="en-US" altLang="en-US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086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486" y="133940"/>
            <a:ext cx="5506736" cy="809035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solidFill>
                  <a:srgbClr val="F8993F"/>
                </a:solidFill>
                <a:latin typeface="+mn-lt"/>
                <a:cs typeface="Lucida Sans Unicode" panose="020B0602030504020204" pitchFamily="34" charset="0"/>
              </a:rPr>
              <a:t>Frontline Supervisor: A Multi-faceted Role (continued)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ts val="2000"/>
              </a:spcBef>
              <a:buClrTx/>
              <a:buSzPct val="85000"/>
              <a:buFontTx/>
              <a:buNone/>
            </a:pPr>
            <a:r>
              <a:rPr lang="en-US" altLang="en-US" dirty="0">
                <a:solidFill>
                  <a:schemeClr val="tx1"/>
                </a:solidFill>
                <a:latin typeface="+mn-lt"/>
                <a:cs typeface="Lucida Sans Unicode" panose="020B0602030504020204" pitchFamily="34" charset="0"/>
              </a:rPr>
              <a:t>And…</a:t>
            </a:r>
          </a:p>
          <a:p>
            <a:pPr eaLnBrk="1" hangingPunct="1">
              <a:spcBef>
                <a:spcPts val="1100"/>
              </a:spcBef>
              <a:buClrTx/>
              <a:buSzPct val="85000"/>
              <a:buFontTx/>
              <a:buNone/>
            </a:pPr>
            <a:r>
              <a:rPr lang="en-US" altLang="en-US" dirty="0">
                <a:solidFill>
                  <a:schemeClr val="tx1"/>
                </a:solidFill>
                <a:latin typeface="+mn-lt"/>
                <a:cs typeface="Lucida Sans Unicode" panose="020B0602030504020204" pitchFamily="34" charset="0"/>
              </a:rPr>
              <a:t>training new and veteran staff!</a:t>
            </a:r>
          </a:p>
          <a:p>
            <a:pPr marL="76200" indent="0">
              <a:buNone/>
            </a:pPr>
            <a:endParaRPr lang="en-US" dirty="0">
              <a:latin typeface="+mn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9" t="7777" r="9944"/>
          <a:stretch>
            <a:fillRect/>
          </a:stretch>
        </p:blipFill>
        <p:spPr bwMode="auto">
          <a:xfrm>
            <a:off x="5798072" y="774467"/>
            <a:ext cx="2374771" cy="4022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652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+mn-lt"/>
              </a:rPr>
              <a:t>Supervisor Competencies</a:t>
            </a:r>
            <a:endParaRPr lang="en-US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12800" indent="-812800">
              <a:lnSpc>
                <a:spcPct val="90000"/>
              </a:lnSpc>
              <a:buClr>
                <a:schemeClr val="tx1"/>
              </a:buClr>
              <a:buFont typeface="Verdana" panose="020B0604030504040204" pitchFamily="34" charset="0"/>
              <a:buAutoNum type="romanUcPeriod"/>
            </a:pPr>
            <a:r>
              <a:rPr lang="en-US" altLang="en-US" dirty="0">
                <a:solidFill>
                  <a:schemeClr val="tx1"/>
                </a:solidFill>
                <a:latin typeface="+mn-lt"/>
              </a:rPr>
              <a:t>Professional Use of Self</a:t>
            </a:r>
          </a:p>
          <a:p>
            <a:pPr marL="812800" indent="-812800">
              <a:lnSpc>
                <a:spcPct val="90000"/>
              </a:lnSpc>
              <a:buClr>
                <a:schemeClr val="tx1"/>
              </a:buClr>
              <a:buFont typeface="Verdana" panose="020B0604030504040204" pitchFamily="34" charset="0"/>
              <a:buAutoNum type="romanUcPeriod"/>
            </a:pPr>
            <a:r>
              <a:rPr lang="en-US" altLang="en-US" dirty="0">
                <a:solidFill>
                  <a:schemeClr val="tx1"/>
                </a:solidFill>
                <a:latin typeface="+mn-lt"/>
              </a:rPr>
              <a:t>Foundations of APS Work: Common Knowledge and Skills</a:t>
            </a:r>
          </a:p>
          <a:p>
            <a:pPr marL="812800" indent="-812800">
              <a:lnSpc>
                <a:spcPct val="90000"/>
              </a:lnSpc>
              <a:buClr>
                <a:schemeClr val="tx1"/>
              </a:buClr>
              <a:buFont typeface="Verdana" panose="020B0604030504040204" pitchFamily="34" charset="0"/>
              <a:buAutoNum type="romanUcPeriod"/>
            </a:pPr>
            <a:r>
              <a:rPr lang="en-US" altLang="en-US" dirty="0">
                <a:solidFill>
                  <a:schemeClr val="tx1"/>
                </a:solidFill>
                <a:latin typeface="+mn-lt"/>
              </a:rPr>
              <a:t>APS Casework Methods and Practice</a:t>
            </a:r>
          </a:p>
          <a:p>
            <a:pPr marL="812800" indent="-812800">
              <a:lnSpc>
                <a:spcPct val="90000"/>
              </a:lnSpc>
              <a:buClr>
                <a:schemeClr val="tx1"/>
              </a:buClr>
              <a:buFont typeface="Verdana" panose="020B0604030504040204" pitchFamily="34" charset="0"/>
              <a:buAutoNum type="romanUcPeriod"/>
            </a:pPr>
            <a:r>
              <a:rPr lang="en-US" altLang="en-US" dirty="0">
                <a:solidFill>
                  <a:schemeClr val="tx1"/>
                </a:solidFill>
                <a:latin typeface="+mn-lt"/>
              </a:rPr>
              <a:t>Supervisor as Manager</a:t>
            </a:r>
          </a:p>
          <a:p>
            <a:pPr marL="812800" indent="-812800">
              <a:lnSpc>
                <a:spcPct val="90000"/>
              </a:lnSpc>
              <a:buClr>
                <a:schemeClr val="tx1"/>
              </a:buClr>
              <a:buFont typeface="Verdana" panose="020B0604030504040204" pitchFamily="34" charset="0"/>
              <a:buAutoNum type="romanUcPeriod"/>
            </a:pPr>
            <a:r>
              <a:rPr lang="en-US" altLang="en-US" dirty="0">
                <a:solidFill>
                  <a:schemeClr val="tx1"/>
                </a:solidFill>
                <a:latin typeface="+mn-lt"/>
              </a:rPr>
              <a:t>Supervisor as Leader</a:t>
            </a:r>
          </a:p>
          <a:p>
            <a:pPr marL="812800" indent="-812800">
              <a:lnSpc>
                <a:spcPct val="90000"/>
              </a:lnSpc>
              <a:buClr>
                <a:schemeClr val="tx1"/>
              </a:buClr>
              <a:buFont typeface="Verdana" panose="020B0604030504040204" pitchFamily="34" charset="0"/>
              <a:buAutoNum type="romanUcPeriod"/>
            </a:pPr>
            <a:r>
              <a:rPr lang="en-US" altLang="en-US" dirty="0">
                <a:solidFill>
                  <a:schemeClr val="tx1"/>
                </a:solidFill>
                <a:latin typeface="+mn-lt"/>
              </a:rPr>
              <a:t>Supervision and Development of Staff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86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>
                <a:latin typeface="+mn-lt"/>
              </a:rPr>
              <a:t/>
            </a:r>
            <a:br>
              <a:rPr lang="en-US" altLang="en-US" b="1" dirty="0" smtClean="0">
                <a:latin typeface="+mn-lt"/>
              </a:rPr>
            </a:br>
            <a:r>
              <a:rPr lang="en-US" altLang="en-US" b="1" dirty="0" smtClean="0">
                <a:latin typeface="+mj-lt"/>
              </a:rPr>
              <a:t>Training</a:t>
            </a:r>
            <a:r>
              <a:rPr lang="en-US" altLang="en-US" dirty="0" smtClean="0">
                <a:latin typeface="+mj-lt"/>
              </a:rPr>
              <a:t/>
            </a:r>
            <a:br>
              <a:rPr lang="en-US" altLang="en-US" dirty="0" smtClean="0">
                <a:latin typeface="+mj-lt"/>
              </a:rPr>
            </a:br>
            <a:endParaRPr lang="en-US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 algn="ctr">
              <a:buNone/>
            </a:pPr>
            <a:r>
              <a:rPr lang="en-US" altLang="en-US" dirty="0" smtClean="0">
                <a:solidFill>
                  <a:schemeClr val="tx1"/>
                </a:solidFill>
                <a:latin typeface="+mn-lt"/>
              </a:rPr>
              <a:t>Complete self-analysis</a:t>
            </a:r>
          </a:p>
          <a:p>
            <a:pPr marL="76200" indent="0" algn="ctr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93" t="30334" r="70666" b="39708"/>
          <a:stretch/>
        </p:blipFill>
        <p:spPr>
          <a:xfrm>
            <a:off x="631179" y="1617406"/>
            <a:ext cx="7632134" cy="265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4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052" y="103239"/>
            <a:ext cx="8108398" cy="796464"/>
          </a:xfrm>
        </p:spPr>
        <p:txBody>
          <a:bodyPr/>
          <a:lstStyle/>
          <a:p>
            <a:r>
              <a:rPr lang="en-US" dirty="0">
                <a:solidFill>
                  <a:srgbClr val="F8993F"/>
                </a:solidFill>
                <a:latin typeface="+mn-lt"/>
              </a:rPr>
              <a:t>Topics </a:t>
            </a:r>
            <a:r>
              <a:rPr lang="en-US" dirty="0" smtClean="0">
                <a:solidFill>
                  <a:srgbClr val="F8993F"/>
                </a:solidFill>
                <a:latin typeface="+mn-lt"/>
              </a:rPr>
              <a:t>You </a:t>
            </a:r>
            <a:r>
              <a:rPr lang="en-US" dirty="0">
                <a:solidFill>
                  <a:srgbClr val="F8993F"/>
                </a:solidFill>
                <a:latin typeface="+mn-lt"/>
              </a:rPr>
              <a:t>Train?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51" y="1019381"/>
            <a:ext cx="7290620" cy="324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31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+mj-lt"/>
                <a:cs typeface="Lucida Sans Unicode" panose="020B0602030504020204" pitchFamily="34" charset="0"/>
              </a:rPr>
              <a:t>Challenges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rgbClr val="D16349"/>
              </a:buClr>
              <a:buSzPct val="85000"/>
              <a:buFont typeface="Wingdings 2" panose="05020102010507070707" pitchFamily="18" charset="2"/>
              <a:buChar char=""/>
            </a:pPr>
            <a:r>
              <a:rPr lang="en-US" altLang="en-US" dirty="0">
                <a:solidFill>
                  <a:schemeClr val="tx1"/>
                </a:solidFill>
                <a:latin typeface="+mn-lt"/>
                <a:cs typeface="Lucida Sans Unicode" panose="020B0602030504020204" pitchFamily="34" charset="0"/>
              </a:rPr>
              <a:t>Insufficient Time</a:t>
            </a:r>
          </a:p>
          <a:p>
            <a:pPr eaLnBrk="1" hangingPunct="1">
              <a:buClr>
                <a:srgbClr val="D16349"/>
              </a:buClr>
              <a:buSzPct val="85000"/>
              <a:buFont typeface="Wingdings 2" panose="05020102010507070707" pitchFamily="18" charset="2"/>
              <a:buChar char=""/>
            </a:pPr>
            <a:r>
              <a:rPr lang="en-US" altLang="en-US" dirty="0">
                <a:solidFill>
                  <a:schemeClr val="tx1"/>
                </a:solidFill>
                <a:latin typeface="+mn-lt"/>
                <a:cs typeface="Lucida Sans Unicode" panose="020B0602030504020204" pitchFamily="34" charset="0"/>
              </a:rPr>
              <a:t>Lack of experience/expertise with training</a:t>
            </a:r>
          </a:p>
          <a:p>
            <a:pPr eaLnBrk="1" hangingPunct="1">
              <a:buClr>
                <a:srgbClr val="D16349"/>
              </a:buClr>
              <a:buSzPct val="85000"/>
              <a:buFont typeface="Wingdings 2" panose="05020102010507070707" pitchFamily="18" charset="2"/>
              <a:buChar char=""/>
            </a:pPr>
            <a:r>
              <a:rPr lang="en-US" altLang="en-US" dirty="0">
                <a:solidFill>
                  <a:schemeClr val="tx1"/>
                </a:solidFill>
                <a:latin typeface="+mn-lt"/>
                <a:cs typeface="Lucida Sans Unicode" panose="020B0602030504020204" pitchFamily="34" charset="0"/>
              </a:rPr>
              <a:t>Lack of training related resources or budget</a:t>
            </a:r>
          </a:p>
          <a:p>
            <a:pPr eaLnBrk="1" hangingPunct="1">
              <a:buClr>
                <a:srgbClr val="D16349"/>
              </a:buClr>
              <a:buSzPct val="85000"/>
              <a:buFont typeface="Wingdings 2" panose="05020102010507070707" pitchFamily="18" charset="2"/>
              <a:buChar char=""/>
            </a:pPr>
            <a:r>
              <a:rPr lang="en-US" altLang="en-US" dirty="0">
                <a:solidFill>
                  <a:schemeClr val="tx1"/>
                </a:solidFill>
                <a:latin typeface="+mn-lt"/>
                <a:cs typeface="Lucida Sans Unicode" panose="020B0602030504020204" pitchFamily="34" charset="0"/>
              </a:rPr>
              <a:t>Lack of a standardized/established curriculum </a:t>
            </a:r>
          </a:p>
          <a:p>
            <a:pPr eaLnBrk="1" hangingPunct="1">
              <a:buClr>
                <a:srgbClr val="D16349"/>
              </a:buClr>
              <a:buSzPct val="85000"/>
              <a:buFont typeface="Wingdings 2" panose="05020102010507070707" pitchFamily="18" charset="2"/>
              <a:buChar char=""/>
            </a:pPr>
            <a:r>
              <a:rPr lang="en-US" altLang="en-US" dirty="0">
                <a:solidFill>
                  <a:schemeClr val="tx1"/>
                </a:solidFill>
                <a:latin typeface="+mn-lt"/>
                <a:cs typeface="Lucida Sans Unicode" panose="020B0602030504020204" pitchFamily="34" charset="0"/>
              </a:rPr>
              <a:t>Lack of an overall training plan</a:t>
            </a:r>
          </a:p>
          <a:p>
            <a:pPr eaLnBrk="1" hangingPunct="1">
              <a:buClr>
                <a:srgbClr val="D16349"/>
              </a:buClr>
              <a:buSzPct val="85000"/>
              <a:buFont typeface="Wingdings 2" panose="05020102010507070707" pitchFamily="18" charset="2"/>
              <a:buChar char=""/>
            </a:pPr>
            <a:r>
              <a:rPr lang="en-US" altLang="en-US" dirty="0">
                <a:solidFill>
                  <a:schemeClr val="tx1"/>
                </a:solidFill>
                <a:latin typeface="+mn-lt"/>
                <a:cs typeface="Lucida Sans Unicode" panose="020B0602030504020204" pitchFamily="34" charset="0"/>
              </a:rPr>
              <a:t>Limited evaluation techniques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77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 smtClean="0">
                <a:solidFill>
                  <a:srgbClr val="F8993F"/>
                </a:solidFill>
                <a:latin typeface="+mn-lt"/>
                <a:cs typeface="Lucida Sans Unicode" panose="020B0602030504020204" pitchFamily="34" charset="0"/>
              </a:rPr>
              <a:t>What do Training Programs Look Like? </a:t>
            </a:r>
            <a:endParaRPr lang="en-US" altLang="en-US" dirty="0">
              <a:solidFill>
                <a:srgbClr val="F8993F"/>
              </a:solidFill>
              <a:latin typeface="+mn-lt"/>
              <a:cs typeface="Lucida Sans Unicode" panose="020B0602030504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>
              <a:buNone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Structured				Non-Structured</a:t>
            </a:r>
          </a:p>
          <a:p>
            <a:pPr marL="76200" indent="0">
              <a:buNone/>
            </a:pPr>
            <a:endParaRPr lang="en-US" dirty="0">
              <a:solidFill>
                <a:schemeClr val="tx1"/>
              </a:solidFill>
              <a:latin typeface="+mn-lt"/>
            </a:endParaRPr>
          </a:p>
          <a:p>
            <a:pPr marL="76200" indent="0">
              <a:buNone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Strict Timeline				No Timeline</a:t>
            </a:r>
          </a:p>
          <a:p>
            <a:pPr marL="76200" indent="0">
              <a:buNone/>
            </a:pPr>
            <a:endParaRPr lang="en-US" dirty="0">
              <a:solidFill>
                <a:schemeClr val="tx1"/>
              </a:solidFill>
              <a:latin typeface="+mn-lt"/>
            </a:endParaRPr>
          </a:p>
          <a:p>
            <a:pPr marL="76200" indent="0">
              <a:buNone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Supervisor as Trainer			Peer-to Peer Training</a:t>
            </a:r>
          </a:p>
          <a:p>
            <a:pPr marL="76200" indent="0">
              <a:buNone/>
            </a:pPr>
            <a:endParaRPr lang="en-US" dirty="0">
              <a:solidFill>
                <a:schemeClr val="tx1"/>
              </a:solidFill>
              <a:latin typeface="+mn-lt"/>
            </a:endParaRPr>
          </a:p>
          <a:p>
            <a:pPr marL="76200" indent="0">
              <a:buNone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Established Curriculum			Eclectic Approach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60199" y="1946787"/>
            <a:ext cx="1224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Verdana" panose="020B0604030504040204" pitchFamily="34" charset="0"/>
                <a:ea typeface="Verdana" panose="020B0604030504040204" pitchFamily="34" charset="0"/>
              </a:rPr>
              <a:t>VS</a:t>
            </a:r>
            <a:endParaRPr lang="en-US" sz="4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83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About APSWI &amp; The Academy</a:t>
            </a:r>
          </a:p>
        </p:txBody>
      </p:sp>
      <p:sp>
        <p:nvSpPr>
          <p:cNvPr id="5" name="Content Placeholder 10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+mj-lt"/>
                <a:ea typeface="Verdana" panose="020B0604030504040204" pitchFamily="34" charset="0"/>
              </a:rPr>
              <a:t>Adult Protective Services Workforce Innovations (APSWI)</a:t>
            </a:r>
          </a:p>
          <a:p>
            <a:pPr lvl="1"/>
            <a:r>
              <a:rPr lang="en-US" sz="1800" dirty="0">
                <a:solidFill>
                  <a:schemeClr val="tx1"/>
                </a:solidFill>
                <a:latin typeface="+mj-lt"/>
                <a:ea typeface="Verdana" panose="020B0604030504040204" pitchFamily="34" charset="0"/>
              </a:rPr>
              <a:t>Training program of the Academy for Professional Excellence, a project of the San Diego State University School of Social Work.</a:t>
            </a:r>
          </a:p>
          <a:p>
            <a:pPr marL="76200" indent="0">
              <a:buNone/>
            </a:pPr>
            <a:endParaRPr lang="en-US" dirty="0">
              <a:solidFill>
                <a:schemeClr val="tx1"/>
              </a:solidFill>
              <a:latin typeface="+mj-lt"/>
              <a:ea typeface="Verdana" panose="020B0604030504040204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+mj-lt"/>
                <a:ea typeface="Verdana" panose="020B0604030504040204" pitchFamily="34" charset="0"/>
              </a:rPr>
              <a:t>The Academy provides workforce development and learning experiences to health and human service professionals. Programs include:</a:t>
            </a:r>
          </a:p>
          <a:p>
            <a:pPr marL="0" indent="0">
              <a:buNone/>
            </a:pPr>
            <a:endParaRPr lang="en-US" sz="1800" dirty="0">
              <a:latin typeface="Trebuchet MS" panose="020B0603020202020204" pitchFamily="34" charset="0"/>
            </a:endParaRPr>
          </a:p>
          <a:p>
            <a:endParaRPr lang="en-US" sz="3200" dirty="0">
              <a:latin typeface="Trebuchet MS" panose="020B0603020202020204" pitchFamily="34" charset="0"/>
            </a:endParaRPr>
          </a:p>
          <a:p>
            <a:pPr>
              <a:buFontTx/>
              <a:buNone/>
            </a:pPr>
            <a:endParaRPr lang="en-US" dirty="0">
              <a:latin typeface="Trebuchet MS" panose="020B0603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03" y="4197983"/>
            <a:ext cx="1270657" cy="546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2829" y="4190351"/>
            <a:ext cx="1417869" cy="5469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7767" y="4175088"/>
            <a:ext cx="1193685" cy="5621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8521" y="4139448"/>
            <a:ext cx="1133196" cy="6054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2105" y="4139448"/>
            <a:ext cx="1395556" cy="6054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4730" y="4059330"/>
            <a:ext cx="842965" cy="6855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49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+mj-lt"/>
              </a:rPr>
              <a:t>APS Training Programs Nationwide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924232" y="899703"/>
            <a:ext cx="6547977" cy="3715006"/>
            <a:chOff x="144" y="240"/>
            <a:chExt cx="5430" cy="3695"/>
          </a:xfrm>
        </p:grpSpPr>
        <p:sp>
          <p:nvSpPr>
            <p:cNvPr id="5" name="Rectangle 2"/>
            <p:cNvSpPr>
              <a:spLocks noChangeArrowheads="1"/>
            </p:cNvSpPr>
            <p:nvPr/>
          </p:nvSpPr>
          <p:spPr bwMode="auto">
            <a:xfrm>
              <a:off x="300" y="347"/>
              <a:ext cx="5065" cy="3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6" name="Freeform 3"/>
            <p:cNvSpPr>
              <a:spLocks noChangeArrowheads="1"/>
            </p:cNvSpPr>
            <p:nvPr/>
          </p:nvSpPr>
          <p:spPr bwMode="auto">
            <a:xfrm>
              <a:off x="3694" y="3146"/>
              <a:ext cx="78" cy="57"/>
            </a:xfrm>
            <a:custGeom>
              <a:avLst/>
              <a:gdLst>
                <a:gd name="T0" fmla="*/ 4 w 72"/>
                <a:gd name="T1" fmla="*/ 0 h 51"/>
                <a:gd name="T2" fmla="*/ 4 w 72"/>
                <a:gd name="T3" fmla="*/ 2 h 51"/>
                <a:gd name="T4" fmla="*/ 2 w 72"/>
                <a:gd name="T5" fmla="*/ 50 h 51"/>
                <a:gd name="T6" fmla="*/ 2 w 72"/>
                <a:gd name="T7" fmla="*/ 106 h 51"/>
                <a:gd name="T8" fmla="*/ 0 w 72"/>
                <a:gd name="T9" fmla="*/ 151 h 51"/>
                <a:gd name="T10" fmla="*/ 0 w 72"/>
                <a:gd name="T11" fmla="*/ 169 h 51"/>
                <a:gd name="T12" fmla="*/ 2 w 72"/>
                <a:gd name="T13" fmla="*/ 189 h 51"/>
                <a:gd name="T14" fmla="*/ 2 w 72"/>
                <a:gd name="T15" fmla="*/ 206 h 51"/>
                <a:gd name="T16" fmla="*/ 4 w 72"/>
                <a:gd name="T17" fmla="*/ 226 h 51"/>
                <a:gd name="T18" fmla="*/ 89 w 72"/>
                <a:gd name="T19" fmla="*/ 353 h 51"/>
                <a:gd name="T20" fmla="*/ 150 w 72"/>
                <a:gd name="T21" fmla="*/ 376 h 51"/>
                <a:gd name="T22" fmla="*/ 194 w 72"/>
                <a:gd name="T23" fmla="*/ 359 h 51"/>
                <a:gd name="T24" fmla="*/ 213 w 72"/>
                <a:gd name="T25" fmla="*/ 353 h 51"/>
                <a:gd name="T26" fmla="*/ 226 w 72"/>
                <a:gd name="T27" fmla="*/ 321 h 51"/>
                <a:gd name="T28" fmla="*/ 246 w 72"/>
                <a:gd name="T29" fmla="*/ 295 h 51"/>
                <a:gd name="T30" fmla="*/ 267 w 72"/>
                <a:gd name="T31" fmla="*/ 241 h 51"/>
                <a:gd name="T32" fmla="*/ 303 w 72"/>
                <a:gd name="T33" fmla="*/ 189 h 51"/>
                <a:gd name="T34" fmla="*/ 271 w 72"/>
                <a:gd name="T35" fmla="*/ 169 h 51"/>
                <a:gd name="T36" fmla="*/ 246 w 72"/>
                <a:gd name="T37" fmla="*/ 151 h 51"/>
                <a:gd name="T38" fmla="*/ 213 w 72"/>
                <a:gd name="T39" fmla="*/ 135 h 51"/>
                <a:gd name="T40" fmla="*/ 194 w 72"/>
                <a:gd name="T41" fmla="*/ 118 h 51"/>
                <a:gd name="T42" fmla="*/ 127 w 72"/>
                <a:gd name="T43" fmla="*/ 50 h 51"/>
                <a:gd name="T44" fmla="*/ 80 w 72"/>
                <a:gd name="T45" fmla="*/ 2 h 51"/>
                <a:gd name="T46" fmla="*/ 39 w 72"/>
                <a:gd name="T47" fmla="*/ 0 h 51"/>
                <a:gd name="T48" fmla="*/ 4 w 72"/>
                <a:gd name="T49" fmla="*/ 0 h 5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2"/>
                <a:gd name="T76" fmla="*/ 0 h 51"/>
                <a:gd name="T77" fmla="*/ 72 w 72"/>
                <a:gd name="T78" fmla="*/ 51 h 5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2" h="51">
                  <a:moveTo>
                    <a:pt x="4" y="0"/>
                  </a:moveTo>
                  <a:lnTo>
                    <a:pt x="4" y="2"/>
                  </a:lnTo>
                  <a:lnTo>
                    <a:pt x="2" y="7"/>
                  </a:lnTo>
                  <a:lnTo>
                    <a:pt x="2" y="14"/>
                  </a:lnTo>
                  <a:lnTo>
                    <a:pt x="0" y="21"/>
                  </a:lnTo>
                  <a:lnTo>
                    <a:pt x="0" y="23"/>
                  </a:lnTo>
                  <a:lnTo>
                    <a:pt x="2" y="26"/>
                  </a:lnTo>
                  <a:lnTo>
                    <a:pt x="2" y="28"/>
                  </a:lnTo>
                  <a:lnTo>
                    <a:pt x="4" y="30"/>
                  </a:lnTo>
                  <a:lnTo>
                    <a:pt x="21" y="47"/>
                  </a:lnTo>
                  <a:lnTo>
                    <a:pt x="35" y="51"/>
                  </a:lnTo>
                  <a:lnTo>
                    <a:pt x="46" y="49"/>
                  </a:lnTo>
                  <a:lnTo>
                    <a:pt x="51" y="47"/>
                  </a:lnTo>
                  <a:lnTo>
                    <a:pt x="53" y="44"/>
                  </a:lnTo>
                  <a:lnTo>
                    <a:pt x="58" y="40"/>
                  </a:lnTo>
                  <a:lnTo>
                    <a:pt x="63" y="33"/>
                  </a:lnTo>
                  <a:lnTo>
                    <a:pt x="72" y="26"/>
                  </a:lnTo>
                  <a:lnTo>
                    <a:pt x="65" y="23"/>
                  </a:lnTo>
                  <a:lnTo>
                    <a:pt x="58" y="21"/>
                  </a:lnTo>
                  <a:lnTo>
                    <a:pt x="51" y="19"/>
                  </a:lnTo>
                  <a:lnTo>
                    <a:pt x="46" y="16"/>
                  </a:lnTo>
                  <a:lnTo>
                    <a:pt x="30" y="7"/>
                  </a:lnTo>
                  <a:lnTo>
                    <a:pt x="18" y="2"/>
                  </a:lnTo>
                  <a:lnTo>
                    <a:pt x="9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Freeform 4"/>
            <p:cNvSpPr>
              <a:spLocks noChangeArrowheads="1"/>
            </p:cNvSpPr>
            <p:nvPr/>
          </p:nvSpPr>
          <p:spPr bwMode="auto">
            <a:xfrm>
              <a:off x="144" y="240"/>
              <a:ext cx="5431" cy="3696"/>
            </a:xfrm>
            <a:custGeom>
              <a:avLst/>
              <a:gdLst>
                <a:gd name="T0" fmla="*/ 2723 w 4364"/>
                <a:gd name="T1" fmla="*/ 156442 h 2761"/>
                <a:gd name="T2" fmla="*/ 2523 w 4364"/>
                <a:gd name="T3" fmla="*/ 231939 h 2761"/>
                <a:gd name="T4" fmla="*/ 5409 w 4364"/>
                <a:gd name="T5" fmla="*/ 280755 h 2761"/>
                <a:gd name="T6" fmla="*/ 10745 w 4364"/>
                <a:gd name="T7" fmla="*/ 321855 h 2761"/>
                <a:gd name="T8" fmla="*/ 18186 w 4364"/>
                <a:gd name="T9" fmla="*/ 343815 h 2761"/>
                <a:gd name="T10" fmla="*/ 34929 w 4364"/>
                <a:gd name="T11" fmla="*/ 380867 h 2761"/>
                <a:gd name="T12" fmla="*/ 63375 w 4364"/>
                <a:gd name="T13" fmla="*/ 407573 h 2761"/>
                <a:gd name="T14" fmla="*/ 77466 w 4364"/>
                <a:gd name="T15" fmla="*/ 429634 h 2761"/>
                <a:gd name="T16" fmla="*/ 87496 w 4364"/>
                <a:gd name="T17" fmla="*/ 463074 h 2761"/>
                <a:gd name="T18" fmla="*/ 98186 w 4364"/>
                <a:gd name="T19" fmla="*/ 462274 h 2761"/>
                <a:gd name="T20" fmla="*/ 106987 w 4364"/>
                <a:gd name="T21" fmla="*/ 512008 h 2761"/>
                <a:gd name="T22" fmla="*/ 116845 w 4364"/>
                <a:gd name="T23" fmla="*/ 483904 h 2761"/>
                <a:gd name="T24" fmla="*/ 126430 w 4364"/>
                <a:gd name="T25" fmla="*/ 462590 h 2761"/>
                <a:gd name="T26" fmla="*/ 134791 w 4364"/>
                <a:gd name="T27" fmla="*/ 444325 h 2761"/>
                <a:gd name="T28" fmla="*/ 144452 w 4364"/>
                <a:gd name="T29" fmla="*/ 447520 h 2761"/>
                <a:gd name="T30" fmla="*/ 152123 w 4364"/>
                <a:gd name="T31" fmla="*/ 448014 h 2761"/>
                <a:gd name="T32" fmla="*/ 152123 w 4364"/>
                <a:gd name="T33" fmla="*/ 435906 h 2761"/>
                <a:gd name="T34" fmla="*/ 155453 w 4364"/>
                <a:gd name="T35" fmla="*/ 424857 h 2761"/>
                <a:gd name="T36" fmla="*/ 162359 w 4364"/>
                <a:gd name="T37" fmla="*/ 421237 h 2761"/>
                <a:gd name="T38" fmla="*/ 173182 w 4364"/>
                <a:gd name="T39" fmla="*/ 425312 h 2761"/>
                <a:gd name="T40" fmla="*/ 181178 w 4364"/>
                <a:gd name="T41" fmla="*/ 418193 h 2761"/>
                <a:gd name="T42" fmla="*/ 187514 w 4364"/>
                <a:gd name="T43" fmla="*/ 451721 h 2761"/>
                <a:gd name="T44" fmla="*/ 192309 w 4364"/>
                <a:gd name="T45" fmla="*/ 484985 h 2761"/>
                <a:gd name="T46" fmla="*/ 200092 w 4364"/>
                <a:gd name="T47" fmla="*/ 498600 h 2761"/>
                <a:gd name="T48" fmla="*/ 196855 w 4364"/>
                <a:gd name="T49" fmla="*/ 444325 h 2761"/>
                <a:gd name="T50" fmla="*/ 192554 w 4364"/>
                <a:gd name="T51" fmla="*/ 356527 h 2761"/>
                <a:gd name="T52" fmla="*/ 200709 w 4364"/>
                <a:gd name="T53" fmla="*/ 314029 h 2761"/>
                <a:gd name="T54" fmla="*/ 205432 w 4364"/>
                <a:gd name="T55" fmla="*/ 275635 h 2761"/>
                <a:gd name="T56" fmla="*/ 205712 w 4364"/>
                <a:gd name="T57" fmla="*/ 261780 h 2761"/>
                <a:gd name="T58" fmla="*/ 202835 w 4364"/>
                <a:gd name="T59" fmla="*/ 233323 h 2761"/>
                <a:gd name="T60" fmla="*/ 202526 w 4364"/>
                <a:gd name="T61" fmla="*/ 218162 h 2761"/>
                <a:gd name="T62" fmla="*/ 203394 w 4364"/>
                <a:gd name="T63" fmla="*/ 211514 h 2761"/>
                <a:gd name="T64" fmla="*/ 207268 w 4364"/>
                <a:gd name="T65" fmla="*/ 203106 h 2761"/>
                <a:gd name="T66" fmla="*/ 209652 w 4364"/>
                <a:gd name="T67" fmla="*/ 176464 h 2761"/>
                <a:gd name="T68" fmla="*/ 213335 w 4364"/>
                <a:gd name="T69" fmla="*/ 148017 h 2761"/>
                <a:gd name="T70" fmla="*/ 215872 w 4364"/>
                <a:gd name="T71" fmla="*/ 136089 h 2761"/>
                <a:gd name="T72" fmla="*/ 217279 w 4364"/>
                <a:gd name="T73" fmla="*/ 114696 h 2761"/>
                <a:gd name="T74" fmla="*/ 220793 w 4364"/>
                <a:gd name="T75" fmla="*/ 62210 h 2761"/>
                <a:gd name="T76" fmla="*/ 223801 w 4364"/>
                <a:gd name="T77" fmla="*/ 40419 h 2761"/>
                <a:gd name="T78" fmla="*/ 216496 w 4364"/>
                <a:gd name="T79" fmla="*/ 928 h 2761"/>
                <a:gd name="T80" fmla="*/ 211469 w 4364"/>
                <a:gd name="T81" fmla="*/ 41724 h 2761"/>
                <a:gd name="T82" fmla="*/ 196097 w 4364"/>
                <a:gd name="T83" fmla="*/ 87419 h 2761"/>
                <a:gd name="T84" fmla="*/ 190757 w 4364"/>
                <a:gd name="T85" fmla="*/ 122700 h 2761"/>
                <a:gd name="T86" fmla="*/ 184648 w 4364"/>
                <a:gd name="T87" fmla="*/ 148424 h 2761"/>
                <a:gd name="T88" fmla="*/ 173032 w 4364"/>
                <a:gd name="T89" fmla="*/ 178712 h 2761"/>
                <a:gd name="T90" fmla="*/ 172407 w 4364"/>
                <a:gd name="T91" fmla="*/ 146673 h 2761"/>
                <a:gd name="T92" fmla="*/ 165862 w 4364"/>
                <a:gd name="T93" fmla="*/ 131542 h 2761"/>
                <a:gd name="T94" fmla="*/ 160471 w 4364"/>
                <a:gd name="T95" fmla="*/ 95451 h 2761"/>
                <a:gd name="T96" fmla="*/ 155727 w 4364"/>
                <a:gd name="T97" fmla="*/ 136089 h 2761"/>
                <a:gd name="T98" fmla="*/ 151445 w 4364"/>
                <a:gd name="T99" fmla="*/ 170700 h 2761"/>
                <a:gd name="T100" fmla="*/ 150123 w 4364"/>
                <a:gd name="T101" fmla="*/ 124361 h 2761"/>
                <a:gd name="T102" fmla="*/ 157721 w 4364"/>
                <a:gd name="T103" fmla="*/ 91100 h 2761"/>
                <a:gd name="T104" fmla="*/ 160045 w 4364"/>
                <a:gd name="T105" fmla="*/ 84020 h 2761"/>
                <a:gd name="T106" fmla="*/ 149798 w 4364"/>
                <a:gd name="T107" fmla="*/ 87419 h 2761"/>
                <a:gd name="T108" fmla="*/ 145562 w 4364"/>
                <a:gd name="T109" fmla="*/ 71577 h 2761"/>
                <a:gd name="T110" fmla="*/ 137623 w 4364"/>
                <a:gd name="T111" fmla="*/ 92858 h 2761"/>
                <a:gd name="T112" fmla="*/ 134181 w 4364"/>
                <a:gd name="T113" fmla="*/ 79082 h 2761"/>
                <a:gd name="T114" fmla="*/ 137066 w 4364"/>
                <a:gd name="T115" fmla="*/ 60329 h 2761"/>
                <a:gd name="T116" fmla="*/ 124745 w 4364"/>
                <a:gd name="T117" fmla="*/ 55063 h 2761"/>
                <a:gd name="T118" fmla="*/ 115425 w 4364"/>
                <a:gd name="T119" fmla="*/ 50752 h 2761"/>
                <a:gd name="T120" fmla="*/ 88010 w 4364"/>
                <a:gd name="T121" fmla="*/ 51709 h 2761"/>
                <a:gd name="T122" fmla="*/ 42562 w 4364"/>
                <a:gd name="T123" fmla="*/ 35595 h 276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364"/>
                <a:gd name="T187" fmla="*/ 0 h 2761"/>
                <a:gd name="T188" fmla="*/ 4364 w 4364"/>
                <a:gd name="T189" fmla="*/ 2761 h 276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364" h="2761">
                  <a:moveTo>
                    <a:pt x="203" y="93"/>
                  </a:moveTo>
                  <a:lnTo>
                    <a:pt x="207" y="128"/>
                  </a:lnTo>
                  <a:lnTo>
                    <a:pt x="214" y="212"/>
                  </a:lnTo>
                  <a:lnTo>
                    <a:pt x="210" y="317"/>
                  </a:lnTo>
                  <a:lnTo>
                    <a:pt x="186" y="413"/>
                  </a:lnTo>
                  <a:lnTo>
                    <a:pt x="165" y="457"/>
                  </a:lnTo>
                  <a:lnTo>
                    <a:pt x="144" y="504"/>
                  </a:lnTo>
                  <a:lnTo>
                    <a:pt x="123" y="553"/>
                  </a:lnTo>
                  <a:lnTo>
                    <a:pt x="102" y="602"/>
                  </a:lnTo>
                  <a:lnTo>
                    <a:pt x="84" y="648"/>
                  </a:lnTo>
                  <a:lnTo>
                    <a:pt x="70" y="686"/>
                  </a:lnTo>
                  <a:lnTo>
                    <a:pt x="58" y="716"/>
                  </a:lnTo>
                  <a:lnTo>
                    <a:pt x="53" y="732"/>
                  </a:lnTo>
                  <a:lnTo>
                    <a:pt x="53" y="767"/>
                  </a:lnTo>
                  <a:lnTo>
                    <a:pt x="53" y="821"/>
                  </a:lnTo>
                  <a:lnTo>
                    <a:pt x="46" y="879"/>
                  </a:lnTo>
                  <a:lnTo>
                    <a:pt x="23" y="926"/>
                  </a:lnTo>
                  <a:lnTo>
                    <a:pt x="2" y="959"/>
                  </a:lnTo>
                  <a:lnTo>
                    <a:pt x="0" y="984"/>
                  </a:lnTo>
                  <a:lnTo>
                    <a:pt x="7" y="1003"/>
                  </a:lnTo>
                  <a:lnTo>
                    <a:pt x="11" y="1010"/>
                  </a:lnTo>
                  <a:lnTo>
                    <a:pt x="11" y="1026"/>
                  </a:lnTo>
                  <a:lnTo>
                    <a:pt x="14" y="1064"/>
                  </a:lnTo>
                  <a:lnTo>
                    <a:pt x="14" y="1106"/>
                  </a:lnTo>
                  <a:lnTo>
                    <a:pt x="11" y="1134"/>
                  </a:lnTo>
                  <a:lnTo>
                    <a:pt x="11" y="1150"/>
                  </a:lnTo>
                  <a:lnTo>
                    <a:pt x="18" y="1168"/>
                  </a:lnTo>
                  <a:lnTo>
                    <a:pt x="25" y="1185"/>
                  </a:lnTo>
                  <a:lnTo>
                    <a:pt x="37" y="1199"/>
                  </a:lnTo>
                  <a:lnTo>
                    <a:pt x="49" y="1217"/>
                  </a:lnTo>
                  <a:lnTo>
                    <a:pt x="60" y="1245"/>
                  </a:lnTo>
                  <a:lnTo>
                    <a:pt x="70" y="1276"/>
                  </a:lnTo>
                  <a:lnTo>
                    <a:pt x="74" y="1297"/>
                  </a:lnTo>
                  <a:lnTo>
                    <a:pt x="77" y="1318"/>
                  </a:lnTo>
                  <a:lnTo>
                    <a:pt x="77" y="1341"/>
                  </a:lnTo>
                  <a:lnTo>
                    <a:pt x="79" y="1364"/>
                  </a:lnTo>
                  <a:lnTo>
                    <a:pt x="88" y="1378"/>
                  </a:lnTo>
                  <a:lnTo>
                    <a:pt x="100" y="1385"/>
                  </a:lnTo>
                  <a:lnTo>
                    <a:pt x="107" y="1395"/>
                  </a:lnTo>
                  <a:lnTo>
                    <a:pt x="105" y="1404"/>
                  </a:lnTo>
                  <a:lnTo>
                    <a:pt x="95" y="1418"/>
                  </a:lnTo>
                  <a:lnTo>
                    <a:pt x="88" y="1432"/>
                  </a:lnTo>
                  <a:lnTo>
                    <a:pt x="93" y="1446"/>
                  </a:lnTo>
                  <a:lnTo>
                    <a:pt x="100" y="1460"/>
                  </a:lnTo>
                  <a:lnTo>
                    <a:pt x="105" y="1474"/>
                  </a:lnTo>
                  <a:lnTo>
                    <a:pt x="109" y="1493"/>
                  </a:lnTo>
                  <a:lnTo>
                    <a:pt x="123" y="1516"/>
                  </a:lnTo>
                  <a:lnTo>
                    <a:pt x="137" y="1537"/>
                  </a:lnTo>
                  <a:lnTo>
                    <a:pt x="147" y="1551"/>
                  </a:lnTo>
                  <a:lnTo>
                    <a:pt x="154" y="1567"/>
                  </a:lnTo>
                  <a:lnTo>
                    <a:pt x="163" y="1586"/>
                  </a:lnTo>
                  <a:lnTo>
                    <a:pt x="168" y="1607"/>
                  </a:lnTo>
                  <a:lnTo>
                    <a:pt x="161" y="1628"/>
                  </a:lnTo>
                  <a:lnTo>
                    <a:pt x="156" y="1637"/>
                  </a:lnTo>
                  <a:lnTo>
                    <a:pt x="161" y="1649"/>
                  </a:lnTo>
                  <a:lnTo>
                    <a:pt x="168" y="1658"/>
                  </a:lnTo>
                  <a:lnTo>
                    <a:pt x="179" y="1670"/>
                  </a:lnTo>
                  <a:lnTo>
                    <a:pt x="191" y="1677"/>
                  </a:lnTo>
                  <a:lnTo>
                    <a:pt x="200" y="1684"/>
                  </a:lnTo>
                  <a:lnTo>
                    <a:pt x="210" y="1689"/>
                  </a:lnTo>
                  <a:lnTo>
                    <a:pt x="212" y="1691"/>
                  </a:lnTo>
                  <a:lnTo>
                    <a:pt x="214" y="1691"/>
                  </a:lnTo>
                  <a:lnTo>
                    <a:pt x="219" y="1693"/>
                  </a:lnTo>
                  <a:lnTo>
                    <a:pt x="228" y="1696"/>
                  </a:lnTo>
                  <a:lnTo>
                    <a:pt x="240" y="1700"/>
                  </a:lnTo>
                  <a:lnTo>
                    <a:pt x="252" y="1707"/>
                  </a:lnTo>
                  <a:lnTo>
                    <a:pt x="263" y="1717"/>
                  </a:lnTo>
                  <a:lnTo>
                    <a:pt x="277" y="1728"/>
                  </a:lnTo>
                  <a:lnTo>
                    <a:pt x="289" y="1742"/>
                  </a:lnTo>
                  <a:lnTo>
                    <a:pt x="300" y="1756"/>
                  </a:lnTo>
                  <a:lnTo>
                    <a:pt x="314" y="1770"/>
                  </a:lnTo>
                  <a:lnTo>
                    <a:pt x="326" y="1782"/>
                  </a:lnTo>
                  <a:lnTo>
                    <a:pt x="338" y="1791"/>
                  </a:lnTo>
                  <a:lnTo>
                    <a:pt x="347" y="1801"/>
                  </a:lnTo>
                  <a:lnTo>
                    <a:pt x="354" y="1805"/>
                  </a:lnTo>
                  <a:lnTo>
                    <a:pt x="359" y="1808"/>
                  </a:lnTo>
                  <a:lnTo>
                    <a:pt x="361" y="1810"/>
                  </a:lnTo>
                  <a:lnTo>
                    <a:pt x="368" y="1812"/>
                  </a:lnTo>
                  <a:lnTo>
                    <a:pt x="384" y="1824"/>
                  </a:lnTo>
                  <a:lnTo>
                    <a:pt x="401" y="1843"/>
                  </a:lnTo>
                  <a:lnTo>
                    <a:pt x="412" y="1875"/>
                  </a:lnTo>
                  <a:lnTo>
                    <a:pt x="419" y="1908"/>
                  </a:lnTo>
                  <a:lnTo>
                    <a:pt x="422" y="1931"/>
                  </a:lnTo>
                  <a:lnTo>
                    <a:pt x="424" y="1943"/>
                  </a:lnTo>
                  <a:lnTo>
                    <a:pt x="424" y="1947"/>
                  </a:lnTo>
                  <a:lnTo>
                    <a:pt x="639" y="1952"/>
                  </a:lnTo>
                  <a:lnTo>
                    <a:pt x="641" y="1957"/>
                  </a:lnTo>
                  <a:lnTo>
                    <a:pt x="650" y="1971"/>
                  </a:lnTo>
                  <a:lnTo>
                    <a:pt x="664" y="1985"/>
                  </a:lnTo>
                  <a:lnTo>
                    <a:pt x="681" y="1999"/>
                  </a:lnTo>
                  <a:lnTo>
                    <a:pt x="699" y="2010"/>
                  </a:lnTo>
                  <a:lnTo>
                    <a:pt x="734" y="2031"/>
                  </a:lnTo>
                  <a:lnTo>
                    <a:pt x="779" y="2057"/>
                  </a:lnTo>
                  <a:lnTo>
                    <a:pt x="828" y="2085"/>
                  </a:lnTo>
                  <a:lnTo>
                    <a:pt x="874" y="2113"/>
                  </a:lnTo>
                  <a:lnTo>
                    <a:pt x="914" y="2136"/>
                  </a:lnTo>
                  <a:lnTo>
                    <a:pt x="942" y="2153"/>
                  </a:lnTo>
                  <a:lnTo>
                    <a:pt x="954" y="2160"/>
                  </a:lnTo>
                  <a:lnTo>
                    <a:pt x="1215" y="2190"/>
                  </a:lnTo>
                  <a:lnTo>
                    <a:pt x="1217" y="2190"/>
                  </a:lnTo>
                  <a:lnTo>
                    <a:pt x="1224" y="2188"/>
                  </a:lnTo>
                  <a:lnTo>
                    <a:pt x="1229" y="2178"/>
                  </a:lnTo>
                  <a:lnTo>
                    <a:pt x="1231" y="2164"/>
                  </a:lnTo>
                  <a:lnTo>
                    <a:pt x="1231" y="2148"/>
                  </a:lnTo>
                  <a:lnTo>
                    <a:pt x="1236" y="2139"/>
                  </a:lnTo>
                  <a:lnTo>
                    <a:pt x="1245" y="2134"/>
                  </a:lnTo>
                  <a:lnTo>
                    <a:pt x="1262" y="2134"/>
                  </a:lnTo>
                  <a:lnTo>
                    <a:pt x="1276" y="2134"/>
                  </a:lnTo>
                  <a:lnTo>
                    <a:pt x="1294" y="2136"/>
                  </a:lnTo>
                  <a:lnTo>
                    <a:pt x="1318" y="2136"/>
                  </a:lnTo>
                  <a:lnTo>
                    <a:pt x="1343" y="2139"/>
                  </a:lnTo>
                  <a:lnTo>
                    <a:pt x="1367" y="2141"/>
                  </a:lnTo>
                  <a:lnTo>
                    <a:pt x="1388" y="2141"/>
                  </a:lnTo>
                  <a:lnTo>
                    <a:pt x="1402" y="2143"/>
                  </a:lnTo>
                  <a:lnTo>
                    <a:pt x="1406" y="2143"/>
                  </a:lnTo>
                  <a:lnTo>
                    <a:pt x="1478" y="2232"/>
                  </a:lnTo>
                  <a:lnTo>
                    <a:pt x="1481" y="2234"/>
                  </a:lnTo>
                  <a:lnTo>
                    <a:pt x="1488" y="2239"/>
                  </a:lnTo>
                  <a:lnTo>
                    <a:pt x="1499" y="2246"/>
                  </a:lnTo>
                  <a:lnTo>
                    <a:pt x="1511" y="2255"/>
                  </a:lnTo>
                  <a:lnTo>
                    <a:pt x="1525" y="2267"/>
                  </a:lnTo>
                  <a:lnTo>
                    <a:pt x="1537" y="2279"/>
                  </a:lnTo>
                  <a:lnTo>
                    <a:pt x="1546" y="2290"/>
                  </a:lnTo>
                  <a:lnTo>
                    <a:pt x="1551" y="2302"/>
                  </a:lnTo>
                  <a:lnTo>
                    <a:pt x="1555" y="2316"/>
                  </a:lnTo>
                  <a:lnTo>
                    <a:pt x="1562" y="2332"/>
                  </a:lnTo>
                  <a:lnTo>
                    <a:pt x="1576" y="2353"/>
                  </a:lnTo>
                  <a:lnTo>
                    <a:pt x="1590" y="2372"/>
                  </a:lnTo>
                  <a:lnTo>
                    <a:pt x="1609" y="2393"/>
                  </a:lnTo>
                  <a:lnTo>
                    <a:pt x="1630" y="2409"/>
                  </a:lnTo>
                  <a:lnTo>
                    <a:pt x="1651" y="2426"/>
                  </a:lnTo>
                  <a:lnTo>
                    <a:pt x="1674" y="2437"/>
                  </a:lnTo>
                  <a:lnTo>
                    <a:pt x="1679" y="2437"/>
                  </a:lnTo>
                  <a:lnTo>
                    <a:pt x="1693" y="2437"/>
                  </a:lnTo>
                  <a:lnTo>
                    <a:pt x="1707" y="2430"/>
                  </a:lnTo>
                  <a:lnTo>
                    <a:pt x="1719" y="2412"/>
                  </a:lnTo>
                  <a:lnTo>
                    <a:pt x="1730" y="2386"/>
                  </a:lnTo>
                  <a:lnTo>
                    <a:pt x="1749" y="2367"/>
                  </a:lnTo>
                  <a:lnTo>
                    <a:pt x="1768" y="2358"/>
                  </a:lnTo>
                  <a:lnTo>
                    <a:pt x="1782" y="2360"/>
                  </a:lnTo>
                  <a:lnTo>
                    <a:pt x="1789" y="2363"/>
                  </a:lnTo>
                  <a:lnTo>
                    <a:pt x="1800" y="2367"/>
                  </a:lnTo>
                  <a:lnTo>
                    <a:pt x="1814" y="2370"/>
                  </a:lnTo>
                  <a:lnTo>
                    <a:pt x="1831" y="2372"/>
                  </a:lnTo>
                  <a:lnTo>
                    <a:pt x="1845" y="2377"/>
                  </a:lnTo>
                  <a:lnTo>
                    <a:pt x="1859" y="2381"/>
                  </a:lnTo>
                  <a:lnTo>
                    <a:pt x="1873" y="2386"/>
                  </a:lnTo>
                  <a:lnTo>
                    <a:pt x="1882" y="2391"/>
                  </a:lnTo>
                  <a:lnTo>
                    <a:pt x="1898" y="2405"/>
                  </a:lnTo>
                  <a:lnTo>
                    <a:pt x="1915" y="2426"/>
                  </a:lnTo>
                  <a:lnTo>
                    <a:pt x="1931" y="2449"/>
                  </a:lnTo>
                  <a:lnTo>
                    <a:pt x="1945" y="2472"/>
                  </a:lnTo>
                  <a:lnTo>
                    <a:pt x="1952" y="2486"/>
                  </a:lnTo>
                  <a:lnTo>
                    <a:pt x="1961" y="2503"/>
                  </a:lnTo>
                  <a:lnTo>
                    <a:pt x="1975" y="2521"/>
                  </a:lnTo>
                  <a:lnTo>
                    <a:pt x="1987" y="2540"/>
                  </a:lnTo>
                  <a:lnTo>
                    <a:pt x="2001" y="2559"/>
                  </a:lnTo>
                  <a:lnTo>
                    <a:pt x="2015" y="2575"/>
                  </a:lnTo>
                  <a:lnTo>
                    <a:pt x="2027" y="2587"/>
                  </a:lnTo>
                  <a:lnTo>
                    <a:pt x="2036" y="2596"/>
                  </a:lnTo>
                  <a:lnTo>
                    <a:pt x="2052" y="2612"/>
                  </a:lnTo>
                  <a:lnTo>
                    <a:pt x="2066" y="2633"/>
                  </a:lnTo>
                  <a:lnTo>
                    <a:pt x="2078" y="2657"/>
                  </a:lnTo>
                  <a:lnTo>
                    <a:pt x="2083" y="2678"/>
                  </a:lnTo>
                  <a:lnTo>
                    <a:pt x="2087" y="2687"/>
                  </a:lnTo>
                  <a:lnTo>
                    <a:pt x="2099" y="2701"/>
                  </a:lnTo>
                  <a:lnTo>
                    <a:pt x="2120" y="2712"/>
                  </a:lnTo>
                  <a:lnTo>
                    <a:pt x="2143" y="2724"/>
                  </a:lnTo>
                  <a:lnTo>
                    <a:pt x="2174" y="2736"/>
                  </a:lnTo>
                  <a:lnTo>
                    <a:pt x="2204" y="2747"/>
                  </a:lnTo>
                  <a:lnTo>
                    <a:pt x="2237" y="2754"/>
                  </a:lnTo>
                  <a:lnTo>
                    <a:pt x="2267" y="2761"/>
                  </a:lnTo>
                  <a:lnTo>
                    <a:pt x="2253" y="2685"/>
                  </a:lnTo>
                  <a:lnTo>
                    <a:pt x="2251" y="2682"/>
                  </a:lnTo>
                  <a:lnTo>
                    <a:pt x="2248" y="2678"/>
                  </a:lnTo>
                  <a:lnTo>
                    <a:pt x="2244" y="2671"/>
                  </a:lnTo>
                  <a:lnTo>
                    <a:pt x="2241" y="2659"/>
                  </a:lnTo>
                  <a:lnTo>
                    <a:pt x="2246" y="2629"/>
                  </a:lnTo>
                  <a:lnTo>
                    <a:pt x="2260" y="2584"/>
                  </a:lnTo>
                  <a:lnTo>
                    <a:pt x="2279" y="2540"/>
                  </a:lnTo>
                  <a:lnTo>
                    <a:pt x="2300" y="2514"/>
                  </a:lnTo>
                  <a:lnTo>
                    <a:pt x="2309" y="2507"/>
                  </a:lnTo>
                  <a:lnTo>
                    <a:pt x="2321" y="2503"/>
                  </a:lnTo>
                  <a:lnTo>
                    <a:pt x="2332" y="2498"/>
                  </a:lnTo>
                  <a:lnTo>
                    <a:pt x="2342" y="2491"/>
                  </a:lnTo>
                  <a:lnTo>
                    <a:pt x="2353" y="2489"/>
                  </a:lnTo>
                  <a:lnTo>
                    <a:pt x="2363" y="2484"/>
                  </a:lnTo>
                  <a:lnTo>
                    <a:pt x="2372" y="2479"/>
                  </a:lnTo>
                  <a:lnTo>
                    <a:pt x="2381" y="2477"/>
                  </a:lnTo>
                  <a:lnTo>
                    <a:pt x="2391" y="2475"/>
                  </a:lnTo>
                  <a:lnTo>
                    <a:pt x="2405" y="2468"/>
                  </a:lnTo>
                  <a:lnTo>
                    <a:pt x="2421" y="2461"/>
                  </a:lnTo>
                  <a:lnTo>
                    <a:pt x="2437" y="2451"/>
                  </a:lnTo>
                  <a:lnTo>
                    <a:pt x="2454" y="2440"/>
                  </a:lnTo>
                  <a:lnTo>
                    <a:pt x="2465" y="2428"/>
                  </a:lnTo>
                  <a:lnTo>
                    <a:pt x="2472" y="2414"/>
                  </a:lnTo>
                  <a:lnTo>
                    <a:pt x="2475" y="2400"/>
                  </a:lnTo>
                  <a:lnTo>
                    <a:pt x="2477" y="2377"/>
                  </a:lnTo>
                  <a:lnTo>
                    <a:pt x="2486" y="2360"/>
                  </a:lnTo>
                  <a:lnTo>
                    <a:pt x="2500" y="2356"/>
                  </a:lnTo>
                  <a:lnTo>
                    <a:pt x="2510" y="2365"/>
                  </a:lnTo>
                  <a:lnTo>
                    <a:pt x="2521" y="2374"/>
                  </a:lnTo>
                  <a:lnTo>
                    <a:pt x="2538" y="2367"/>
                  </a:lnTo>
                  <a:lnTo>
                    <a:pt x="2556" y="2356"/>
                  </a:lnTo>
                  <a:lnTo>
                    <a:pt x="2577" y="2344"/>
                  </a:lnTo>
                  <a:lnTo>
                    <a:pt x="2598" y="2339"/>
                  </a:lnTo>
                  <a:lnTo>
                    <a:pt x="2612" y="2335"/>
                  </a:lnTo>
                  <a:lnTo>
                    <a:pt x="2621" y="2335"/>
                  </a:lnTo>
                  <a:lnTo>
                    <a:pt x="2624" y="2335"/>
                  </a:lnTo>
                  <a:lnTo>
                    <a:pt x="2628" y="2332"/>
                  </a:lnTo>
                  <a:lnTo>
                    <a:pt x="2640" y="2330"/>
                  </a:lnTo>
                  <a:lnTo>
                    <a:pt x="2656" y="2332"/>
                  </a:lnTo>
                  <a:lnTo>
                    <a:pt x="2675" y="2339"/>
                  </a:lnTo>
                  <a:lnTo>
                    <a:pt x="2684" y="2344"/>
                  </a:lnTo>
                  <a:lnTo>
                    <a:pt x="2694" y="2346"/>
                  </a:lnTo>
                  <a:lnTo>
                    <a:pt x="2703" y="2349"/>
                  </a:lnTo>
                  <a:lnTo>
                    <a:pt x="2715" y="2349"/>
                  </a:lnTo>
                  <a:lnTo>
                    <a:pt x="2724" y="2349"/>
                  </a:lnTo>
                  <a:lnTo>
                    <a:pt x="2733" y="2346"/>
                  </a:lnTo>
                  <a:lnTo>
                    <a:pt x="2743" y="2344"/>
                  </a:lnTo>
                  <a:lnTo>
                    <a:pt x="2752" y="2339"/>
                  </a:lnTo>
                  <a:lnTo>
                    <a:pt x="2771" y="2330"/>
                  </a:lnTo>
                  <a:lnTo>
                    <a:pt x="2789" y="2330"/>
                  </a:lnTo>
                  <a:lnTo>
                    <a:pt x="2806" y="2337"/>
                  </a:lnTo>
                  <a:lnTo>
                    <a:pt x="2817" y="2349"/>
                  </a:lnTo>
                  <a:lnTo>
                    <a:pt x="2831" y="2363"/>
                  </a:lnTo>
                  <a:lnTo>
                    <a:pt x="2845" y="2374"/>
                  </a:lnTo>
                  <a:lnTo>
                    <a:pt x="2862" y="2379"/>
                  </a:lnTo>
                  <a:lnTo>
                    <a:pt x="2880" y="2374"/>
                  </a:lnTo>
                  <a:lnTo>
                    <a:pt x="2897" y="2367"/>
                  </a:lnTo>
                  <a:lnTo>
                    <a:pt x="2908" y="2365"/>
                  </a:lnTo>
                  <a:lnTo>
                    <a:pt x="2915" y="2370"/>
                  </a:lnTo>
                  <a:lnTo>
                    <a:pt x="2922" y="2379"/>
                  </a:lnTo>
                  <a:lnTo>
                    <a:pt x="2927" y="2381"/>
                  </a:lnTo>
                  <a:lnTo>
                    <a:pt x="2934" y="2370"/>
                  </a:lnTo>
                  <a:lnTo>
                    <a:pt x="2939" y="2353"/>
                  </a:lnTo>
                  <a:lnTo>
                    <a:pt x="2941" y="2344"/>
                  </a:lnTo>
                  <a:lnTo>
                    <a:pt x="2946" y="2344"/>
                  </a:lnTo>
                  <a:lnTo>
                    <a:pt x="2955" y="2346"/>
                  </a:lnTo>
                  <a:lnTo>
                    <a:pt x="2967" y="2351"/>
                  </a:lnTo>
                  <a:lnTo>
                    <a:pt x="2983" y="2360"/>
                  </a:lnTo>
                  <a:lnTo>
                    <a:pt x="2992" y="2365"/>
                  </a:lnTo>
                  <a:lnTo>
                    <a:pt x="3004" y="2367"/>
                  </a:lnTo>
                  <a:lnTo>
                    <a:pt x="3016" y="2370"/>
                  </a:lnTo>
                  <a:lnTo>
                    <a:pt x="3027" y="2370"/>
                  </a:lnTo>
                  <a:lnTo>
                    <a:pt x="3039" y="2370"/>
                  </a:lnTo>
                  <a:lnTo>
                    <a:pt x="3046" y="2367"/>
                  </a:lnTo>
                  <a:lnTo>
                    <a:pt x="3051" y="2365"/>
                  </a:lnTo>
                  <a:lnTo>
                    <a:pt x="3051" y="2360"/>
                  </a:lnTo>
                  <a:lnTo>
                    <a:pt x="3039" y="2349"/>
                  </a:lnTo>
                  <a:lnTo>
                    <a:pt x="3023" y="2337"/>
                  </a:lnTo>
                  <a:lnTo>
                    <a:pt x="3006" y="2328"/>
                  </a:lnTo>
                  <a:lnTo>
                    <a:pt x="2992" y="2318"/>
                  </a:lnTo>
                  <a:lnTo>
                    <a:pt x="2981" y="2307"/>
                  </a:lnTo>
                  <a:lnTo>
                    <a:pt x="2967" y="2288"/>
                  </a:lnTo>
                  <a:lnTo>
                    <a:pt x="2955" y="2276"/>
                  </a:lnTo>
                  <a:lnTo>
                    <a:pt x="2941" y="2276"/>
                  </a:lnTo>
                  <a:lnTo>
                    <a:pt x="2929" y="2281"/>
                  </a:lnTo>
                  <a:lnTo>
                    <a:pt x="2915" y="2276"/>
                  </a:lnTo>
                  <a:lnTo>
                    <a:pt x="2906" y="2267"/>
                  </a:lnTo>
                  <a:lnTo>
                    <a:pt x="2901" y="2262"/>
                  </a:lnTo>
                  <a:lnTo>
                    <a:pt x="2908" y="2258"/>
                  </a:lnTo>
                  <a:lnTo>
                    <a:pt x="2925" y="2251"/>
                  </a:lnTo>
                  <a:lnTo>
                    <a:pt x="2946" y="2246"/>
                  </a:lnTo>
                  <a:lnTo>
                    <a:pt x="2967" y="2251"/>
                  </a:lnTo>
                  <a:lnTo>
                    <a:pt x="2981" y="2255"/>
                  </a:lnTo>
                  <a:lnTo>
                    <a:pt x="2990" y="2248"/>
                  </a:lnTo>
                  <a:lnTo>
                    <a:pt x="2999" y="2239"/>
                  </a:lnTo>
                  <a:lnTo>
                    <a:pt x="3018" y="2232"/>
                  </a:lnTo>
                  <a:lnTo>
                    <a:pt x="3032" y="2230"/>
                  </a:lnTo>
                  <a:lnTo>
                    <a:pt x="3046" y="2227"/>
                  </a:lnTo>
                  <a:lnTo>
                    <a:pt x="3058" y="2225"/>
                  </a:lnTo>
                  <a:lnTo>
                    <a:pt x="3069" y="2225"/>
                  </a:lnTo>
                  <a:lnTo>
                    <a:pt x="3081" y="2223"/>
                  </a:lnTo>
                  <a:lnTo>
                    <a:pt x="3090" y="2220"/>
                  </a:lnTo>
                  <a:lnTo>
                    <a:pt x="3100" y="2216"/>
                  </a:lnTo>
                  <a:lnTo>
                    <a:pt x="3107" y="2211"/>
                  </a:lnTo>
                  <a:lnTo>
                    <a:pt x="3114" y="2197"/>
                  </a:lnTo>
                  <a:lnTo>
                    <a:pt x="3114" y="2185"/>
                  </a:lnTo>
                  <a:lnTo>
                    <a:pt x="3114" y="2183"/>
                  </a:lnTo>
                  <a:lnTo>
                    <a:pt x="3123" y="2195"/>
                  </a:lnTo>
                  <a:lnTo>
                    <a:pt x="3137" y="2211"/>
                  </a:lnTo>
                  <a:lnTo>
                    <a:pt x="3153" y="2213"/>
                  </a:lnTo>
                  <a:lnTo>
                    <a:pt x="3163" y="2213"/>
                  </a:lnTo>
                  <a:lnTo>
                    <a:pt x="3167" y="2211"/>
                  </a:lnTo>
                  <a:lnTo>
                    <a:pt x="3172" y="2206"/>
                  </a:lnTo>
                  <a:lnTo>
                    <a:pt x="3181" y="2195"/>
                  </a:lnTo>
                  <a:lnTo>
                    <a:pt x="3193" y="2185"/>
                  </a:lnTo>
                  <a:lnTo>
                    <a:pt x="3209" y="2185"/>
                  </a:lnTo>
                  <a:lnTo>
                    <a:pt x="3228" y="2185"/>
                  </a:lnTo>
                  <a:lnTo>
                    <a:pt x="3251" y="2183"/>
                  </a:lnTo>
                  <a:lnTo>
                    <a:pt x="3270" y="2181"/>
                  </a:lnTo>
                  <a:lnTo>
                    <a:pt x="3277" y="2178"/>
                  </a:lnTo>
                  <a:lnTo>
                    <a:pt x="3286" y="2178"/>
                  </a:lnTo>
                  <a:lnTo>
                    <a:pt x="3305" y="2178"/>
                  </a:lnTo>
                  <a:lnTo>
                    <a:pt x="3324" y="2181"/>
                  </a:lnTo>
                  <a:lnTo>
                    <a:pt x="3338" y="2190"/>
                  </a:lnTo>
                  <a:lnTo>
                    <a:pt x="3349" y="2202"/>
                  </a:lnTo>
                  <a:lnTo>
                    <a:pt x="3363" y="2218"/>
                  </a:lnTo>
                  <a:lnTo>
                    <a:pt x="3377" y="2232"/>
                  </a:lnTo>
                  <a:lnTo>
                    <a:pt x="3389" y="2241"/>
                  </a:lnTo>
                  <a:lnTo>
                    <a:pt x="3401" y="2244"/>
                  </a:lnTo>
                  <a:lnTo>
                    <a:pt x="3410" y="2234"/>
                  </a:lnTo>
                  <a:lnTo>
                    <a:pt x="3422" y="2225"/>
                  </a:lnTo>
                  <a:lnTo>
                    <a:pt x="3436" y="2216"/>
                  </a:lnTo>
                  <a:lnTo>
                    <a:pt x="3447" y="2204"/>
                  </a:lnTo>
                  <a:lnTo>
                    <a:pt x="3454" y="2190"/>
                  </a:lnTo>
                  <a:lnTo>
                    <a:pt x="3461" y="2178"/>
                  </a:lnTo>
                  <a:lnTo>
                    <a:pt x="3473" y="2174"/>
                  </a:lnTo>
                  <a:lnTo>
                    <a:pt x="3480" y="2174"/>
                  </a:lnTo>
                  <a:lnTo>
                    <a:pt x="3489" y="2176"/>
                  </a:lnTo>
                  <a:lnTo>
                    <a:pt x="3501" y="2178"/>
                  </a:lnTo>
                  <a:lnTo>
                    <a:pt x="3510" y="2181"/>
                  </a:lnTo>
                  <a:lnTo>
                    <a:pt x="3522" y="2188"/>
                  </a:lnTo>
                  <a:lnTo>
                    <a:pt x="3534" y="2195"/>
                  </a:lnTo>
                  <a:lnTo>
                    <a:pt x="3545" y="2206"/>
                  </a:lnTo>
                  <a:lnTo>
                    <a:pt x="3555" y="2220"/>
                  </a:lnTo>
                  <a:lnTo>
                    <a:pt x="3573" y="2244"/>
                  </a:lnTo>
                  <a:lnTo>
                    <a:pt x="3590" y="2253"/>
                  </a:lnTo>
                  <a:lnTo>
                    <a:pt x="3601" y="2258"/>
                  </a:lnTo>
                  <a:lnTo>
                    <a:pt x="3611" y="2267"/>
                  </a:lnTo>
                  <a:lnTo>
                    <a:pt x="3618" y="2279"/>
                  </a:lnTo>
                  <a:lnTo>
                    <a:pt x="3625" y="2293"/>
                  </a:lnTo>
                  <a:lnTo>
                    <a:pt x="3627" y="2307"/>
                  </a:lnTo>
                  <a:lnTo>
                    <a:pt x="3627" y="2323"/>
                  </a:lnTo>
                  <a:lnTo>
                    <a:pt x="3622" y="2339"/>
                  </a:lnTo>
                  <a:lnTo>
                    <a:pt x="3620" y="2358"/>
                  </a:lnTo>
                  <a:lnTo>
                    <a:pt x="3625" y="2370"/>
                  </a:lnTo>
                  <a:lnTo>
                    <a:pt x="3641" y="2370"/>
                  </a:lnTo>
                  <a:lnTo>
                    <a:pt x="3657" y="2370"/>
                  </a:lnTo>
                  <a:lnTo>
                    <a:pt x="3664" y="2379"/>
                  </a:lnTo>
                  <a:lnTo>
                    <a:pt x="3662" y="2395"/>
                  </a:lnTo>
                  <a:lnTo>
                    <a:pt x="3657" y="2412"/>
                  </a:lnTo>
                  <a:lnTo>
                    <a:pt x="3657" y="2426"/>
                  </a:lnTo>
                  <a:lnTo>
                    <a:pt x="3660" y="2440"/>
                  </a:lnTo>
                  <a:lnTo>
                    <a:pt x="3667" y="2451"/>
                  </a:lnTo>
                  <a:lnTo>
                    <a:pt x="3674" y="2463"/>
                  </a:lnTo>
                  <a:lnTo>
                    <a:pt x="3683" y="2470"/>
                  </a:lnTo>
                  <a:lnTo>
                    <a:pt x="3695" y="2475"/>
                  </a:lnTo>
                  <a:lnTo>
                    <a:pt x="3704" y="2479"/>
                  </a:lnTo>
                  <a:lnTo>
                    <a:pt x="3709" y="2493"/>
                  </a:lnTo>
                  <a:lnTo>
                    <a:pt x="3713" y="2510"/>
                  </a:lnTo>
                  <a:lnTo>
                    <a:pt x="3723" y="2521"/>
                  </a:lnTo>
                  <a:lnTo>
                    <a:pt x="3734" y="2531"/>
                  </a:lnTo>
                  <a:lnTo>
                    <a:pt x="3751" y="2545"/>
                  </a:lnTo>
                  <a:lnTo>
                    <a:pt x="3758" y="2552"/>
                  </a:lnTo>
                  <a:lnTo>
                    <a:pt x="3769" y="2559"/>
                  </a:lnTo>
                  <a:lnTo>
                    <a:pt x="3779" y="2563"/>
                  </a:lnTo>
                  <a:lnTo>
                    <a:pt x="3790" y="2568"/>
                  </a:lnTo>
                  <a:lnTo>
                    <a:pt x="3799" y="2573"/>
                  </a:lnTo>
                  <a:lnTo>
                    <a:pt x="3809" y="2577"/>
                  </a:lnTo>
                  <a:lnTo>
                    <a:pt x="3818" y="2584"/>
                  </a:lnTo>
                  <a:lnTo>
                    <a:pt x="3823" y="2591"/>
                  </a:lnTo>
                  <a:lnTo>
                    <a:pt x="3830" y="2605"/>
                  </a:lnTo>
                  <a:lnTo>
                    <a:pt x="3834" y="2617"/>
                  </a:lnTo>
                  <a:lnTo>
                    <a:pt x="3844" y="2624"/>
                  </a:lnTo>
                  <a:lnTo>
                    <a:pt x="3862" y="2626"/>
                  </a:lnTo>
                  <a:lnTo>
                    <a:pt x="3881" y="2626"/>
                  </a:lnTo>
                  <a:lnTo>
                    <a:pt x="3895" y="2622"/>
                  </a:lnTo>
                  <a:lnTo>
                    <a:pt x="3902" y="2617"/>
                  </a:lnTo>
                  <a:lnTo>
                    <a:pt x="3904" y="2608"/>
                  </a:lnTo>
                  <a:lnTo>
                    <a:pt x="3907" y="2591"/>
                  </a:lnTo>
                  <a:lnTo>
                    <a:pt x="3909" y="2568"/>
                  </a:lnTo>
                  <a:lnTo>
                    <a:pt x="3911" y="2542"/>
                  </a:lnTo>
                  <a:lnTo>
                    <a:pt x="3914" y="2524"/>
                  </a:lnTo>
                  <a:lnTo>
                    <a:pt x="3916" y="2505"/>
                  </a:lnTo>
                  <a:lnTo>
                    <a:pt x="3916" y="2482"/>
                  </a:lnTo>
                  <a:lnTo>
                    <a:pt x="3914" y="2456"/>
                  </a:lnTo>
                  <a:lnTo>
                    <a:pt x="3904" y="2433"/>
                  </a:lnTo>
                  <a:lnTo>
                    <a:pt x="3895" y="2419"/>
                  </a:lnTo>
                  <a:lnTo>
                    <a:pt x="3883" y="2402"/>
                  </a:lnTo>
                  <a:lnTo>
                    <a:pt x="3872" y="2386"/>
                  </a:lnTo>
                  <a:lnTo>
                    <a:pt x="3860" y="2367"/>
                  </a:lnTo>
                  <a:lnTo>
                    <a:pt x="3848" y="2349"/>
                  </a:lnTo>
                  <a:lnTo>
                    <a:pt x="3839" y="2332"/>
                  </a:lnTo>
                  <a:lnTo>
                    <a:pt x="3832" y="2316"/>
                  </a:lnTo>
                  <a:lnTo>
                    <a:pt x="3827" y="2302"/>
                  </a:lnTo>
                  <a:lnTo>
                    <a:pt x="3818" y="2274"/>
                  </a:lnTo>
                  <a:lnTo>
                    <a:pt x="3799" y="2244"/>
                  </a:lnTo>
                  <a:lnTo>
                    <a:pt x="3781" y="2213"/>
                  </a:lnTo>
                  <a:lnTo>
                    <a:pt x="3765" y="2195"/>
                  </a:lnTo>
                  <a:lnTo>
                    <a:pt x="3753" y="2176"/>
                  </a:lnTo>
                  <a:lnTo>
                    <a:pt x="3739" y="2148"/>
                  </a:lnTo>
                  <a:lnTo>
                    <a:pt x="3725" y="2111"/>
                  </a:lnTo>
                  <a:lnTo>
                    <a:pt x="3713" y="2066"/>
                  </a:lnTo>
                  <a:lnTo>
                    <a:pt x="3711" y="2017"/>
                  </a:lnTo>
                  <a:lnTo>
                    <a:pt x="3713" y="1971"/>
                  </a:lnTo>
                  <a:lnTo>
                    <a:pt x="3725" y="1927"/>
                  </a:lnTo>
                  <a:lnTo>
                    <a:pt x="3744" y="1887"/>
                  </a:lnTo>
                  <a:lnTo>
                    <a:pt x="3755" y="1871"/>
                  </a:lnTo>
                  <a:lnTo>
                    <a:pt x="3767" y="1857"/>
                  </a:lnTo>
                  <a:lnTo>
                    <a:pt x="3776" y="1843"/>
                  </a:lnTo>
                  <a:lnTo>
                    <a:pt x="3785" y="1829"/>
                  </a:lnTo>
                  <a:lnTo>
                    <a:pt x="3795" y="1817"/>
                  </a:lnTo>
                  <a:lnTo>
                    <a:pt x="3804" y="1808"/>
                  </a:lnTo>
                  <a:lnTo>
                    <a:pt x="3813" y="1796"/>
                  </a:lnTo>
                  <a:lnTo>
                    <a:pt x="3823" y="1784"/>
                  </a:lnTo>
                  <a:lnTo>
                    <a:pt x="3839" y="1763"/>
                  </a:lnTo>
                  <a:lnTo>
                    <a:pt x="3848" y="1747"/>
                  </a:lnTo>
                  <a:lnTo>
                    <a:pt x="3853" y="1731"/>
                  </a:lnTo>
                  <a:lnTo>
                    <a:pt x="3858" y="1717"/>
                  </a:lnTo>
                  <a:lnTo>
                    <a:pt x="3865" y="1698"/>
                  </a:lnTo>
                  <a:lnTo>
                    <a:pt x="3879" y="1675"/>
                  </a:lnTo>
                  <a:lnTo>
                    <a:pt x="3895" y="1656"/>
                  </a:lnTo>
                  <a:lnTo>
                    <a:pt x="3914" y="1649"/>
                  </a:lnTo>
                  <a:lnTo>
                    <a:pt x="3928" y="1647"/>
                  </a:lnTo>
                  <a:lnTo>
                    <a:pt x="3932" y="1640"/>
                  </a:lnTo>
                  <a:lnTo>
                    <a:pt x="3935" y="1626"/>
                  </a:lnTo>
                  <a:lnTo>
                    <a:pt x="3944" y="1609"/>
                  </a:lnTo>
                  <a:lnTo>
                    <a:pt x="3960" y="1588"/>
                  </a:lnTo>
                  <a:lnTo>
                    <a:pt x="3974" y="1567"/>
                  </a:lnTo>
                  <a:lnTo>
                    <a:pt x="3986" y="1549"/>
                  </a:lnTo>
                  <a:lnTo>
                    <a:pt x="3995" y="1532"/>
                  </a:lnTo>
                  <a:lnTo>
                    <a:pt x="4002" y="1518"/>
                  </a:lnTo>
                  <a:lnTo>
                    <a:pt x="4007" y="1507"/>
                  </a:lnTo>
                  <a:lnTo>
                    <a:pt x="4012" y="1497"/>
                  </a:lnTo>
                  <a:lnTo>
                    <a:pt x="4012" y="1495"/>
                  </a:lnTo>
                  <a:lnTo>
                    <a:pt x="4016" y="1469"/>
                  </a:lnTo>
                  <a:lnTo>
                    <a:pt x="4002" y="1448"/>
                  </a:lnTo>
                  <a:lnTo>
                    <a:pt x="4007" y="1446"/>
                  </a:lnTo>
                  <a:lnTo>
                    <a:pt x="4016" y="1446"/>
                  </a:lnTo>
                  <a:lnTo>
                    <a:pt x="4028" y="1446"/>
                  </a:lnTo>
                  <a:lnTo>
                    <a:pt x="4042" y="1453"/>
                  </a:lnTo>
                  <a:lnTo>
                    <a:pt x="4054" y="1455"/>
                  </a:lnTo>
                  <a:lnTo>
                    <a:pt x="4056" y="1441"/>
                  </a:lnTo>
                  <a:lnTo>
                    <a:pt x="4054" y="1423"/>
                  </a:lnTo>
                  <a:lnTo>
                    <a:pt x="4049" y="1409"/>
                  </a:lnTo>
                  <a:lnTo>
                    <a:pt x="4040" y="1399"/>
                  </a:lnTo>
                  <a:lnTo>
                    <a:pt x="4030" y="1395"/>
                  </a:lnTo>
                  <a:lnTo>
                    <a:pt x="4019" y="1395"/>
                  </a:lnTo>
                  <a:lnTo>
                    <a:pt x="4007" y="1397"/>
                  </a:lnTo>
                  <a:lnTo>
                    <a:pt x="3998" y="1397"/>
                  </a:lnTo>
                  <a:lnTo>
                    <a:pt x="3995" y="1392"/>
                  </a:lnTo>
                  <a:lnTo>
                    <a:pt x="4000" y="1383"/>
                  </a:lnTo>
                  <a:lnTo>
                    <a:pt x="4012" y="1374"/>
                  </a:lnTo>
                  <a:lnTo>
                    <a:pt x="4023" y="1360"/>
                  </a:lnTo>
                  <a:lnTo>
                    <a:pt x="4030" y="1339"/>
                  </a:lnTo>
                  <a:lnTo>
                    <a:pt x="4030" y="1318"/>
                  </a:lnTo>
                  <a:lnTo>
                    <a:pt x="4028" y="1301"/>
                  </a:lnTo>
                  <a:lnTo>
                    <a:pt x="4023" y="1292"/>
                  </a:lnTo>
                  <a:lnTo>
                    <a:pt x="4014" y="1287"/>
                  </a:lnTo>
                  <a:lnTo>
                    <a:pt x="4002" y="1285"/>
                  </a:lnTo>
                  <a:lnTo>
                    <a:pt x="3991" y="1287"/>
                  </a:lnTo>
                  <a:lnTo>
                    <a:pt x="3979" y="1287"/>
                  </a:lnTo>
                  <a:lnTo>
                    <a:pt x="3967" y="1283"/>
                  </a:lnTo>
                  <a:lnTo>
                    <a:pt x="3960" y="1273"/>
                  </a:lnTo>
                  <a:lnTo>
                    <a:pt x="3960" y="1262"/>
                  </a:lnTo>
                  <a:lnTo>
                    <a:pt x="3963" y="1248"/>
                  </a:lnTo>
                  <a:lnTo>
                    <a:pt x="3960" y="1236"/>
                  </a:lnTo>
                  <a:lnTo>
                    <a:pt x="3956" y="1224"/>
                  </a:lnTo>
                  <a:lnTo>
                    <a:pt x="3951" y="1215"/>
                  </a:lnTo>
                  <a:lnTo>
                    <a:pt x="3953" y="1206"/>
                  </a:lnTo>
                  <a:lnTo>
                    <a:pt x="3965" y="1196"/>
                  </a:lnTo>
                  <a:lnTo>
                    <a:pt x="3972" y="1192"/>
                  </a:lnTo>
                  <a:lnTo>
                    <a:pt x="3970" y="1185"/>
                  </a:lnTo>
                  <a:lnTo>
                    <a:pt x="3960" y="1178"/>
                  </a:lnTo>
                  <a:lnTo>
                    <a:pt x="3953" y="1175"/>
                  </a:lnTo>
                  <a:lnTo>
                    <a:pt x="3944" y="1173"/>
                  </a:lnTo>
                  <a:lnTo>
                    <a:pt x="3930" y="1168"/>
                  </a:lnTo>
                  <a:lnTo>
                    <a:pt x="3921" y="1161"/>
                  </a:lnTo>
                  <a:lnTo>
                    <a:pt x="3918" y="1157"/>
                  </a:lnTo>
                  <a:lnTo>
                    <a:pt x="3923" y="1152"/>
                  </a:lnTo>
                  <a:lnTo>
                    <a:pt x="3935" y="1148"/>
                  </a:lnTo>
                  <a:lnTo>
                    <a:pt x="3944" y="1145"/>
                  </a:lnTo>
                  <a:lnTo>
                    <a:pt x="3949" y="1145"/>
                  </a:lnTo>
                  <a:lnTo>
                    <a:pt x="3949" y="1141"/>
                  </a:lnTo>
                  <a:lnTo>
                    <a:pt x="3939" y="1127"/>
                  </a:lnTo>
                  <a:lnTo>
                    <a:pt x="3925" y="1103"/>
                  </a:lnTo>
                  <a:lnTo>
                    <a:pt x="3914" y="1078"/>
                  </a:lnTo>
                  <a:lnTo>
                    <a:pt x="3907" y="1054"/>
                  </a:lnTo>
                  <a:lnTo>
                    <a:pt x="3914" y="1036"/>
                  </a:lnTo>
                  <a:lnTo>
                    <a:pt x="3928" y="1019"/>
                  </a:lnTo>
                  <a:lnTo>
                    <a:pt x="3937" y="1005"/>
                  </a:lnTo>
                  <a:lnTo>
                    <a:pt x="3946" y="1003"/>
                  </a:lnTo>
                  <a:lnTo>
                    <a:pt x="3951" y="1015"/>
                  </a:lnTo>
                  <a:lnTo>
                    <a:pt x="3956" y="1036"/>
                  </a:lnTo>
                  <a:lnTo>
                    <a:pt x="3960" y="1057"/>
                  </a:lnTo>
                  <a:lnTo>
                    <a:pt x="3963" y="1078"/>
                  </a:lnTo>
                  <a:lnTo>
                    <a:pt x="3965" y="1096"/>
                  </a:lnTo>
                  <a:lnTo>
                    <a:pt x="3967" y="1110"/>
                  </a:lnTo>
                  <a:lnTo>
                    <a:pt x="3972" y="1120"/>
                  </a:lnTo>
                  <a:lnTo>
                    <a:pt x="3981" y="1127"/>
                  </a:lnTo>
                  <a:lnTo>
                    <a:pt x="3991" y="1134"/>
                  </a:lnTo>
                  <a:lnTo>
                    <a:pt x="4005" y="1145"/>
                  </a:lnTo>
                  <a:lnTo>
                    <a:pt x="4023" y="1161"/>
                  </a:lnTo>
                  <a:lnTo>
                    <a:pt x="4037" y="1171"/>
                  </a:lnTo>
                  <a:lnTo>
                    <a:pt x="4042" y="1164"/>
                  </a:lnTo>
                  <a:lnTo>
                    <a:pt x="4040" y="1150"/>
                  </a:lnTo>
                  <a:lnTo>
                    <a:pt x="4035" y="1141"/>
                  </a:lnTo>
                  <a:lnTo>
                    <a:pt x="4033" y="1134"/>
                  </a:lnTo>
                  <a:lnTo>
                    <a:pt x="4033" y="1122"/>
                  </a:lnTo>
                  <a:lnTo>
                    <a:pt x="4040" y="1108"/>
                  </a:lnTo>
                  <a:lnTo>
                    <a:pt x="4049" y="1094"/>
                  </a:lnTo>
                  <a:lnTo>
                    <a:pt x="4051" y="1080"/>
                  </a:lnTo>
                  <a:lnTo>
                    <a:pt x="4042" y="1066"/>
                  </a:lnTo>
                  <a:lnTo>
                    <a:pt x="4026" y="1052"/>
                  </a:lnTo>
                  <a:lnTo>
                    <a:pt x="4014" y="1040"/>
                  </a:lnTo>
                  <a:lnTo>
                    <a:pt x="4009" y="1031"/>
                  </a:lnTo>
                  <a:lnTo>
                    <a:pt x="4007" y="1019"/>
                  </a:lnTo>
                  <a:lnTo>
                    <a:pt x="4012" y="1012"/>
                  </a:lnTo>
                  <a:lnTo>
                    <a:pt x="4021" y="1012"/>
                  </a:lnTo>
                  <a:lnTo>
                    <a:pt x="4035" y="1015"/>
                  </a:lnTo>
                  <a:lnTo>
                    <a:pt x="4049" y="1015"/>
                  </a:lnTo>
                  <a:lnTo>
                    <a:pt x="4058" y="1005"/>
                  </a:lnTo>
                  <a:lnTo>
                    <a:pt x="4063" y="987"/>
                  </a:lnTo>
                  <a:lnTo>
                    <a:pt x="4068" y="968"/>
                  </a:lnTo>
                  <a:lnTo>
                    <a:pt x="4075" y="952"/>
                  </a:lnTo>
                  <a:lnTo>
                    <a:pt x="4082" y="942"/>
                  </a:lnTo>
                  <a:lnTo>
                    <a:pt x="4086" y="935"/>
                  </a:lnTo>
                  <a:lnTo>
                    <a:pt x="4089" y="926"/>
                  </a:lnTo>
                  <a:lnTo>
                    <a:pt x="4084" y="912"/>
                  </a:lnTo>
                  <a:lnTo>
                    <a:pt x="4079" y="891"/>
                  </a:lnTo>
                  <a:lnTo>
                    <a:pt x="4079" y="872"/>
                  </a:lnTo>
                  <a:lnTo>
                    <a:pt x="4079" y="858"/>
                  </a:lnTo>
                  <a:lnTo>
                    <a:pt x="4079" y="854"/>
                  </a:lnTo>
                  <a:lnTo>
                    <a:pt x="4077" y="854"/>
                  </a:lnTo>
                  <a:lnTo>
                    <a:pt x="4077" y="849"/>
                  </a:lnTo>
                  <a:lnTo>
                    <a:pt x="4079" y="847"/>
                  </a:lnTo>
                  <a:lnTo>
                    <a:pt x="4093" y="840"/>
                  </a:lnTo>
                  <a:lnTo>
                    <a:pt x="4105" y="833"/>
                  </a:lnTo>
                  <a:lnTo>
                    <a:pt x="4117" y="823"/>
                  </a:lnTo>
                  <a:lnTo>
                    <a:pt x="4128" y="812"/>
                  </a:lnTo>
                  <a:lnTo>
                    <a:pt x="4142" y="800"/>
                  </a:lnTo>
                  <a:lnTo>
                    <a:pt x="4152" y="786"/>
                  </a:lnTo>
                  <a:lnTo>
                    <a:pt x="4161" y="777"/>
                  </a:lnTo>
                  <a:lnTo>
                    <a:pt x="4168" y="770"/>
                  </a:lnTo>
                  <a:lnTo>
                    <a:pt x="4170" y="767"/>
                  </a:lnTo>
                  <a:lnTo>
                    <a:pt x="4131" y="784"/>
                  </a:lnTo>
                  <a:lnTo>
                    <a:pt x="4089" y="793"/>
                  </a:lnTo>
                  <a:lnTo>
                    <a:pt x="4089" y="788"/>
                  </a:lnTo>
                  <a:lnTo>
                    <a:pt x="4091" y="779"/>
                  </a:lnTo>
                  <a:lnTo>
                    <a:pt x="4100" y="767"/>
                  </a:lnTo>
                  <a:lnTo>
                    <a:pt x="4114" y="758"/>
                  </a:lnTo>
                  <a:lnTo>
                    <a:pt x="4128" y="749"/>
                  </a:lnTo>
                  <a:lnTo>
                    <a:pt x="4138" y="742"/>
                  </a:lnTo>
                  <a:lnTo>
                    <a:pt x="4149" y="737"/>
                  </a:lnTo>
                  <a:lnTo>
                    <a:pt x="4166" y="732"/>
                  </a:lnTo>
                  <a:lnTo>
                    <a:pt x="4187" y="728"/>
                  </a:lnTo>
                  <a:lnTo>
                    <a:pt x="4201" y="721"/>
                  </a:lnTo>
                  <a:lnTo>
                    <a:pt x="4210" y="714"/>
                  </a:lnTo>
                  <a:lnTo>
                    <a:pt x="4212" y="700"/>
                  </a:lnTo>
                  <a:lnTo>
                    <a:pt x="4212" y="688"/>
                  </a:lnTo>
                  <a:lnTo>
                    <a:pt x="4212" y="681"/>
                  </a:lnTo>
                  <a:lnTo>
                    <a:pt x="4212" y="679"/>
                  </a:lnTo>
                  <a:lnTo>
                    <a:pt x="4215" y="681"/>
                  </a:lnTo>
                  <a:lnTo>
                    <a:pt x="4219" y="681"/>
                  </a:lnTo>
                  <a:lnTo>
                    <a:pt x="4226" y="679"/>
                  </a:lnTo>
                  <a:lnTo>
                    <a:pt x="4233" y="669"/>
                  </a:lnTo>
                  <a:lnTo>
                    <a:pt x="4240" y="655"/>
                  </a:lnTo>
                  <a:lnTo>
                    <a:pt x="4250" y="646"/>
                  </a:lnTo>
                  <a:lnTo>
                    <a:pt x="4257" y="641"/>
                  </a:lnTo>
                  <a:lnTo>
                    <a:pt x="4259" y="639"/>
                  </a:lnTo>
                  <a:lnTo>
                    <a:pt x="4252" y="618"/>
                  </a:lnTo>
                  <a:lnTo>
                    <a:pt x="4238" y="602"/>
                  </a:lnTo>
                  <a:lnTo>
                    <a:pt x="4226" y="585"/>
                  </a:lnTo>
                  <a:lnTo>
                    <a:pt x="4217" y="567"/>
                  </a:lnTo>
                  <a:lnTo>
                    <a:pt x="4212" y="534"/>
                  </a:lnTo>
                  <a:lnTo>
                    <a:pt x="4210" y="485"/>
                  </a:lnTo>
                  <a:lnTo>
                    <a:pt x="4210" y="441"/>
                  </a:lnTo>
                  <a:lnTo>
                    <a:pt x="4217" y="417"/>
                  </a:lnTo>
                  <a:lnTo>
                    <a:pt x="4233" y="406"/>
                  </a:lnTo>
                  <a:lnTo>
                    <a:pt x="4252" y="392"/>
                  </a:lnTo>
                  <a:lnTo>
                    <a:pt x="4268" y="380"/>
                  </a:lnTo>
                  <a:lnTo>
                    <a:pt x="4275" y="376"/>
                  </a:lnTo>
                  <a:lnTo>
                    <a:pt x="4275" y="369"/>
                  </a:lnTo>
                  <a:lnTo>
                    <a:pt x="4275" y="355"/>
                  </a:lnTo>
                  <a:lnTo>
                    <a:pt x="4278" y="338"/>
                  </a:lnTo>
                  <a:lnTo>
                    <a:pt x="4289" y="329"/>
                  </a:lnTo>
                  <a:lnTo>
                    <a:pt x="4306" y="327"/>
                  </a:lnTo>
                  <a:lnTo>
                    <a:pt x="4320" y="322"/>
                  </a:lnTo>
                  <a:lnTo>
                    <a:pt x="4329" y="313"/>
                  </a:lnTo>
                  <a:lnTo>
                    <a:pt x="4336" y="299"/>
                  </a:lnTo>
                  <a:lnTo>
                    <a:pt x="4343" y="280"/>
                  </a:lnTo>
                  <a:lnTo>
                    <a:pt x="4352" y="266"/>
                  </a:lnTo>
                  <a:lnTo>
                    <a:pt x="4359" y="257"/>
                  </a:lnTo>
                  <a:lnTo>
                    <a:pt x="4364" y="252"/>
                  </a:lnTo>
                  <a:lnTo>
                    <a:pt x="4364" y="250"/>
                  </a:lnTo>
                  <a:lnTo>
                    <a:pt x="4364" y="245"/>
                  </a:lnTo>
                  <a:lnTo>
                    <a:pt x="4364" y="240"/>
                  </a:lnTo>
                  <a:lnTo>
                    <a:pt x="4364" y="233"/>
                  </a:lnTo>
                  <a:lnTo>
                    <a:pt x="4364" y="229"/>
                  </a:lnTo>
                  <a:lnTo>
                    <a:pt x="4364" y="222"/>
                  </a:lnTo>
                  <a:lnTo>
                    <a:pt x="4364" y="217"/>
                  </a:lnTo>
                  <a:lnTo>
                    <a:pt x="4364" y="212"/>
                  </a:lnTo>
                  <a:lnTo>
                    <a:pt x="4359" y="203"/>
                  </a:lnTo>
                  <a:lnTo>
                    <a:pt x="4350" y="191"/>
                  </a:lnTo>
                  <a:lnTo>
                    <a:pt x="4338" y="177"/>
                  </a:lnTo>
                  <a:lnTo>
                    <a:pt x="4322" y="161"/>
                  </a:lnTo>
                  <a:lnTo>
                    <a:pt x="4308" y="147"/>
                  </a:lnTo>
                  <a:lnTo>
                    <a:pt x="4294" y="131"/>
                  </a:lnTo>
                  <a:lnTo>
                    <a:pt x="4285" y="119"/>
                  </a:lnTo>
                  <a:lnTo>
                    <a:pt x="4280" y="110"/>
                  </a:lnTo>
                  <a:lnTo>
                    <a:pt x="4278" y="98"/>
                  </a:lnTo>
                  <a:lnTo>
                    <a:pt x="4271" y="84"/>
                  </a:lnTo>
                  <a:lnTo>
                    <a:pt x="4264" y="65"/>
                  </a:lnTo>
                  <a:lnTo>
                    <a:pt x="4254" y="47"/>
                  </a:lnTo>
                  <a:lnTo>
                    <a:pt x="4245" y="28"/>
                  </a:lnTo>
                  <a:lnTo>
                    <a:pt x="4233" y="14"/>
                  </a:lnTo>
                  <a:lnTo>
                    <a:pt x="4222" y="5"/>
                  </a:lnTo>
                  <a:lnTo>
                    <a:pt x="4208" y="0"/>
                  </a:lnTo>
                  <a:lnTo>
                    <a:pt x="4205" y="0"/>
                  </a:lnTo>
                  <a:lnTo>
                    <a:pt x="4203" y="0"/>
                  </a:lnTo>
                  <a:lnTo>
                    <a:pt x="4189" y="5"/>
                  </a:lnTo>
                  <a:lnTo>
                    <a:pt x="4170" y="12"/>
                  </a:lnTo>
                  <a:lnTo>
                    <a:pt x="4154" y="21"/>
                  </a:lnTo>
                  <a:lnTo>
                    <a:pt x="4140" y="33"/>
                  </a:lnTo>
                  <a:lnTo>
                    <a:pt x="4126" y="49"/>
                  </a:lnTo>
                  <a:lnTo>
                    <a:pt x="4117" y="65"/>
                  </a:lnTo>
                  <a:lnTo>
                    <a:pt x="4112" y="86"/>
                  </a:lnTo>
                  <a:lnTo>
                    <a:pt x="4114" y="110"/>
                  </a:lnTo>
                  <a:lnTo>
                    <a:pt x="4124" y="163"/>
                  </a:lnTo>
                  <a:lnTo>
                    <a:pt x="4124" y="219"/>
                  </a:lnTo>
                  <a:lnTo>
                    <a:pt x="4110" y="271"/>
                  </a:lnTo>
                  <a:lnTo>
                    <a:pt x="4084" y="310"/>
                  </a:lnTo>
                  <a:lnTo>
                    <a:pt x="4063" y="324"/>
                  </a:lnTo>
                  <a:lnTo>
                    <a:pt x="4037" y="338"/>
                  </a:lnTo>
                  <a:lnTo>
                    <a:pt x="4007" y="352"/>
                  </a:lnTo>
                  <a:lnTo>
                    <a:pt x="3977" y="366"/>
                  </a:lnTo>
                  <a:lnTo>
                    <a:pt x="3946" y="378"/>
                  </a:lnTo>
                  <a:lnTo>
                    <a:pt x="3918" y="387"/>
                  </a:lnTo>
                  <a:lnTo>
                    <a:pt x="3897" y="394"/>
                  </a:lnTo>
                  <a:lnTo>
                    <a:pt x="3883" y="401"/>
                  </a:lnTo>
                  <a:lnTo>
                    <a:pt x="3874" y="408"/>
                  </a:lnTo>
                  <a:lnTo>
                    <a:pt x="3860" y="420"/>
                  </a:lnTo>
                  <a:lnTo>
                    <a:pt x="3848" y="431"/>
                  </a:lnTo>
                  <a:lnTo>
                    <a:pt x="3837" y="445"/>
                  </a:lnTo>
                  <a:lnTo>
                    <a:pt x="3825" y="459"/>
                  </a:lnTo>
                  <a:lnTo>
                    <a:pt x="3816" y="471"/>
                  </a:lnTo>
                  <a:lnTo>
                    <a:pt x="3806" y="483"/>
                  </a:lnTo>
                  <a:lnTo>
                    <a:pt x="3802" y="490"/>
                  </a:lnTo>
                  <a:lnTo>
                    <a:pt x="3795" y="501"/>
                  </a:lnTo>
                  <a:lnTo>
                    <a:pt x="3792" y="515"/>
                  </a:lnTo>
                  <a:lnTo>
                    <a:pt x="3795" y="529"/>
                  </a:lnTo>
                  <a:lnTo>
                    <a:pt x="3802" y="546"/>
                  </a:lnTo>
                  <a:lnTo>
                    <a:pt x="3806" y="562"/>
                  </a:lnTo>
                  <a:lnTo>
                    <a:pt x="3809" y="583"/>
                  </a:lnTo>
                  <a:lnTo>
                    <a:pt x="3799" y="602"/>
                  </a:lnTo>
                  <a:lnTo>
                    <a:pt x="3781" y="623"/>
                  </a:lnTo>
                  <a:lnTo>
                    <a:pt x="3767" y="632"/>
                  </a:lnTo>
                  <a:lnTo>
                    <a:pt x="3751" y="637"/>
                  </a:lnTo>
                  <a:lnTo>
                    <a:pt x="3737" y="641"/>
                  </a:lnTo>
                  <a:lnTo>
                    <a:pt x="3720" y="644"/>
                  </a:lnTo>
                  <a:lnTo>
                    <a:pt x="3706" y="646"/>
                  </a:lnTo>
                  <a:lnTo>
                    <a:pt x="3695" y="648"/>
                  </a:lnTo>
                  <a:lnTo>
                    <a:pt x="3685" y="651"/>
                  </a:lnTo>
                  <a:lnTo>
                    <a:pt x="3678" y="653"/>
                  </a:lnTo>
                  <a:lnTo>
                    <a:pt x="3662" y="658"/>
                  </a:lnTo>
                  <a:lnTo>
                    <a:pt x="3639" y="660"/>
                  </a:lnTo>
                  <a:lnTo>
                    <a:pt x="3620" y="665"/>
                  </a:lnTo>
                  <a:lnTo>
                    <a:pt x="3615" y="679"/>
                  </a:lnTo>
                  <a:lnTo>
                    <a:pt x="3622" y="693"/>
                  </a:lnTo>
                  <a:lnTo>
                    <a:pt x="3634" y="704"/>
                  </a:lnTo>
                  <a:lnTo>
                    <a:pt x="3641" y="718"/>
                  </a:lnTo>
                  <a:lnTo>
                    <a:pt x="3632" y="742"/>
                  </a:lnTo>
                  <a:lnTo>
                    <a:pt x="3622" y="756"/>
                  </a:lnTo>
                  <a:lnTo>
                    <a:pt x="3613" y="770"/>
                  </a:lnTo>
                  <a:lnTo>
                    <a:pt x="3601" y="779"/>
                  </a:lnTo>
                  <a:lnTo>
                    <a:pt x="3592" y="788"/>
                  </a:lnTo>
                  <a:lnTo>
                    <a:pt x="3580" y="798"/>
                  </a:lnTo>
                  <a:lnTo>
                    <a:pt x="3569" y="807"/>
                  </a:lnTo>
                  <a:lnTo>
                    <a:pt x="3557" y="816"/>
                  </a:lnTo>
                  <a:lnTo>
                    <a:pt x="3543" y="828"/>
                  </a:lnTo>
                  <a:lnTo>
                    <a:pt x="3529" y="842"/>
                  </a:lnTo>
                  <a:lnTo>
                    <a:pt x="3515" y="856"/>
                  </a:lnTo>
                  <a:lnTo>
                    <a:pt x="3499" y="872"/>
                  </a:lnTo>
                  <a:lnTo>
                    <a:pt x="3480" y="886"/>
                  </a:lnTo>
                  <a:lnTo>
                    <a:pt x="3464" y="900"/>
                  </a:lnTo>
                  <a:lnTo>
                    <a:pt x="3445" y="914"/>
                  </a:lnTo>
                  <a:lnTo>
                    <a:pt x="3429" y="926"/>
                  </a:lnTo>
                  <a:lnTo>
                    <a:pt x="3410" y="933"/>
                  </a:lnTo>
                  <a:lnTo>
                    <a:pt x="3391" y="938"/>
                  </a:lnTo>
                  <a:lnTo>
                    <a:pt x="3375" y="938"/>
                  </a:lnTo>
                  <a:lnTo>
                    <a:pt x="3359" y="938"/>
                  </a:lnTo>
                  <a:lnTo>
                    <a:pt x="3342" y="935"/>
                  </a:lnTo>
                  <a:lnTo>
                    <a:pt x="3331" y="931"/>
                  </a:lnTo>
                  <a:lnTo>
                    <a:pt x="3324" y="924"/>
                  </a:lnTo>
                  <a:lnTo>
                    <a:pt x="3321" y="914"/>
                  </a:lnTo>
                  <a:lnTo>
                    <a:pt x="3324" y="905"/>
                  </a:lnTo>
                  <a:lnTo>
                    <a:pt x="3331" y="886"/>
                  </a:lnTo>
                  <a:lnTo>
                    <a:pt x="3335" y="870"/>
                  </a:lnTo>
                  <a:lnTo>
                    <a:pt x="3338" y="856"/>
                  </a:lnTo>
                  <a:lnTo>
                    <a:pt x="3342" y="840"/>
                  </a:lnTo>
                  <a:lnTo>
                    <a:pt x="3354" y="828"/>
                  </a:lnTo>
                  <a:lnTo>
                    <a:pt x="3363" y="816"/>
                  </a:lnTo>
                  <a:lnTo>
                    <a:pt x="3370" y="807"/>
                  </a:lnTo>
                  <a:lnTo>
                    <a:pt x="3368" y="788"/>
                  </a:lnTo>
                  <a:lnTo>
                    <a:pt x="3363" y="770"/>
                  </a:lnTo>
                  <a:lnTo>
                    <a:pt x="3363" y="756"/>
                  </a:lnTo>
                  <a:lnTo>
                    <a:pt x="3359" y="744"/>
                  </a:lnTo>
                  <a:lnTo>
                    <a:pt x="3349" y="732"/>
                  </a:lnTo>
                  <a:lnTo>
                    <a:pt x="3333" y="714"/>
                  </a:lnTo>
                  <a:lnTo>
                    <a:pt x="3321" y="690"/>
                  </a:lnTo>
                  <a:lnTo>
                    <a:pt x="3312" y="672"/>
                  </a:lnTo>
                  <a:lnTo>
                    <a:pt x="3307" y="665"/>
                  </a:lnTo>
                  <a:lnTo>
                    <a:pt x="3303" y="672"/>
                  </a:lnTo>
                  <a:lnTo>
                    <a:pt x="3293" y="686"/>
                  </a:lnTo>
                  <a:lnTo>
                    <a:pt x="3282" y="702"/>
                  </a:lnTo>
                  <a:lnTo>
                    <a:pt x="3265" y="716"/>
                  </a:lnTo>
                  <a:lnTo>
                    <a:pt x="3251" y="721"/>
                  </a:lnTo>
                  <a:lnTo>
                    <a:pt x="3240" y="718"/>
                  </a:lnTo>
                  <a:lnTo>
                    <a:pt x="3235" y="709"/>
                  </a:lnTo>
                  <a:lnTo>
                    <a:pt x="3235" y="690"/>
                  </a:lnTo>
                  <a:lnTo>
                    <a:pt x="3242" y="672"/>
                  </a:lnTo>
                  <a:lnTo>
                    <a:pt x="3254" y="660"/>
                  </a:lnTo>
                  <a:lnTo>
                    <a:pt x="3263" y="644"/>
                  </a:lnTo>
                  <a:lnTo>
                    <a:pt x="3261" y="623"/>
                  </a:lnTo>
                  <a:lnTo>
                    <a:pt x="3254" y="599"/>
                  </a:lnTo>
                  <a:lnTo>
                    <a:pt x="3247" y="578"/>
                  </a:lnTo>
                  <a:lnTo>
                    <a:pt x="3240" y="564"/>
                  </a:lnTo>
                  <a:lnTo>
                    <a:pt x="3230" y="550"/>
                  </a:lnTo>
                  <a:lnTo>
                    <a:pt x="3216" y="541"/>
                  </a:lnTo>
                  <a:lnTo>
                    <a:pt x="3205" y="532"/>
                  </a:lnTo>
                  <a:lnTo>
                    <a:pt x="3191" y="525"/>
                  </a:lnTo>
                  <a:lnTo>
                    <a:pt x="3179" y="520"/>
                  </a:lnTo>
                  <a:lnTo>
                    <a:pt x="3163" y="515"/>
                  </a:lnTo>
                  <a:lnTo>
                    <a:pt x="3144" y="508"/>
                  </a:lnTo>
                  <a:lnTo>
                    <a:pt x="3130" y="501"/>
                  </a:lnTo>
                  <a:lnTo>
                    <a:pt x="3123" y="499"/>
                  </a:lnTo>
                  <a:lnTo>
                    <a:pt x="3121" y="508"/>
                  </a:lnTo>
                  <a:lnTo>
                    <a:pt x="3114" y="527"/>
                  </a:lnTo>
                  <a:lnTo>
                    <a:pt x="3107" y="550"/>
                  </a:lnTo>
                  <a:lnTo>
                    <a:pt x="3102" y="571"/>
                  </a:lnTo>
                  <a:lnTo>
                    <a:pt x="3100" y="590"/>
                  </a:lnTo>
                  <a:lnTo>
                    <a:pt x="3100" y="609"/>
                  </a:lnTo>
                  <a:lnTo>
                    <a:pt x="3095" y="623"/>
                  </a:lnTo>
                  <a:lnTo>
                    <a:pt x="3081" y="623"/>
                  </a:lnTo>
                  <a:lnTo>
                    <a:pt x="3062" y="620"/>
                  </a:lnTo>
                  <a:lnTo>
                    <a:pt x="3048" y="630"/>
                  </a:lnTo>
                  <a:lnTo>
                    <a:pt x="3039" y="646"/>
                  </a:lnTo>
                  <a:lnTo>
                    <a:pt x="3034" y="669"/>
                  </a:lnTo>
                  <a:lnTo>
                    <a:pt x="3034" y="693"/>
                  </a:lnTo>
                  <a:lnTo>
                    <a:pt x="3037" y="714"/>
                  </a:lnTo>
                  <a:lnTo>
                    <a:pt x="3041" y="732"/>
                  </a:lnTo>
                  <a:lnTo>
                    <a:pt x="3044" y="758"/>
                  </a:lnTo>
                  <a:lnTo>
                    <a:pt x="3053" y="786"/>
                  </a:lnTo>
                  <a:lnTo>
                    <a:pt x="3065" y="821"/>
                  </a:lnTo>
                  <a:lnTo>
                    <a:pt x="3072" y="858"/>
                  </a:lnTo>
                  <a:lnTo>
                    <a:pt x="3072" y="896"/>
                  </a:lnTo>
                  <a:lnTo>
                    <a:pt x="3065" y="928"/>
                  </a:lnTo>
                  <a:lnTo>
                    <a:pt x="3055" y="952"/>
                  </a:lnTo>
                  <a:lnTo>
                    <a:pt x="3044" y="966"/>
                  </a:lnTo>
                  <a:lnTo>
                    <a:pt x="3025" y="973"/>
                  </a:lnTo>
                  <a:lnTo>
                    <a:pt x="3004" y="973"/>
                  </a:lnTo>
                  <a:lnTo>
                    <a:pt x="2988" y="966"/>
                  </a:lnTo>
                  <a:lnTo>
                    <a:pt x="2974" y="952"/>
                  </a:lnTo>
                  <a:lnTo>
                    <a:pt x="2962" y="926"/>
                  </a:lnTo>
                  <a:lnTo>
                    <a:pt x="2953" y="896"/>
                  </a:lnTo>
                  <a:lnTo>
                    <a:pt x="2943" y="868"/>
                  </a:lnTo>
                  <a:lnTo>
                    <a:pt x="2939" y="842"/>
                  </a:lnTo>
                  <a:lnTo>
                    <a:pt x="2936" y="819"/>
                  </a:lnTo>
                  <a:lnTo>
                    <a:pt x="2936" y="786"/>
                  </a:lnTo>
                  <a:lnTo>
                    <a:pt x="2936" y="742"/>
                  </a:lnTo>
                  <a:lnTo>
                    <a:pt x="2939" y="700"/>
                  </a:lnTo>
                  <a:lnTo>
                    <a:pt x="2948" y="669"/>
                  </a:lnTo>
                  <a:lnTo>
                    <a:pt x="2955" y="651"/>
                  </a:lnTo>
                  <a:lnTo>
                    <a:pt x="2955" y="637"/>
                  </a:lnTo>
                  <a:lnTo>
                    <a:pt x="2955" y="627"/>
                  </a:lnTo>
                  <a:lnTo>
                    <a:pt x="2953" y="623"/>
                  </a:lnTo>
                  <a:lnTo>
                    <a:pt x="2950" y="625"/>
                  </a:lnTo>
                  <a:lnTo>
                    <a:pt x="2946" y="634"/>
                  </a:lnTo>
                  <a:lnTo>
                    <a:pt x="2936" y="644"/>
                  </a:lnTo>
                  <a:lnTo>
                    <a:pt x="2927" y="653"/>
                  </a:lnTo>
                  <a:lnTo>
                    <a:pt x="2918" y="653"/>
                  </a:lnTo>
                  <a:lnTo>
                    <a:pt x="2915" y="641"/>
                  </a:lnTo>
                  <a:lnTo>
                    <a:pt x="2918" y="623"/>
                  </a:lnTo>
                  <a:lnTo>
                    <a:pt x="2927" y="602"/>
                  </a:lnTo>
                  <a:lnTo>
                    <a:pt x="2936" y="583"/>
                  </a:lnTo>
                  <a:lnTo>
                    <a:pt x="2946" y="569"/>
                  </a:lnTo>
                  <a:lnTo>
                    <a:pt x="2960" y="550"/>
                  </a:lnTo>
                  <a:lnTo>
                    <a:pt x="2988" y="529"/>
                  </a:lnTo>
                  <a:lnTo>
                    <a:pt x="3004" y="518"/>
                  </a:lnTo>
                  <a:lnTo>
                    <a:pt x="3018" y="508"/>
                  </a:lnTo>
                  <a:lnTo>
                    <a:pt x="3032" y="499"/>
                  </a:lnTo>
                  <a:lnTo>
                    <a:pt x="3044" y="492"/>
                  </a:lnTo>
                  <a:lnTo>
                    <a:pt x="3055" y="487"/>
                  </a:lnTo>
                  <a:lnTo>
                    <a:pt x="3067" y="483"/>
                  </a:lnTo>
                  <a:lnTo>
                    <a:pt x="3076" y="478"/>
                  </a:lnTo>
                  <a:lnTo>
                    <a:pt x="3086" y="478"/>
                  </a:lnTo>
                  <a:lnTo>
                    <a:pt x="3095" y="478"/>
                  </a:lnTo>
                  <a:lnTo>
                    <a:pt x="3107" y="480"/>
                  </a:lnTo>
                  <a:lnTo>
                    <a:pt x="3118" y="480"/>
                  </a:lnTo>
                  <a:lnTo>
                    <a:pt x="3130" y="483"/>
                  </a:lnTo>
                  <a:lnTo>
                    <a:pt x="3139" y="483"/>
                  </a:lnTo>
                  <a:lnTo>
                    <a:pt x="3149" y="480"/>
                  </a:lnTo>
                  <a:lnTo>
                    <a:pt x="3156" y="478"/>
                  </a:lnTo>
                  <a:lnTo>
                    <a:pt x="3158" y="473"/>
                  </a:lnTo>
                  <a:lnTo>
                    <a:pt x="3163" y="464"/>
                  </a:lnTo>
                  <a:lnTo>
                    <a:pt x="3165" y="457"/>
                  </a:lnTo>
                  <a:lnTo>
                    <a:pt x="3163" y="450"/>
                  </a:lnTo>
                  <a:lnTo>
                    <a:pt x="3153" y="443"/>
                  </a:lnTo>
                  <a:lnTo>
                    <a:pt x="3137" y="441"/>
                  </a:lnTo>
                  <a:lnTo>
                    <a:pt x="3121" y="441"/>
                  </a:lnTo>
                  <a:lnTo>
                    <a:pt x="3104" y="441"/>
                  </a:lnTo>
                  <a:lnTo>
                    <a:pt x="3090" y="438"/>
                  </a:lnTo>
                  <a:lnTo>
                    <a:pt x="3083" y="434"/>
                  </a:lnTo>
                  <a:lnTo>
                    <a:pt x="3074" y="429"/>
                  </a:lnTo>
                  <a:lnTo>
                    <a:pt x="3060" y="427"/>
                  </a:lnTo>
                  <a:lnTo>
                    <a:pt x="3046" y="422"/>
                  </a:lnTo>
                  <a:lnTo>
                    <a:pt x="3032" y="422"/>
                  </a:lnTo>
                  <a:lnTo>
                    <a:pt x="3020" y="422"/>
                  </a:lnTo>
                  <a:lnTo>
                    <a:pt x="3009" y="422"/>
                  </a:lnTo>
                  <a:lnTo>
                    <a:pt x="2999" y="427"/>
                  </a:lnTo>
                  <a:lnTo>
                    <a:pt x="2985" y="438"/>
                  </a:lnTo>
                  <a:lnTo>
                    <a:pt x="2974" y="450"/>
                  </a:lnTo>
                  <a:lnTo>
                    <a:pt x="2960" y="457"/>
                  </a:lnTo>
                  <a:lnTo>
                    <a:pt x="2936" y="459"/>
                  </a:lnTo>
                  <a:lnTo>
                    <a:pt x="2922" y="459"/>
                  </a:lnTo>
                  <a:lnTo>
                    <a:pt x="2908" y="457"/>
                  </a:lnTo>
                  <a:lnTo>
                    <a:pt x="2894" y="457"/>
                  </a:lnTo>
                  <a:lnTo>
                    <a:pt x="2880" y="452"/>
                  </a:lnTo>
                  <a:lnTo>
                    <a:pt x="2866" y="450"/>
                  </a:lnTo>
                  <a:lnTo>
                    <a:pt x="2855" y="445"/>
                  </a:lnTo>
                  <a:lnTo>
                    <a:pt x="2848" y="441"/>
                  </a:lnTo>
                  <a:lnTo>
                    <a:pt x="2843" y="434"/>
                  </a:lnTo>
                  <a:lnTo>
                    <a:pt x="2841" y="420"/>
                  </a:lnTo>
                  <a:lnTo>
                    <a:pt x="2841" y="408"/>
                  </a:lnTo>
                  <a:lnTo>
                    <a:pt x="2845" y="399"/>
                  </a:lnTo>
                  <a:lnTo>
                    <a:pt x="2855" y="392"/>
                  </a:lnTo>
                  <a:lnTo>
                    <a:pt x="2862" y="383"/>
                  </a:lnTo>
                  <a:lnTo>
                    <a:pt x="2864" y="373"/>
                  </a:lnTo>
                  <a:lnTo>
                    <a:pt x="2855" y="369"/>
                  </a:lnTo>
                  <a:lnTo>
                    <a:pt x="2838" y="376"/>
                  </a:lnTo>
                  <a:lnTo>
                    <a:pt x="2827" y="385"/>
                  </a:lnTo>
                  <a:lnTo>
                    <a:pt x="2815" y="394"/>
                  </a:lnTo>
                  <a:lnTo>
                    <a:pt x="2806" y="406"/>
                  </a:lnTo>
                  <a:lnTo>
                    <a:pt x="2794" y="420"/>
                  </a:lnTo>
                  <a:lnTo>
                    <a:pt x="2785" y="431"/>
                  </a:lnTo>
                  <a:lnTo>
                    <a:pt x="2773" y="443"/>
                  </a:lnTo>
                  <a:lnTo>
                    <a:pt x="2766" y="452"/>
                  </a:lnTo>
                  <a:lnTo>
                    <a:pt x="2757" y="459"/>
                  </a:lnTo>
                  <a:lnTo>
                    <a:pt x="2747" y="464"/>
                  </a:lnTo>
                  <a:lnTo>
                    <a:pt x="2738" y="471"/>
                  </a:lnTo>
                  <a:lnTo>
                    <a:pt x="2726" y="476"/>
                  </a:lnTo>
                  <a:lnTo>
                    <a:pt x="2717" y="480"/>
                  </a:lnTo>
                  <a:lnTo>
                    <a:pt x="2705" y="485"/>
                  </a:lnTo>
                  <a:lnTo>
                    <a:pt x="2694" y="487"/>
                  </a:lnTo>
                  <a:lnTo>
                    <a:pt x="2684" y="487"/>
                  </a:lnTo>
                  <a:lnTo>
                    <a:pt x="2675" y="485"/>
                  </a:lnTo>
                  <a:lnTo>
                    <a:pt x="2661" y="476"/>
                  </a:lnTo>
                  <a:lnTo>
                    <a:pt x="2652" y="464"/>
                  </a:lnTo>
                  <a:lnTo>
                    <a:pt x="2645" y="455"/>
                  </a:lnTo>
                  <a:lnTo>
                    <a:pt x="2642" y="452"/>
                  </a:lnTo>
                  <a:lnTo>
                    <a:pt x="2640" y="457"/>
                  </a:lnTo>
                  <a:lnTo>
                    <a:pt x="2635" y="464"/>
                  </a:lnTo>
                  <a:lnTo>
                    <a:pt x="2624" y="473"/>
                  </a:lnTo>
                  <a:lnTo>
                    <a:pt x="2603" y="478"/>
                  </a:lnTo>
                  <a:lnTo>
                    <a:pt x="2584" y="476"/>
                  </a:lnTo>
                  <a:lnTo>
                    <a:pt x="2582" y="469"/>
                  </a:lnTo>
                  <a:lnTo>
                    <a:pt x="2591" y="455"/>
                  </a:lnTo>
                  <a:lnTo>
                    <a:pt x="2603" y="438"/>
                  </a:lnTo>
                  <a:lnTo>
                    <a:pt x="2610" y="427"/>
                  </a:lnTo>
                  <a:lnTo>
                    <a:pt x="2617" y="415"/>
                  </a:lnTo>
                  <a:lnTo>
                    <a:pt x="2628" y="403"/>
                  </a:lnTo>
                  <a:lnTo>
                    <a:pt x="2640" y="389"/>
                  </a:lnTo>
                  <a:lnTo>
                    <a:pt x="2652" y="378"/>
                  </a:lnTo>
                  <a:lnTo>
                    <a:pt x="2666" y="366"/>
                  </a:lnTo>
                  <a:lnTo>
                    <a:pt x="2677" y="357"/>
                  </a:lnTo>
                  <a:lnTo>
                    <a:pt x="2689" y="350"/>
                  </a:lnTo>
                  <a:lnTo>
                    <a:pt x="2708" y="343"/>
                  </a:lnTo>
                  <a:lnTo>
                    <a:pt x="2717" y="338"/>
                  </a:lnTo>
                  <a:lnTo>
                    <a:pt x="2722" y="336"/>
                  </a:lnTo>
                  <a:lnTo>
                    <a:pt x="2719" y="334"/>
                  </a:lnTo>
                  <a:lnTo>
                    <a:pt x="2712" y="331"/>
                  </a:lnTo>
                  <a:lnTo>
                    <a:pt x="2701" y="327"/>
                  </a:lnTo>
                  <a:lnTo>
                    <a:pt x="2687" y="322"/>
                  </a:lnTo>
                  <a:lnTo>
                    <a:pt x="2673" y="317"/>
                  </a:lnTo>
                  <a:lnTo>
                    <a:pt x="2656" y="315"/>
                  </a:lnTo>
                  <a:lnTo>
                    <a:pt x="2640" y="315"/>
                  </a:lnTo>
                  <a:lnTo>
                    <a:pt x="2624" y="320"/>
                  </a:lnTo>
                  <a:lnTo>
                    <a:pt x="2598" y="327"/>
                  </a:lnTo>
                  <a:lnTo>
                    <a:pt x="2584" y="327"/>
                  </a:lnTo>
                  <a:lnTo>
                    <a:pt x="2573" y="322"/>
                  </a:lnTo>
                  <a:lnTo>
                    <a:pt x="2556" y="320"/>
                  </a:lnTo>
                  <a:lnTo>
                    <a:pt x="2535" y="315"/>
                  </a:lnTo>
                  <a:lnTo>
                    <a:pt x="2512" y="306"/>
                  </a:lnTo>
                  <a:lnTo>
                    <a:pt x="2496" y="299"/>
                  </a:lnTo>
                  <a:lnTo>
                    <a:pt x="2489" y="294"/>
                  </a:lnTo>
                  <a:lnTo>
                    <a:pt x="2484" y="292"/>
                  </a:lnTo>
                  <a:lnTo>
                    <a:pt x="2468" y="289"/>
                  </a:lnTo>
                  <a:lnTo>
                    <a:pt x="2451" y="287"/>
                  </a:lnTo>
                  <a:lnTo>
                    <a:pt x="2433" y="289"/>
                  </a:lnTo>
                  <a:lnTo>
                    <a:pt x="2423" y="292"/>
                  </a:lnTo>
                  <a:lnTo>
                    <a:pt x="2414" y="292"/>
                  </a:lnTo>
                  <a:lnTo>
                    <a:pt x="2405" y="294"/>
                  </a:lnTo>
                  <a:lnTo>
                    <a:pt x="2395" y="294"/>
                  </a:lnTo>
                  <a:lnTo>
                    <a:pt x="2386" y="292"/>
                  </a:lnTo>
                  <a:lnTo>
                    <a:pt x="2377" y="289"/>
                  </a:lnTo>
                  <a:lnTo>
                    <a:pt x="2367" y="285"/>
                  </a:lnTo>
                  <a:lnTo>
                    <a:pt x="2360" y="278"/>
                  </a:lnTo>
                  <a:lnTo>
                    <a:pt x="2349" y="261"/>
                  </a:lnTo>
                  <a:lnTo>
                    <a:pt x="2337" y="245"/>
                  </a:lnTo>
                  <a:lnTo>
                    <a:pt x="2321" y="238"/>
                  </a:lnTo>
                  <a:lnTo>
                    <a:pt x="2300" y="247"/>
                  </a:lnTo>
                  <a:lnTo>
                    <a:pt x="2286" y="257"/>
                  </a:lnTo>
                  <a:lnTo>
                    <a:pt x="2269" y="261"/>
                  </a:lnTo>
                  <a:lnTo>
                    <a:pt x="2251" y="266"/>
                  </a:lnTo>
                  <a:lnTo>
                    <a:pt x="2230" y="271"/>
                  </a:lnTo>
                  <a:lnTo>
                    <a:pt x="2204" y="271"/>
                  </a:lnTo>
                  <a:lnTo>
                    <a:pt x="2176" y="273"/>
                  </a:lnTo>
                  <a:lnTo>
                    <a:pt x="2143" y="273"/>
                  </a:lnTo>
                  <a:lnTo>
                    <a:pt x="2108" y="273"/>
                  </a:lnTo>
                  <a:lnTo>
                    <a:pt x="2087" y="273"/>
                  </a:lnTo>
                  <a:lnTo>
                    <a:pt x="2059" y="273"/>
                  </a:lnTo>
                  <a:lnTo>
                    <a:pt x="2027" y="273"/>
                  </a:lnTo>
                  <a:lnTo>
                    <a:pt x="1989" y="273"/>
                  </a:lnTo>
                  <a:lnTo>
                    <a:pt x="1950" y="273"/>
                  </a:lnTo>
                  <a:lnTo>
                    <a:pt x="1905" y="273"/>
                  </a:lnTo>
                  <a:lnTo>
                    <a:pt x="1859" y="273"/>
                  </a:lnTo>
                  <a:lnTo>
                    <a:pt x="1812" y="273"/>
                  </a:lnTo>
                  <a:lnTo>
                    <a:pt x="1763" y="273"/>
                  </a:lnTo>
                  <a:lnTo>
                    <a:pt x="1716" y="271"/>
                  </a:lnTo>
                  <a:lnTo>
                    <a:pt x="1670" y="271"/>
                  </a:lnTo>
                  <a:lnTo>
                    <a:pt x="1623" y="268"/>
                  </a:lnTo>
                  <a:lnTo>
                    <a:pt x="1581" y="268"/>
                  </a:lnTo>
                  <a:lnTo>
                    <a:pt x="1541" y="266"/>
                  </a:lnTo>
                  <a:lnTo>
                    <a:pt x="1504" y="261"/>
                  </a:lnTo>
                  <a:lnTo>
                    <a:pt x="1474" y="259"/>
                  </a:lnTo>
                  <a:lnTo>
                    <a:pt x="1437" y="254"/>
                  </a:lnTo>
                  <a:lnTo>
                    <a:pt x="1388" y="250"/>
                  </a:lnTo>
                  <a:lnTo>
                    <a:pt x="1327" y="243"/>
                  </a:lnTo>
                  <a:lnTo>
                    <a:pt x="1257" y="236"/>
                  </a:lnTo>
                  <a:lnTo>
                    <a:pt x="1180" y="226"/>
                  </a:lnTo>
                  <a:lnTo>
                    <a:pt x="1096" y="219"/>
                  </a:lnTo>
                  <a:lnTo>
                    <a:pt x="1007" y="208"/>
                  </a:lnTo>
                  <a:lnTo>
                    <a:pt x="919" y="198"/>
                  </a:lnTo>
                  <a:lnTo>
                    <a:pt x="830" y="187"/>
                  </a:lnTo>
                  <a:lnTo>
                    <a:pt x="741" y="173"/>
                  </a:lnTo>
                  <a:lnTo>
                    <a:pt x="657" y="161"/>
                  </a:lnTo>
                  <a:lnTo>
                    <a:pt x="578" y="147"/>
                  </a:lnTo>
                  <a:lnTo>
                    <a:pt x="508" y="133"/>
                  </a:lnTo>
                  <a:lnTo>
                    <a:pt x="445" y="117"/>
                  </a:lnTo>
                  <a:lnTo>
                    <a:pt x="394" y="100"/>
                  </a:lnTo>
                  <a:lnTo>
                    <a:pt x="356" y="84"/>
                  </a:lnTo>
                  <a:lnTo>
                    <a:pt x="305" y="154"/>
                  </a:lnTo>
                  <a:lnTo>
                    <a:pt x="203" y="93"/>
                  </a:lnTo>
                  <a:close/>
                </a:path>
              </a:pathLst>
            </a:custGeom>
            <a:solidFill>
              <a:srgbClr val="546D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1534192" y="2043246"/>
            <a:ext cx="48815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800" dirty="0">
                <a:solidFill>
                  <a:srgbClr val="D2C595"/>
                </a:solidFill>
              </a:rPr>
              <a:t>What are you doing?</a:t>
            </a:r>
          </a:p>
          <a:p>
            <a:endParaRPr lang="en-US" altLang="en-US" sz="1800" dirty="0">
              <a:solidFill>
                <a:srgbClr val="D2C595"/>
              </a:solidFill>
            </a:endParaRPr>
          </a:p>
          <a:p>
            <a:r>
              <a:rPr lang="en-US" altLang="en-US" sz="1800" dirty="0">
                <a:solidFill>
                  <a:srgbClr val="D2C595"/>
                </a:solidFill>
              </a:rPr>
              <a:t>What are other APS programs across the Nation doing?</a:t>
            </a:r>
          </a:p>
        </p:txBody>
      </p:sp>
    </p:spTree>
    <p:extLst>
      <p:ext uri="{BB962C8B-B14F-4D97-AF65-F5344CB8AC3E}">
        <p14:creationId xmlns:p14="http://schemas.microsoft.com/office/powerpoint/2010/main" val="19524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+mj-lt"/>
              </a:rPr>
              <a:t>Conducive Learning </a:t>
            </a:r>
            <a:r>
              <a:rPr lang="en-US" altLang="en-US" dirty="0" smtClean="0">
                <a:latin typeface="+mj-lt"/>
              </a:rPr>
              <a:t>Environment </a:t>
            </a:r>
            <a:endParaRPr lang="en-US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chemeClr val="tx1"/>
                </a:solidFill>
                <a:latin typeface="+mn-lt"/>
              </a:rPr>
              <a:t>Student </a:t>
            </a:r>
            <a:r>
              <a:rPr lang="en-US" altLang="en-US" dirty="0">
                <a:solidFill>
                  <a:schemeClr val="tx1"/>
                </a:solidFill>
                <a:latin typeface="+mn-lt"/>
              </a:rPr>
              <a:t>is highly </a:t>
            </a:r>
            <a:r>
              <a:rPr lang="en-US" altLang="en-US" b="1" u="sng" dirty="0">
                <a:solidFill>
                  <a:schemeClr val="tx1"/>
                </a:solidFill>
                <a:latin typeface="+mn-lt"/>
              </a:rPr>
              <a:t>motivated</a:t>
            </a:r>
          </a:p>
          <a:p>
            <a:r>
              <a:rPr lang="en-US" altLang="en-US" dirty="0" smtClean="0">
                <a:solidFill>
                  <a:schemeClr val="tx1"/>
                </a:solidFill>
                <a:latin typeface="+mn-lt"/>
              </a:rPr>
              <a:t>Student </a:t>
            </a:r>
            <a:r>
              <a:rPr lang="en-US" altLang="en-US" dirty="0">
                <a:solidFill>
                  <a:schemeClr val="tx1"/>
                </a:solidFill>
                <a:latin typeface="+mn-lt"/>
              </a:rPr>
              <a:t>devotes energy to </a:t>
            </a:r>
            <a:r>
              <a:rPr lang="en-US" altLang="en-US" b="1" u="sng" dirty="0" smtClean="0">
                <a:solidFill>
                  <a:schemeClr val="tx1"/>
                </a:solidFill>
                <a:latin typeface="+mn-lt"/>
              </a:rPr>
              <a:t>learning</a:t>
            </a:r>
            <a:endParaRPr lang="en-US" altLang="en-US" dirty="0">
              <a:solidFill>
                <a:schemeClr val="tx1"/>
              </a:solidFill>
              <a:latin typeface="+mn-lt"/>
            </a:endParaRPr>
          </a:p>
          <a:p>
            <a:r>
              <a:rPr lang="en-US" altLang="en-US" dirty="0" smtClean="0">
                <a:solidFill>
                  <a:schemeClr val="tx1"/>
                </a:solidFill>
                <a:latin typeface="+mn-lt"/>
              </a:rPr>
              <a:t>Learning </a:t>
            </a:r>
            <a:r>
              <a:rPr lang="en-US" altLang="en-US" dirty="0">
                <a:solidFill>
                  <a:schemeClr val="tx1"/>
                </a:solidFill>
                <a:latin typeface="+mn-lt"/>
              </a:rPr>
              <a:t>atmosphere is supportive and </a:t>
            </a:r>
            <a:r>
              <a:rPr lang="en-US" altLang="en-US" b="1" u="sng" dirty="0" smtClean="0">
                <a:solidFill>
                  <a:schemeClr val="tx1"/>
                </a:solidFill>
                <a:latin typeface="+mn-lt"/>
              </a:rPr>
              <a:t>rewarding</a:t>
            </a:r>
            <a:endParaRPr lang="en-US" altLang="en-US" dirty="0">
              <a:solidFill>
                <a:schemeClr val="tx1"/>
              </a:solidFill>
              <a:latin typeface="+mn-lt"/>
            </a:endParaRPr>
          </a:p>
          <a:p>
            <a:r>
              <a:rPr lang="en-US" altLang="en-US" dirty="0" smtClean="0">
                <a:solidFill>
                  <a:schemeClr val="tx1"/>
                </a:solidFill>
                <a:latin typeface="+mn-lt"/>
              </a:rPr>
              <a:t>Content </a:t>
            </a:r>
            <a:r>
              <a:rPr lang="en-US" altLang="en-US" dirty="0">
                <a:solidFill>
                  <a:schemeClr val="tx1"/>
                </a:solidFill>
                <a:latin typeface="+mn-lt"/>
              </a:rPr>
              <a:t>is presented in a </a:t>
            </a:r>
            <a:r>
              <a:rPr lang="en-US" altLang="en-US" b="1" u="sng" dirty="0">
                <a:solidFill>
                  <a:schemeClr val="tx1"/>
                </a:solidFill>
                <a:latin typeface="+mn-lt"/>
              </a:rPr>
              <a:t>meaningful</a:t>
            </a:r>
            <a:r>
              <a:rPr lang="en-US" alt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en-US" dirty="0" smtClean="0">
                <a:solidFill>
                  <a:schemeClr val="tx1"/>
                </a:solidFill>
                <a:latin typeface="+mn-lt"/>
              </a:rPr>
              <a:t>way</a:t>
            </a:r>
            <a:endParaRPr lang="en-US" altLang="en-US" dirty="0">
              <a:solidFill>
                <a:schemeClr val="tx1"/>
              </a:solidFill>
              <a:latin typeface="+mn-lt"/>
            </a:endParaRPr>
          </a:p>
          <a:p>
            <a:r>
              <a:rPr lang="en-US" altLang="en-US" dirty="0" smtClean="0">
                <a:solidFill>
                  <a:schemeClr val="tx1"/>
                </a:solidFill>
                <a:latin typeface="+mn-lt"/>
              </a:rPr>
              <a:t>Supervisor </a:t>
            </a:r>
            <a:r>
              <a:rPr lang="en-US" altLang="en-US" dirty="0">
                <a:solidFill>
                  <a:schemeClr val="tx1"/>
                </a:solidFill>
                <a:latin typeface="+mn-lt"/>
              </a:rPr>
              <a:t>takes into consideration </a:t>
            </a:r>
            <a:r>
              <a:rPr lang="en-US" altLang="en-US" b="1" u="sng" dirty="0">
                <a:solidFill>
                  <a:schemeClr val="tx1"/>
                </a:solidFill>
                <a:latin typeface="+mn-lt"/>
              </a:rPr>
              <a:t>uniqueness</a:t>
            </a:r>
            <a:r>
              <a:rPr lang="en-US" altLang="en-US" dirty="0">
                <a:solidFill>
                  <a:schemeClr val="tx1"/>
                </a:solidFill>
                <a:latin typeface="+mn-lt"/>
              </a:rPr>
              <a:t> of each </a:t>
            </a:r>
            <a:r>
              <a:rPr lang="en-US" altLang="en-US" dirty="0" smtClean="0">
                <a:solidFill>
                  <a:schemeClr val="tx1"/>
                </a:solidFill>
                <a:latin typeface="+mn-lt"/>
              </a:rPr>
              <a:t>learner</a:t>
            </a:r>
            <a:endParaRPr lang="en-US" altLang="en-US" dirty="0">
              <a:solidFill>
                <a:schemeClr val="tx1"/>
              </a:solidFill>
              <a:latin typeface="+mn-lt"/>
            </a:endParaRPr>
          </a:p>
          <a:p>
            <a:endParaRPr lang="en-US" dirty="0"/>
          </a:p>
        </p:txBody>
      </p:sp>
      <p:pic>
        <p:nvPicPr>
          <p:cNvPr id="4" name="Picture 5" descr="C:\Users\HP Compaq\AppData\Local\Microsoft\Windows\Temporary Internet Files\Content.IE5\K2F9RLG2\MP900446999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419" y="3139480"/>
            <a:ext cx="2920151" cy="166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516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8993F"/>
                </a:solidFill>
                <a:latin typeface="+mj-lt"/>
              </a:rPr>
              <a:t>Adult Learning Theory-101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1192163" y="1178406"/>
            <a:ext cx="2308122" cy="1019104"/>
          </a:xfrm>
          <a:prstGeom prst="rect">
            <a:avLst/>
          </a:prstGeom>
          <a:solidFill>
            <a:srgbClr val="A500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200">
                <a:solidFill>
                  <a:srgbClr val="646B8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646B8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cs typeface="Lucida Sans Unicode" panose="020B0602030504020204" pitchFamily="34" charset="0"/>
              </a:rPr>
              <a:t>Unconscious 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cs typeface="Lucida Sans Unicode" panose="020B0602030504020204" pitchFamily="34" charset="0"/>
              </a:rPr>
              <a:t>Incompetent</a:t>
            </a: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1192162" y="2723536"/>
            <a:ext cx="2268794" cy="1015663"/>
          </a:xfrm>
          <a:prstGeom prst="rect">
            <a:avLst/>
          </a:prstGeom>
          <a:solidFill>
            <a:srgbClr val="A500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200">
                <a:solidFill>
                  <a:srgbClr val="646B8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646B8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cs typeface="Lucida Sans Unicode" panose="020B0602030504020204" pitchFamily="34" charset="0"/>
              </a:rPr>
              <a:t>Conscious 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cs typeface="Lucida Sans Unicode" panose="020B0602030504020204" pitchFamily="34" charset="0"/>
              </a:rPr>
              <a:t>Incompetent</a:t>
            </a: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4701048" y="1180126"/>
            <a:ext cx="2215945" cy="1015663"/>
          </a:xfrm>
          <a:prstGeom prst="rect">
            <a:avLst/>
          </a:prstGeom>
          <a:solidFill>
            <a:srgbClr val="A500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200">
                <a:solidFill>
                  <a:srgbClr val="646B8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646B8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cs typeface="Lucida Sans Unicode" panose="020B0602030504020204" pitchFamily="34" charset="0"/>
              </a:rPr>
              <a:t>Conscious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cs typeface="Lucida Sans Unicode" panose="020B0602030504020204" pitchFamily="34" charset="0"/>
              </a:rPr>
              <a:t>Competent</a:t>
            </a:r>
          </a:p>
        </p:txBody>
      </p:sp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4701048" y="2723535"/>
            <a:ext cx="2215945" cy="1015663"/>
          </a:xfrm>
          <a:prstGeom prst="rect">
            <a:avLst/>
          </a:prstGeom>
          <a:solidFill>
            <a:srgbClr val="A500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200">
                <a:solidFill>
                  <a:srgbClr val="646B8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646B8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cs typeface="Lucida Sans Unicode" panose="020B0602030504020204" pitchFamily="34" charset="0"/>
              </a:rPr>
              <a:t>Unconscious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cs typeface="Lucida Sans Unicode" panose="020B0602030504020204" pitchFamily="34" charset="0"/>
              </a:rPr>
              <a:t>Competent</a:t>
            </a:r>
          </a:p>
        </p:txBody>
      </p:sp>
    </p:spTree>
    <p:extLst>
      <p:ext uri="{BB962C8B-B14F-4D97-AF65-F5344CB8AC3E}">
        <p14:creationId xmlns:p14="http://schemas.microsoft.com/office/powerpoint/2010/main" val="236763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8993F"/>
                </a:solidFill>
                <a:latin typeface="+mj-lt"/>
                <a:cs typeface="Lucida Sans Unicode" panose="020B0602030504020204" pitchFamily="34" charset="0"/>
              </a:rPr>
              <a:t>Adult Learning Theory Example</a:t>
            </a:r>
            <a:endParaRPr lang="en-US" dirty="0">
              <a:solidFill>
                <a:srgbClr val="F8993F"/>
              </a:solidFill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ts val="1000"/>
              </a:spcBef>
              <a:buClrTx/>
              <a:buSzPct val="85000"/>
              <a:buFontTx/>
              <a:buNone/>
            </a:pPr>
            <a:r>
              <a:rPr lang="en-US" altLang="en-US" i="1" dirty="0">
                <a:solidFill>
                  <a:schemeClr val="tx1"/>
                </a:solidFill>
                <a:latin typeface="+mn-lt"/>
                <a:cs typeface="Lucida Sans Unicode" panose="020B0602030504020204" pitchFamily="34" charset="0"/>
              </a:rPr>
              <a:t>I hear and I </a:t>
            </a:r>
            <a:r>
              <a:rPr lang="en-US" altLang="en-US" i="1" dirty="0" smtClean="0">
                <a:solidFill>
                  <a:schemeClr val="tx1"/>
                </a:solidFill>
                <a:latin typeface="+mn-lt"/>
                <a:cs typeface="Lucida Sans Unicode" panose="020B0602030504020204" pitchFamily="34" charset="0"/>
              </a:rPr>
              <a:t>forget</a:t>
            </a:r>
          </a:p>
          <a:p>
            <a:pPr eaLnBrk="1" hangingPunct="1">
              <a:spcBef>
                <a:spcPts val="1000"/>
              </a:spcBef>
              <a:buClrTx/>
              <a:buSzPct val="85000"/>
              <a:buFontTx/>
              <a:buNone/>
            </a:pPr>
            <a:r>
              <a:rPr lang="en-US" altLang="en-US" i="1" dirty="0" smtClean="0">
                <a:solidFill>
                  <a:schemeClr val="tx1"/>
                </a:solidFill>
                <a:latin typeface="+mn-lt"/>
                <a:cs typeface="Lucida Sans Unicode" panose="020B0602030504020204" pitchFamily="34" charset="0"/>
              </a:rPr>
              <a:t>I </a:t>
            </a:r>
            <a:r>
              <a:rPr lang="en-US" altLang="en-US" i="1" dirty="0">
                <a:solidFill>
                  <a:schemeClr val="tx1"/>
                </a:solidFill>
                <a:latin typeface="+mn-lt"/>
                <a:cs typeface="Lucida Sans Unicode" panose="020B0602030504020204" pitchFamily="34" charset="0"/>
              </a:rPr>
              <a:t>see and I remember </a:t>
            </a:r>
            <a:endParaRPr lang="en-US" altLang="en-US" i="1" dirty="0" smtClean="0">
              <a:solidFill>
                <a:schemeClr val="tx1"/>
              </a:solidFill>
              <a:latin typeface="+mn-lt"/>
              <a:cs typeface="Lucida Sans Unicode" panose="020B0602030504020204" pitchFamily="34" charset="0"/>
            </a:endParaRPr>
          </a:p>
          <a:p>
            <a:pPr eaLnBrk="1" hangingPunct="1">
              <a:spcBef>
                <a:spcPts val="1000"/>
              </a:spcBef>
              <a:buClrTx/>
              <a:buSzPct val="85000"/>
              <a:buFontTx/>
              <a:buNone/>
            </a:pPr>
            <a:r>
              <a:rPr lang="en-US" altLang="en-US" i="1" dirty="0" smtClean="0">
                <a:solidFill>
                  <a:schemeClr val="tx1"/>
                </a:solidFill>
                <a:latin typeface="+mn-lt"/>
                <a:cs typeface="Lucida Sans Unicode" panose="020B0602030504020204" pitchFamily="34" charset="0"/>
              </a:rPr>
              <a:t>I </a:t>
            </a:r>
            <a:r>
              <a:rPr lang="en-US" altLang="en-US" i="1" dirty="0">
                <a:solidFill>
                  <a:schemeClr val="tx1"/>
                </a:solidFill>
                <a:latin typeface="+mn-lt"/>
                <a:cs typeface="Lucida Sans Unicode" panose="020B0602030504020204" pitchFamily="34" charset="0"/>
              </a:rPr>
              <a:t>do </a:t>
            </a:r>
            <a:r>
              <a:rPr lang="en-US" altLang="en-US" i="1" dirty="0" smtClean="0">
                <a:solidFill>
                  <a:schemeClr val="tx1"/>
                </a:solidFill>
                <a:latin typeface="+mn-lt"/>
                <a:cs typeface="Lucida Sans Unicode" panose="020B0602030504020204" pitchFamily="34" charset="0"/>
              </a:rPr>
              <a:t>and I understand</a:t>
            </a:r>
          </a:p>
          <a:p>
            <a:pPr eaLnBrk="1" hangingPunct="1">
              <a:spcBef>
                <a:spcPts val="450"/>
              </a:spcBef>
              <a:buClrTx/>
              <a:buSzPct val="85000"/>
              <a:buFontTx/>
              <a:buNone/>
            </a:pPr>
            <a:r>
              <a:rPr lang="en-US" altLang="en-US" sz="1200" i="1" dirty="0" smtClean="0">
                <a:solidFill>
                  <a:schemeClr val="tx1"/>
                </a:solidFill>
                <a:latin typeface="+mn-lt"/>
                <a:cs typeface="Lucida Sans Unicode" panose="020B0602030504020204" pitchFamily="34" charset="0"/>
              </a:rPr>
              <a:t>                                 </a:t>
            </a:r>
            <a:r>
              <a:rPr lang="en-US" altLang="en-US" sz="1050" i="1" dirty="0" smtClean="0">
                <a:solidFill>
                  <a:schemeClr val="tx1"/>
                </a:solidFill>
                <a:latin typeface="+mn-lt"/>
                <a:cs typeface="Lucida Sans Unicode" panose="020B0602030504020204" pitchFamily="34" charset="0"/>
              </a:rPr>
              <a:t>Buddhist quote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908" y="942975"/>
            <a:ext cx="2375343" cy="3706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561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405"/>
            <a:ext cx="7941250" cy="806297"/>
          </a:xfrm>
        </p:spPr>
        <p:txBody>
          <a:bodyPr/>
          <a:lstStyle/>
          <a:p>
            <a:r>
              <a:rPr lang="en-US" altLang="en-US" dirty="0">
                <a:solidFill>
                  <a:srgbClr val="F8993F"/>
                </a:solidFill>
                <a:latin typeface="+mj-lt"/>
                <a:cs typeface="Lucida Sans Unicode" panose="020B0602030504020204" pitchFamily="34" charset="0"/>
              </a:rPr>
              <a:t>Barriers to Adult Learning</a:t>
            </a:r>
            <a:r>
              <a:rPr lang="en-US" altLang="en-US" dirty="0">
                <a:solidFill>
                  <a:srgbClr val="7B9899"/>
                </a:solidFill>
                <a:latin typeface="Georgia" panose="02040502050405020303" pitchFamily="18" charset="0"/>
                <a:cs typeface="Lucida Sans Unicode" panose="020B0602030504020204" pitchFamily="34" charset="0"/>
              </a:rPr>
              <a:t/>
            </a:r>
            <a:br>
              <a:rPr lang="en-US" altLang="en-US" dirty="0">
                <a:solidFill>
                  <a:srgbClr val="7B9899"/>
                </a:solidFill>
                <a:latin typeface="Georgia" panose="02040502050405020303" pitchFamily="18" charset="0"/>
                <a:cs typeface="Lucida Sans Unicode" panose="020B0602030504020204" pitchFamily="34" charset="0"/>
              </a:rPr>
            </a:br>
            <a:endParaRPr lang="en-US" dirty="0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body" idx="1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71463" indent="-27146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200">
                <a:solidFill>
                  <a:srgbClr val="646B8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646B8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1100"/>
              </a:spcBef>
              <a:buClr>
                <a:srgbClr val="D16349"/>
              </a:buClr>
              <a:buSzPct val="85000"/>
              <a:buFont typeface="Wingdings 2" panose="05020102010507070707" pitchFamily="18" charset="2"/>
              <a:buChar char=""/>
            </a:pPr>
            <a:r>
              <a:rPr lang="en-US" altLang="en-US" sz="2000" dirty="0">
                <a:cs typeface="Lucida Sans Unicode" panose="020B0602030504020204" pitchFamily="34" charset="0"/>
              </a:rPr>
              <a:t>Fear of making mistakes</a:t>
            </a:r>
          </a:p>
          <a:p>
            <a:pPr eaLnBrk="1" hangingPunct="1">
              <a:spcBef>
                <a:spcPts val="1100"/>
              </a:spcBef>
              <a:buClr>
                <a:srgbClr val="D16349"/>
              </a:buClr>
              <a:buSzPct val="85000"/>
              <a:buFont typeface="Wingdings 2" panose="05020102010507070707" pitchFamily="18" charset="2"/>
              <a:buChar char=""/>
            </a:pPr>
            <a:r>
              <a:rPr lang="en-US" altLang="en-US" sz="2000" dirty="0">
                <a:cs typeface="Lucida Sans Unicode" panose="020B0602030504020204" pitchFamily="34" charset="0"/>
              </a:rPr>
              <a:t>Non-relevant materials</a:t>
            </a:r>
          </a:p>
          <a:p>
            <a:pPr eaLnBrk="1" hangingPunct="1">
              <a:spcBef>
                <a:spcPts val="1100"/>
              </a:spcBef>
              <a:buClr>
                <a:srgbClr val="D16349"/>
              </a:buClr>
              <a:buSzPct val="85000"/>
              <a:buFont typeface="Wingdings 2" panose="05020102010507070707" pitchFamily="18" charset="2"/>
              <a:buChar char=""/>
            </a:pPr>
            <a:r>
              <a:rPr lang="en-US" altLang="en-US" sz="2000" dirty="0">
                <a:cs typeface="Lucida Sans Unicode" panose="020B0602030504020204" pitchFamily="34" charset="0"/>
              </a:rPr>
              <a:t>Lack of participation</a:t>
            </a:r>
          </a:p>
          <a:p>
            <a:pPr eaLnBrk="1" hangingPunct="1">
              <a:spcBef>
                <a:spcPts val="1100"/>
              </a:spcBef>
              <a:buClr>
                <a:srgbClr val="D16349"/>
              </a:buClr>
              <a:buSzPct val="85000"/>
              <a:buFont typeface="Wingdings 2" panose="05020102010507070707" pitchFamily="18" charset="2"/>
              <a:buChar char=""/>
            </a:pPr>
            <a:r>
              <a:rPr lang="en-US" altLang="en-US" sz="2000" dirty="0">
                <a:cs typeface="Lucida Sans Unicode" panose="020B0602030504020204" pitchFamily="34" charset="0"/>
              </a:rPr>
              <a:t>Fear of change</a:t>
            </a:r>
          </a:p>
          <a:p>
            <a:pPr eaLnBrk="1" hangingPunct="1">
              <a:spcBef>
                <a:spcPts val="1100"/>
              </a:spcBef>
              <a:buClr>
                <a:srgbClr val="D16349"/>
              </a:buClr>
              <a:buSzPct val="85000"/>
              <a:buFont typeface="Wingdings 2" panose="05020102010507070707" pitchFamily="18" charset="2"/>
              <a:buChar char=""/>
            </a:pPr>
            <a:r>
              <a:rPr lang="en-US" altLang="en-US" sz="2000" dirty="0">
                <a:cs typeface="Lucida Sans Unicode" panose="020B0602030504020204" pitchFamily="34" charset="0"/>
              </a:rPr>
              <a:t>Formal atmosphere</a:t>
            </a:r>
          </a:p>
          <a:p>
            <a:pPr eaLnBrk="1" hangingPunct="1">
              <a:spcBef>
                <a:spcPts val="1100"/>
              </a:spcBef>
              <a:buClrTx/>
              <a:buSzPct val="85000"/>
              <a:buFontTx/>
              <a:buNone/>
            </a:pPr>
            <a:endParaRPr lang="en-US" altLang="en-US" sz="4400" dirty="0">
              <a:cs typeface="Lucida Sans Unicode" panose="020B0602030504020204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759" y="1052052"/>
            <a:ext cx="1357596" cy="3446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313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+mj-lt"/>
              </a:rPr>
              <a:t>Kolb’s Learning Styles</a:t>
            </a:r>
            <a:endParaRPr lang="en-US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7615" y="899703"/>
            <a:ext cx="4767736" cy="37469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214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915" y="85575"/>
            <a:ext cx="8229600" cy="857400"/>
          </a:xfrm>
        </p:spPr>
        <p:txBody>
          <a:bodyPr/>
          <a:lstStyle/>
          <a:p>
            <a:r>
              <a:rPr lang="en-US" altLang="en-US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Characteristics of Each Style</a:t>
            </a:r>
            <a:br>
              <a:rPr lang="en-US" altLang="en-US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>
              <a:buNone/>
            </a:pP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EB53F95-92E0-4406-8379-51C85EEA252F}"/>
              </a:ext>
            </a:extLst>
          </p:cNvPr>
          <p:cNvSpPr txBox="1">
            <a:spLocks/>
          </p:cNvSpPr>
          <p:nvPr/>
        </p:nvSpPr>
        <p:spPr>
          <a:xfrm>
            <a:off x="879987" y="1009599"/>
            <a:ext cx="3338052" cy="3542736"/>
          </a:xfrm>
          <a:prstGeom prst="rect">
            <a:avLst/>
          </a:prstGeom>
        </p:spPr>
        <p:txBody>
          <a:bodyPr rtlCol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02920">
              <a:lnSpc>
                <a:spcPct val="115000"/>
              </a:lnSpc>
              <a:buClr>
                <a:schemeClr val="tx1">
                  <a:shade val="9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en-US" b="1" u="sng" dirty="0" smtClean="0">
                <a:solidFill>
                  <a:schemeClr val="tx1"/>
                </a:solidFill>
                <a:latin typeface="+mn-lt"/>
                <a:ea typeface="Times New Roman"/>
              </a:rPr>
              <a:t>Accommodating</a:t>
            </a:r>
            <a:r>
              <a:rPr lang="en-US" b="1" dirty="0" smtClean="0">
                <a:solidFill>
                  <a:schemeClr val="tx1"/>
                </a:solidFill>
                <a:latin typeface="+mn-lt"/>
                <a:ea typeface="Times New Roman"/>
              </a:rPr>
              <a:t> -</a:t>
            </a:r>
            <a:endParaRPr lang="en-US" b="1" dirty="0" smtClean="0">
              <a:solidFill>
                <a:schemeClr val="tx1"/>
              </a:solidFill>
              <a:latin typeface="+mn-lt"/>
              <a:ea typeface="Calibri"/>
            </a:endParaRPr>
          </a:p>
          <a:p>
            <a:pPr marL="502920">
              <a:lnSpc>
                <a:spcPct val="115000"/>
              </a:lnSpc>
              <a:buClr>
                <a:schemeClr val="tx1">
                  <a:shade val="9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en-US" dirty="0" smtClean="0">
                <a:solidFill>
                  <a:schemeClr val="tx1"/>
                </a:solidFill>
                <a:latin typeface="+mn-lt"/>
                <a:ea typeface="Times New Roman"/>
              </a:rPr>
              <a:t>Getting Things Done</a:t>
            </a:r>
            <a:endParaRPr lang="en-US" dirty="0" smtClean="0">
              <a:solidFill>
                <a:schemeClr val="tx1"/>
              </a:solidFill>
              <a:latin typeface="+mn-lt"/>
              <a:ea typeface="Calibri"/>
            </a:endParaRPr>
          </a:p>
          <a:p>
            <a:pPr marL="502920">
              <a:lnSpc>
                <a:spcPct val="115000"/>
              </a:lnSpc>
              <a:buClr>
                <a:schemeClr val="tx1">
                  <a:shade val="9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en-US" dirty="0" smtClean="0">
                <a:solidFill>
                  <a:schemeClr val="tx1"/>
                </a:solidFill>
                <a:latin typeface="+mn-lt"/>
                <a:ea typeface="Times New Roman"/>
              </a:rPr>
              <a:t>Leading</a:t>
            </a:r>
            <a:endParaRPr lang="en-US" dirty="0" smtClean="0">
              <a:solidFill>
                <a:schemeClr val="tx1"/>
              </a:solidFill>
              <a:latin typeface="+mn-lt"/>
              <a:ea typeface="Calibri"/>
            </a:endParaRPr>
          </a:p>
          <a:p>
            <a:pPr marL="502920">
              <a:lnSpc>
                <a:spcPct val="115000"/>
              </a:lnSpc>
              <a:buClr>
                <a:schemeClr val="tx1">
                  <a:shade val="9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en-US" dirty="0" smtClean="0">
                <a:solidFill>
                  <a:schemeClr val="tx1"/>
                </a:solidFill>
                <a:latin typeface="+mn-lt"/>
                <a:ea typeface="Times New Roman"/>
              </a:rPr>
              <a:t>Taking Risks</a:t>
            </a:r>
            <a:endParaRPr lang="en-US" dirty="0" smtClean="0">
              <a:solidFill>
                <a:schemeClr val="tx1"/>
              </a:solidFill>
              <a:latin typeface="+mn-lt"/>
              <a:ea typeface="Calibri"/>
            </a:endParaRPr>
          </a:p>
          <a:p>
            <a:pPr marL="502920">
              <a:lnSpc>
                <a:spcPct val="115000"/>
              </a:lnSpc>
              <a:buClr>
                <a:schemeClr val="tx1">
                  <a:shade val="9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en-US" dirty="0" smtClean="0">
                <a:solidFill>
                  <a:schemeClr val="tx1"/>
                </a:solidFill>
                <a:latin typeface="+mn-lt"/>
                <a:ea typeface="Times New Roman"/>
              </a:rPr>
              <a:t>Initiating</a:t>
            </a:r>
            <a:endParaRPr lang="en-US" dirty="0" smtClean="0">
              <a:solidFill>
                <a:schemeClr val="tx1"/>
              </a:solidFill>
              <a:latin typeface="+mn-lt"/>
              <a:ea typeface="Calibri"/>
            </a:endParaRPr>
          </a:p>
          <a:p>
            <a:pPr marL="502920">
              <a:lnSpc>
                <a:spcPct val="115000"/>
              </a:lnSpc>
              <a:buClr>
                <a:schemeClr val="tx1">
                  <a:shade val="9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en-US" dirty="0" smtClean="0">
                <a:solidFill>
                  <a:schemeClr val="tx1"/>
                </a:solidFill>
                <a:latin typeface="+mn-lt"/>
                <a:ea typeface="Times New Roman"/>
              </a:rPr>
              <a:t>Being Adaptable</a:t>
            </a:r>
            <a:endParaRPr lang="en-US" dirty="0" smtClean="0">
              <a:solidFill>
                <a:schemeClr val="tx1"/>
              </a:solidFill>
              <a:latin typeface="+mn-lt"/>
              <a:ea typeface="Calibri"/>
            </a:endParaRPr>
          </a:p>
          <a:p>
            <a:pPr marL="502920">
              <a:lnSpc>
                <a:spcPct val="115000"/>
              </a:lnSpc>
              <a:buClr>
                <a:schemeClr val="tx1">
                  <a:shade val="9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en-US" dirty="0" smtClean="0">
                <a:solidFill>
                  <a:schemeClr val="tx1"/>
                </a:solidFill>
                <a:latin typeface="+mn-lt"/>
                <a:ea typeface="Times New Roman"/>
              </a:rPr>
              <a:t>Being Practical</a:t>
            </a:r>
            <a:endParaRPr lang="en-US" dirty="0" smtClean="0">
              <a:solidFill>
                <a:schemeClr val="tx1"/>
              </a:solidFill>
              <a:latin typeface="+mn-lt"/>
              <a:ea typeface="Calibri"/>
            </a:endParaRPr>
          </a:p>
          <a:p>
            <a:pPr marL="502920">
              <a:lnSpc>
                <a:spcPct val="115000"/>
              </a:lnSpc>
              <a:buClr>
                <a:schemeClr val="tx1">
                  <a:shade val="95000"/>
                </a:schemeClr>
              </a:buClr>
              <a:buFont typeface="Wingdings 2" panose="05020102010507070707" pitchFamily="18" charset="2"/>
              <a:buNone/>
              <a:defRPr/>
            </a:pPr>
            <a:endParaRPr lang="en-US" dirty="0" smtClean="0">
              <a:solidFill>
                <a:schemeClr val="tx1"/>
              </a:solidFill>
              <a:latin typeface="+mn-lt"/>
              <a:ea typeface="Calibri"/>
            </a:endParaRPr>
          </a:p>
          <a:p>
            <a:pPr marL="502920">
              <a:lnSpc>
                <a:spcPct val="115000"/>
              </a:lnSpc>
              <a:buClr>
                <a:schemeClr val="tx1">
                  <a:shade val="9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en-US" b="1" u="sng" dirty="0" smtClean="0">
                <a:solidFill>
                  <a:schemeClr val="tx1"/>
                </a:solidFill>
                <a:latin typeface="+mn-lt"/>
                <a:ea typeface="Times New Roman"/>
              </a:rPr>
              <a:t>Diverging</a:t>
            </a:r>
            <a:r>
              <a:rPr lang="en-US" b="1" dirty="0" smtClean="0">
                <a:solidFill>
                  <a:schemeClr val="tx1"/>
                </a:solidFill>
                <a:latin typeface="+mn-lt"/>
                <a:ea typeface="Times New Roman"/>
              </a:rPr>
              <a:t> -</a:t>
            </a:r>
            <a:endParaRPr lang="en-US" b="1" dirty="0" smtClean="0">
              <a:solidFill>
                <a:schemeClr val="tx1"/>
              </a:solidFill>
              <a:latin typeface="+mn-lt"/>
              <a:ea typeface="Calibri"/>
            </a:endParaRPr>
          </a:p>
          <a:p>
            <a:pPr marL="502920">
              <a:lnSpc>
                <a:spcPct val="115000"/>
              </a:lnSpc>
              <a:buClr>
                <a:schemeClr val="tx1">
                  <a:shade val="9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en-US" dirty="0" smtClean="0">
                <a:solidFill>
                  <a:schemeClr val="tx1"/>
                </a:solidFill>
                <a:latin typeface="+mn-lt"/>
                <a:ea typeface="Times New Roman"/>
              </a:rPr>
              <a:t>Being Imaginative</a:t>
            </a:r>
            <a:endParaRPr lang="en-US" dirty="0" smtClean="0">
              <a:solidFill>
                <a:schemeClr val="tx1"/>
              </a:solidFill>
              <a:latin typeface="+mn-lt"/>
              <a:ea typeface="Calibri"/>
            </a:endParaRPr>
          </a:p>
          <a:p>
            <a:pPr marL="502920">
              <a:lnSpc>
                <a:spcPct val="115000"/>
              </a:lnSpc>
              <a:buClr>
                <a:schemeClr val="tx1">
                  <a:shade val="9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en-US" dirty="0" smtClean="0">
                <a:solidFill>
                  <a:schemeClr val="tx1"/>
                </a:solidFill>
                <a:latin typeface="+mn-lt"/>
                <a:ea typeface="Times New Roman"/>
              </a:rPr>
              <a:t>Understanding People</a:t>
            </a:r>
            <a:endParaRPr lang="en-US" dirty="0" smtClean="0">
              <a:solidFill>
                <a:schemeClr val="tx1"/>
              </a:solidFill>
              <a:latin typeface="+mn-lt"/>
              <a:ea typeface="Calibri"/>
            </a:endParaRPr>
          </a:p>
          <a:p>
            <a:pPr marL="502920">
              <a:lnSpc>
                <a:spcPct val="115000"/>
              </a:lnSpc>
              <a:buClr>
                <a:schemeClr val="tx1">
                  <a:shade val="9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en-US" dirty="0" smtClean="0">
                <a:solidFill>
                  <a:schemeClr val="tx1"/>
                </a:solidFill>
                <a:latin typeface="+mn-lt"/>
                <a:ea typeface="Times New Roman"/>
              </a:rPr>
              <a:t>Recognizing Problems,</a:t>
            </a:r>
            <a:endParaRPr lang="en-US" dirty="0" smtClean="0">
              <a:solidFill>
                <a:schemeClr val="tx1"/>
              </a:solidFill>
              <a:latin typeface="+mn-lt"/>
              <a:ea typeface="Calibri"/>
            </a:endParaRPr>
          </a:p>
          <a:p>
            <a:pPr marL="502920">
              <a:lnSpc>
                <a:spcPct val="115000"/>
              </a:lnSpc>
              <a:buClr>
                <a:schemeClr val="tx1">
                  <a:shade val="9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en-US" dirty="0" smtClean="0">
                <a:solidFill>
                  <a:schemeClr val="tx1"/>
                </a:solidFill>
                <a:latin typeface="+mn-lt"/>
                <a:ea typeface="Times New Roman"/>
              </a:rPr>
              <a:t>Brainstorming</a:t>
            </a:r>
            <a:endParaRPr lang="en-US" dirty="0" smtClean="0">
              <a:solidFill>
                <a:schemeClr val="tx1"/>
              </a:solidFill>
              <a:latin typeface="+mn-lt"/>
              <a:ea typeface="Calibri"/>
            </a:endParaRPr>
          </a:p>
          <a:p>
            <a:pPr marL="502920">
              <a:lnSpc>
                <a:spcPct val="115000"/>
              </a:lnSpc>
              <a:buClr>
                <a:schemeClr val="tx1">
                  <a:shade val="9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en-US" dirty="0" smtClean="0">
                <a:solidFill>
                  <a:schemeClr val="tx1"/>
                </a:solidFill>
                <a:latin typeface="+mn-lt"/>
                <a:ea typeface="Times New Roman"/>
              </a:rPr>
              <a:t>Being open-minded</a:t>
            </a:r>
            <a:endParaRPr lang="en-US" dirty="0" smtClean="0">
              <a:solidFill>
                <a:schemeClr val="tx1"/>
              </a:solidFill>
              <a:latin typeface="+mn-lt"/>
              <a:ea typeface="Calibri"/>
            </a:endParaRPr>
          </a:p>
          <a:p>
            <a:pPr marL="502920">
              <a:lnSpc>
                <a:spcPct val="115000"/>
              </a:lnSpc>
              <a:buClr>
                <a:schemeClr val="tx1">
                  <a:shade val="9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en-US" dirty="0" smtClean="0">
                <a:solidFill>
                  <a:schemeClr val="tx1"/>
                </a:solidFill>
                <a:latin typeface="+mn-lt"/>
                <a:ea typeface="Times New Roman"/>
              </a:rPr>
              <a:t> </a:t>
            </a:r>
            <a:endParaRPr lang="en-US" dirty="0" smtClean="0">
              <a:solidFill>
                <a:schemeClr val="tx1"/>
              </a:solidFill>
              <a:latin typeface="+mn-lt"/>
              <a:ea typeface="Calibri"/>
            </a:endParaRPr>
          </a:p>
          <a:p>
            <a:pPr marL="137160">
              <a:buClr>
                <a:schemeClr val="tx1">
                  <a:shade val="95000"/>
                </a:schemeClr>
              </a:buClr>
              <a:buFont typeface="Wingdings 2" panose="05020102010507070707" pitchFamily="18" charset="2"/>
              <a:buNone/>
              <a:defRPr/>
            </a:pP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2B91C3-D6BF-4ECD-A9AA-93BC617A24B4}"/>
              </a:ext>
            </a:extLst>
          </p:cNvPr>
          <p:cNvSpPr txBox="1"/>
          <p:nvPr/>
        </p:nvSpPr>
        <p:spPr>
          <a:xfrm>
            <a:off x="5122607" y="1040226"/>
            <a:ext cx="2659625" cy="3297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dirty="0">
                <a:solidFill>
                  <a:schemeClr val="tx1"/>
                </a:solidFill>
                <a:latin typeface="+mn-lt"/>
                <a:ea typeface="Times New Roman"/>
                <a:cs typeface="Times New Roman"/>
              </a:rPr>
              <a:t>Converging </a:t>
            </a:r>
            <a:r>
              <a:rPr lang="en-US" b="1" dirty="0">
                <a:solidFill>
                  <a:schemeClr val="tx1"/>
                </a:solidFill>
                <a:latin typeface="+mn-lt"/>
                <a:ea typeface="Times New Roman"/>
                <a:cs typeface="Times New Roman"/>
              </a:rPr>
              <a:t>-</a:t>
            </a:r>
            <a:endParaRPr lang="en-US" b="1" dirty="0">
              <a:solidFill>
                <a:schemeClr val="tx1"/>
              </a:solidFill>
              <a:latin typeface="+mn-lt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+mn-lt"/>
                <a:ea typeface="Times New Roman"/>
                <a:cs typeface="Times New Roman"/>
              </a:rPr>
              <a:t>Solving problems</a:t>
            </a:r>
            <a:endParaRPr lang="en-US" dirty="0">
              <a:solidFill>
                <a:schemeClr val="tx1"/>
              </a:solidFill>
              <a:latin typeface="+mn-lt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+mn-lt"/>
                <a:ea typeface="Times New Roman"/>
                <a:cs typeface="Times New Roman"/>
              </a:rPr>
              <a:t>Making Decisions</a:t>
            </a:r>
            <a:endParaRPr lang="en-US" dirty="0">
              <a:solidFill>
                <a:schemeClr val="tx1"/>
              </a:solidFill>
              <a:latin typeface="+mn-lt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+mn-lt"/>
                <a:ea typeface="Times New Roman"/>
                <a:cs typeface="Times New Roman"/>
              </a:rPr>
              <a:t>Reasoning</a:t>
            </a:r>
            <a:endParaRPr lang="en-US" dirty="0">
              <a:solidFill>
                <a:schemeClr val="tx1"/>
              </a:solidFill>
              <a:latin typeface="+mn-lt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+mn-lt"/>
                <a:ea typeface="Times New Roman"/>
                <a:cs typeface="Times New Roman"/>
              </a:rPr>
              <a:t>Defining Problems</a:t>
            </a:r>
            <a:endParaRPr lang="en-US" dirty="0">
              <a:solidFill>
                <a:schemeClr val="tx1"/>
              </a:solidFill>
              <a:latin typeface="+mn-lt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+mn-lt"/>
                <a:ea typeface="Times New Roman"/>
                <a:cs typeface="Times New Roman"/>
              </a:rPr>
              <a:t>Being Logical</a:t>
            </a:r>
            <a:endParaRPr lang="en-US" dirty="0">
              <a:solidFill>
                <a:schemeClr val="tx1"/>
              </a:solidFill>
              <a:latin typeface="+mn-lt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+mn-lt"/>
                <a:ea typeface="Times New Roman"/>
                <a:cs typeface="Times New Roman"/>
              </a:rPr>
              <a:t> </a:t>
            </a:r>
            <a:endParaRPr lang="en-US" dirty="0">
              <a:solidFill>
                <a:schemeClr val="tx1"/>
              </a:solidFill>
              <a:latin typeface="+mn-lt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+mn-lt"/>
                <a:ea typeface="Times New Roman"/>
                <a:cs typeface="Times New Roman"/>
              </a:rPr>
              <a:t>       </a:t>
            </a:r>
            <a:r>
              <a:rPr lang="en-US" b="1" u="sng" dirty="0">
                <a:solidFill>
                  <a:schemeClr val="tx1"/>
                </a:solidFill>
                <a:latin typeface="+mn-lt"/>
                <a:ea typeface="Times New Roman"/>
                <a:cs typeface="Times New Roman"/>
              </a:rPr>
              <a:t>Assimilating</a:t>
            </a:r>
            <a:r>
              <a:rPr lang="en-US" b="1" dirty="0">
                <a:solidFill>
                  <a:schemeClr val="tx1"/>
                </a:solidFill>
                <a:latin typeface="+mn-lt"/>
                <a:ea typeface="Times New Roman"/>
                <a:cs typeface="Times New Roman"/>
              </a:rPr>
              <a:t> -</a:t>
            </a:r>
            <a:endParaRPr lang="en-US" b="1" dirty="0">
              <a:solidFill>
                <a:schemeClr val="tx1"/>
              </a:solidFill>
              <a:latin typeface="+mn-lt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+mn-lt"/>
                <a:ea typeface="Times New Roman"/>
                <a:cs typeface="Times New Roman"/>
              </a:rPr>
              <a:t>Planning</a:t>
            </a:r>
            <a:endParaRPr lang="en-US" dirty="0">
              <a:solidFill>
                <a:schemeClr val="tx1"/>
              </a:solidFill>
              <a:latin typeface="+mn-lt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+mn-lt"/>
                <a:ea typeface="Times New Roman"/>
                <a:cs typeface="Times New Roman"/>
              </a:rPr>
              <a:t>Creating Models</a:t>
            </a:r>
            <a:endParaRPr lang="en-US" dirty="0">
              <a:solidFill>
                <a:schemeClr val="tx1"/>
              </a:solidFill>
              <a:latin typeface="+mn-lt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+mn-lt"/>
                <a:ea typeface="Times New Roman"/>
                <a:cs typeface="Times New Roman"/>
              </a:rPr>
              <a:t>Defining Problems</a:t>
            </a:r>
            <a:endParaRPr lang="en-US" dirty="0">
              <a:solidFill>
                <a:schemeClr val="tx1"/>
              </a:solidFill>
              <a:latin typeface="+mn-lt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+mn-lt"/>
                <a:ea typeface="Times New Roman"/>
                <a:cs typeface="Times New Roman"/>
              </a:rPr>
              <a:t>Developing Theories</a:t>
            </a:r>
            <a:endParaRPr lang="en-US" dirty="0">
              <a:solidFill>
                <a:schemeClr val="tx1"/>
              </a:solidFill>
              <a:latin typeface="+mn-lt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+mn-lt"/>
                <a:ea typeface="Times New Roman"/>
                <a:cs typeface="Times New Roman"/>
              </a:rPr>
              <a:t>Being Patient</a:t>
            </a:r>
            <a:endParaRPr lang="en-US" dirty="0">
              <a:solidFill>
                <a:schemeClr val="tx1"/>
              </a:solidFill>
              <a:latin typeface="+mn-lt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4524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6981"/>
            <a:ext cx="7941250" cy="722722"/>
          </a:xfrm>
        </p:spPr>
        <p:txBody>
          <a:bodyPr/>
          <a:lstStyle/>
          <a:p>
            <a:r>
              <a:rPr lang="en-US" altLang="en-US" dirty="0">
                <a:solidFill>
                  <a:srgbClr val="F8993F"/>
                </a:solidFill>
                <a:latin typeface="+mj-lt"/>
                <a:cs typeface="Lucida Sans Unicode" panose="020B0602030504020204" pitchFamily="34" charset="0"/>
              </a:rPr>
              <a:t>What Kind of a Learner are You?</a:t>
            </a:r>
            <a:br>
              <a:rPr lang="en-US" altLang="en-US" dirty="0">
                <a:solidFill>
                  <a:srgbClr val="F8993F"/>
                </a:solidFill>
                <a:latin typeface="+mj-lt"/>
                <a:cs typeface="Lucida Sans Unicode" panose="020B0602030504020204" pitchFamily="34" charset="0"/>
              </a:rPr>
            </a:br>
            <a:endParaRPr lang="en-US" dirty="0">
              <a:solidFill>
                <a:srgbClr val="F8993F"/>
              </a:solidFill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48" y="899703"/>
            <a:ext cx="6464710" cy="378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976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626" y="127819"/>
            <a:ext cx="8024824" cy="771884"/>
          </a:xfrm>
        </p:spPr>
        <p:txBody>
          <a:bodyPr/>
          <a:lstStyle/>
          <a:p>
            <a:r>
              <a:rPr lang="en-US" altLang="en-US" dirty="0">
                <a:solidFill>
                  <a:srgbClr val="F8993F"/>
                </a:solidFill>
                <a:latin typeface="+mj-lt"/>
              </a:rPr>
              <a:t>What Kind of a Trainer are You?</a:t>
            </a:r>
            <a:br>
              <a:rPr lang="en-US" altLang="en-US" dirty="0">
                <a:solidFill>
                  <a:srgbClr val="F8993F"/>
                </a:solidFill>
                <a:latin typeface="+mj-lt"/>
              </a:rPr>
            </a:br>
            <a:endParaRPr lang="en-US" dirty="0">
              <a:solidFill>
                <a:srgbClr val="F8993F"/>
              </a:solidFill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55" y="899703"/>
            <a:ext cx="6526161" cy="389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447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>
              <a:buNone/>
            </a:pPr>
            <a:r>
              <a:rPr lang="en-US" altLang="en-US" dirty="0">
                <a:solidFill>
                  <a:schemeClr val="tx1"/>
                </a:solidFill>
                <a:latin typeface="+mn-lt"/>
              </a:rPr>
              <a:t>What teaching tools do you have?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3961" y="185500"/>
            <a:ext cx="3873910" cy="553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>
                <a:latin typeface="+mj-lt"/>
              </a:rPr>
              <a:t>APS Training Modalities</a:t>
            </a:r>
            <a:endParaRPr lang="en-US" dirty="0">
              <a:latin typeface="+mj-lt"/>
            </a:endParaRPr>
          </a:p>
        </p:txBody>
      </p:sp>
      <p:pic>
        <p:nvPicPr>
          <p:cNvPr id="6" name="Picture 5" descr="C:\Users\HP Compaq\AppData\Local\Microsoft\Windows\Temporary Internet Files\Content.IE5\5S20XSQD\MP900444275[1]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27520">
            <a:off x="3052102" y="776441"/>
            <a:ext cx="3281704" cy="3867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763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Housekeeping</a:t>
            </a:r>
            <a:endParaRPr lang="en-US" dirty="0">
              <a:latin typeface="+mj-lt"/>
            </a:endParaRPr>
          </a:p>
        </p:txBody>
      </p:sp>
      <p:sp>
        <p:nvSpPr>
          <p:cNvPr id="5" name="Content Placeholder 10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+mj-lt"/>
              </a:rPr>
              <a:t>Location of restrooms</a:t>
            </a:r>
          </a:p>
          <a:p>
            <a:r>
              <a:rPr lang="en-US" dirty="0">
                <a:solidFill>
                  <a:schemeClr val="tx1"/>
                </a:solidFill>
                <a:latin typeface="+mj-lt"/>
              </a:rPr>
              <a:t>Set cell phones to vibrate</a:t>
            </a:r>
          </a:p>
          <a:p>
            <a:r>
              <a:rPr lang="en-US" dirty="0">
                <a:solidFill>
                  <a:schemeClr val="tx1"/>
                </a:solidFill>
                <a:latin typeface="+mj-lt"/>
              </a:rPr>
              <a:t>Please return promptly from breaks and help us keep to the schedule</a:t>
            </a:r>
          </a:p>
          <a:p>
            <a:r>
              <a:rPr lang="en-US" dirty="0">
                <a:solidFill>
                  <a:schemeClr val="tx1"/>
                </a:solidFill>
                <a:latin typeface="+mj-lt"/>
              </a:rPr>
              <a:t>Materials</a:t>
            </a:r>
          </a:p>
          <a:p>
            <a:pPr lvl="1"/>
            <a:r>
              <a:rPr lang="en-US" sz="1800" dirty="0">
                <a:solidFill>
                  <a:schemeClr val="tx1"/>
                </a:solidFill>
                <a:latin typeface="+mj-lt"/>
              </a:rPr>
              <a:t>PowerPoint Slides</a:t>
            </a:r>
          </a:p>
          <a:p>
            <a:pPr lvl="1"/>
            <a:r>
              <a:rPr lang="en-US" sz="1800" dirty="0">
                <a:solidFill>
                  <a:schemeClr val="tx1"/>
                </a:solidFill>
                <a:latin typeface="+mj-lt"/>
              </a:rPr>
              <a:t>Participant Materials</a:t>
            </a:r>
          </a:p>
          <a:p>
            <a:pPr marL="0" indent="0">
              <a:buNone/>
            </a:pPr>
            <a:endParaRPr lang="en-US" sz="1800" dirty="0">
              <a:latin typeface="Trebuchet MS" panose="020B0603020202020204" pitchFamily="34" charset="0"/>
            </a:endParaRPr>
          </a:p>
          <a:p>
            <a:endParaRPr lang="en-US" sz="3200" dirty="0">
              <a:latin typeface="Trebuchet MS" panose="020B0603020202020204" pitchFamily="34" charset="0"/>
            </a:endParaRPr>
          </a:p>
          <a:p>
            <a:pPr>
              <a:buFontTx/>
              <a:buNone/>
            </a:pPr>
            <a:endParaRPr lang="en-US" dirty="0">
              <a:latin typeface="Trebuchet MS" panose="020B0603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050" y="2661218"/>
            <a:ext cx="1573394" cy="20988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238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82" y="296381"/>
            <a:ext cx="8137895" cy="698142"/>
          </a:xfrm>
        </p:spPr>
        <p:txBody>
          <a:bodyPr/>
          <a:lstStyle/>
          <a:p>
            <a:r>
              <a:rPr lang="en-US" altLang="en-US" dirty="0">
                <a:latin typeface="+mj-lt"/>
                <a:cs typeface="Lucida Sans Unicode" panose="020B0602030504020204" pitchFamily="34" charset="0"/>
              </a:rPr>
              <a:t>Matching Staff’s Learning Style with </a:t>
            </a:r>
            <a:r>
              <a:rPr lang="en-US" altLang="en-US" dirty="0" smtClean="0">
                <a:latin typeface="+mj-lt"/>
                <a:cs typeface="Lucida Sans Unicode" panose="020B0602030504020204" pitchFamily="34" charset="0"/>
              </a:rPr>
              <a:t/>
            </a:r>
            <a:br>
              <a:rPr lang="en-US" altLang="en-US" dirty="0" smtClean="0">
                <a:latin typeface="+mj-lt"/>
                <a:cs typeface="Lucida Sans Unicode" panose="020B0602030504020204" pitchFamily="34" charset="0"/>
              </a:rPr>
            </a:br>
            <a:r>
              <a:rPr lang="en-US" altLang="en-US" dirty="0" smtClean="0">
                <a:latin typeface="+mj-lt"/>
                <a:cs typeface="Lucida Sans Unicode" panose="020B0602030504020204" pitchFamily="34" charset="0"/>
              </a:rPr>
              <a:t>a </a:t>
            </a:r>
            <a:r>
              <a:rPr lang="en-US" altLang="en-US" dirty="0">
                <a:latin typeface="+mj-lt"/>
                <a:cs typeface="Lucida Sans Unicode" panose="020B0602030504020204" pitchFamily="34" charset="0"/>
              </a:rPr>
              <a:t>Training Method</a:t>
            </a:r>
            <a:r>
              <a:rPr lang="en-US" altLang="en-US" dirty="0">
                <a:solidFill>
                  <a:srgbClr val="7B9899"/>
                </a:solidFill>
                <a:latin typeface="Georgia" panose="02040502050405020303" pitchFamily="18" charset="0"/>
                <a:cs typeface="Lucida Sans Unicode" panose="020B0602030504020204" pitchFamily="34" charset="0"/>
              </a:rPr>
              <a:t/>
            </a:r>
            <a:br>
              <a:rPr lang="en-US" altLang="en-US" dirty="0">
                <a:solidFill>
                  <a:srgbClr val="7B9899"/>
                </a:solidFill>
                <a:latin typeface="Georgia" panose="02040502050405020303" pitchFamily="18" charset="0"/>
                <a:cs typeface="Lucida Sans Unicode" panose="020B0602030504020204" pitchFamily="34" charset="0"/>
              </a:rPr>
            </a:br>
            <a:endParaRPr lang="en-US" dirty="0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691273" y="1010422"/>
            <a:ext cx="7049729" cy="2582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73050" indent="-27146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200">
                <a:solidFill>
                  <a:srgbClr val="646B8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646B8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775"/>
              </a:spcBef>
              <a:buClrTx/>
              <a:buSzPct val="85000"/>
              <a:buFontTx/>
              <a:buNone/>
            </a:pPr>
            <a:r>
              <a:rPr lang="en-US" altLang="en-US" sz="2000" dirty="0">
                <a:latin typeface="+mn-lt"/>
                <a:cs typeface="Lucida Sans Unicode" panose="020B0602030504020204" pitchFamily="34" charset="0"/>
              </a:rPr>
              <a:t>Case Studies</a:t>
            </a:r>
          </a:p>
          <a:p>
            <a:pPr eaLnBrk="1" hangingPunct="1">
              <a:lnSpc>
                <a:spcPct val="80000"/>
              </a:lnSpc>
              <a:spcBef>
                <a:spcPts val="775"/>
              </a:spcBef>
              <a:buClrTx/>
              <a:buSzPct val="85000"/>
              <a:buFontTx/>
              <a:buNone/>
            </a:pPr>
            <a:r>
              <a:rPr lang="en-US" altLang="en-US" sz="2000" dirty="0">
                <a:latin typeface="+mn-lt"/>
                <a:cs typeface="Lucida Sans Unicode" panose="020B0602030504020204" pitchFamily="34" charset="0"/>
              </a:rPr>
              <a:t>				 </a:t>
            </a:r>
          </a:p>
          <a:p>
            <a:pPr eaLnBrk="1" hangingPunct="1">
              <a:lnSpc>
                <a:spcPct val="80000"/>
              </a:lnSpc>
              <a:spcBef>
                <a:spcPts val="775"/>
              </a:spcBef>
              <a:buClrTx/>
              <a:buSzPct val="85000"/>
              <a:buFontTx/>
              <a:buNone/>
            </a:pPr>
            <a:r>
              <a:rPr lang="en-US" altLang="en-US" sz="2000" dirty="0">
                <a:latin typeface="+mn-lt"/>
                <a:cs typeface="Lucida Sans Unicode" panose="020B0602030504020204" pitchFamily="34" charset="0"/>
              </a:rPr>
              <a:t>				       </a:t>
            </a:r>
            <a:r>
              <a:rPr lang="en-US" altLang="en-US" sz="2000" dirty="0" smtClean="0">
                <a:latin typeface="+mn-lt"/>
                <a:cs typeface="Lucida Sans Unicode" panose="020B0602030504020204" pitchFamily="34" charset="0"/>
              </a:rPr>
              <a:t>Videos</a:t>
            </a:r>
            <a:endParaRPr lang="en-US" altLang="en-US" sz="2000" dirty="0">
              <a:latin typeface="+mn-lt"/>
              <a:cs typeface="Lucida Sans Unicode" panose="020B0602030504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775"/>
              </a:spcBef>
              <a:buClrTx/>
              <a:buSzPct val="85000"/>
              <a:buFontTx/>
              <a:buNone/>
            </a:pPr>
            <a:r>
              <a:rPr lang="en-US" altLang="en-US" sz="2000" dirty="0">
                <a:latin typeface="+mn-lt"/>
                <a:cs typeface="Lucida Sans Unicode" panose="020B0602030504020204" pitchFamily="34" charset="0"/>
              </a:rPr>
              <a:t>Written Information</a:t>
            </a:r>
          </a:p>
          <a:p>
            <a:pPr eaLnBrk="1" hangingPunct="1">
              <a:lnSpc>
                <a:spcPct val="80000"/>
              </a:lnSpc>
              <a:spcBef>
                <a:spcPts val="775"/>
              </a:spcBef>
              <a:buClrTx/>
              <a:buSzPct val="85000"/>
              <a:buFontTx/>
              <a:buNone/>
            </a:pPr>
            <a:endParaRPr lang="en-US" altLang="en-US" sz="2000" b="1" dirty="0">
              <a:latin typeface="+mn-lt"/>
              <a:cs typeface="Lucida Sans Unicode" panose="020B0602030504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775"/>
              </a:spcBef>
              <a:buClrTx/>
              <a:buSzPct val="85000"/>
              <a:buFontTx/>
              <a:buNone/>
            </a:pPr>
            <a:r>
              <a:rPr lang="en-US" altLang="en-US" sz="2000" dirty="0">
                <a:latin typeface="+mn-lt"/>
                <a:cs typeface="Lucida Sans Unicode" panose="020B0602030504020204" pitchFamily="34" charset="0"/>
              </a:rPr>
              <a:t>			       </a:t>
            </a:r>
            <a:r>
              <a:rPr lang="en-US" altLang="en-US" sz="2000" dirty="0" smtClean="0">
                <a:latin typeface="+mn-lt"/>
                <a:cs typeface="Lucida Sans Unicode" panose="020B0602030504020204" pitchFamily="34" charset="0"/>
              </a:rPr>
              <a:t>	       Brainstorming</a:t>
            </a:r>
            <a:endParaRPr lang="en-US" altLang="en-US" sz="2000" dirty="0">
              <a:latin typeface="+mn-lt"/>
              <a:cs typeface="Lucida Sans Unicode" panose="020B0602030504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775"/>
              </a:spcBef>
              <a:buClrTx/>
              <a:buSzPct val="85000"/>
              <a:buFontTx/>
              <a:buNone/>
            </a:pPr>
            <a:r>
              <a:rPr lang="en-US" altLang="en-US" sz="2000" dirty="0">
                <a:latin typeface="+mn-lt"/>
                <a:cs typeface="Lucida Sans Unicode" panose="020B0602030504020204" pitchFamily="34" charset="0"/>
              </a:rPr>
              <a:t>Critical Incidents </a:t>
            </a:r>
          </a:p>
          <a:p>
            <a:pPr eaLnBrk="1" hangingPunct="1">
              <a:lnSpc>
                <a:spcPct val="80000"/>
              </a:lnSpc>
              <a:spcBef>
                <a:spcPts val="775"/>
              </a:spcBef>
              <a:buClrTx/>
              <a:buSzPct val="85000"/>
              <a:buFontTx/>
              <a:buNone/>
            </a:pPr>
            <a:r>
              <a:rPr lang="en-US" altLang="en-US" sz="2000" dirty="0">
                <a:latin typeface="+mn-lt"/>
                <a:cs typeface="Lucida Sans Unicode" panose="020B0602030504020204" pitchFamily="34" charset="0"/>
              </a:rPr>
              <a:t>				        </a:t>
            </a:r>
          </a:p>
          <a:p>
            <a:pPr eaLnBrk="1" hangingPunct="1">
              <a:lnSpc>
                <a:spcPct val="80000"/>
              </a:lnSpc>
              <a:spcBef>
                <a:spcPts val="775"/>
              </a:spcBef>
              <a:buClrTx/>
              <a:buSzPct val="85000"/>
              <a:buFontTx/>
              <a:buNone/>
            </a:pPr>
            <a:r>
              <a:rPr lang="en-US" altLang="en-US" sz="2000" dirty="0">
                <a:latin typeface="+mn-lt"/>
                <a:cs typeface="Lucida Sans Unicode" panose="020B0602030504020204" pitchFamily="34" charset="0"/>
              </a:rPr>
              <a:t>				        </a:t>
            </a:r>
            <a:r>
              <a:rPr lang="en-US" altLang="en-US" sz="2000" dirty="0" smtClean="0">
                <a:latin typeface="+mn-lt"/>
                <a:cs typeface="Lucida Sans Unicode" panose="020B0602030504020204" pitchFamily="34" charset="0"/>
              </a:rPr>
              <a:t>Games</a:t>
            </a:r>
            <a:endParaRPr lang="en-US" altLang="en-US" sz="2000" dirty="0">
              <a:latin typeface="+mn-lt"/>
              <a:cs typeface="Lucida Sans Unicode" panose="020B0602030504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775"/>
              </a:spcBef>
              <a:buClrTx/>
              <a:buSzPct val="85000"/>
              <a:buFontTx/>
              <a:buNone/>
            </a:pPr>
            <a:r>
              <a:rPr lang="en-US" altLang="en-US" sz="2000" dirty="0">
                <a:latin typeface="+mn-lt"/>
                <a:cs typeface="Lucida Sans Unicode" panose="020B0602030504020204" pitchFamily="34" charset="0"/>
              </a:rPr>
              <a:t>Shadowing</a:t>
            </a:r>
          </a:p>
          <a:p>
            <a:pPr eaLnBrk="1" hangingPunct="1">
              <a:lnSpc>
                <a:spcPct val="80000"/>
              </a:lnSpc>
              <a:spcBef>
                <a:spcPts val="775"/>
              </a:spcBef>
              <a:buClr>
                <a:srgbClr val="D16349"/>
              </a:buClr>
              <a:buSzPct val="85000"/>
              <a:buFont typeface="Wingdings 2" panose="05020102010507070707" pitchFamily="18" charset="2"/>
              <a:buNone/>
            </a:pPr>
            <a:endParaRPr lang="en-US" altLang="en-US" sz="3100" dirty="0">
              <a:cs typeface="Lucida Sans Unicode" panose="020B0602030504020204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57" y="954810"/>
            <a:ext cx="922132" cy="91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52" y="1891990"/>
            <a:ext cx="945290" cy="88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41" y="2878637"/>
            <a:ext cx="976701" cy="97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47" y="3952217"/>
            <a:ext cx="978336" cy="927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896" y="1194217"/>
            <a:ext cx="815760" cy="81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122" y="2541763"/>
            <a:ext cx="890369" cy="929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122" y="3714891"/>
            <a:ext cx="939869" cy="949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24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089" y="125877"/>
            <a:ext cx="5465034" cy="900672"/>
          </a:xfrm>
        </p:spPr>
        <p:txBody>
          <a:bodyPr/>
          <a:lstStyle/>
          <a:p>
            <a:r>
              <a:rPr lang="en-US" altLang="en-US" dirty="0">
                <a:latin typeface="+mj-lt"/>
              </a:rPr>
              <a:t>What Should We Teach New APS Professionals?</a:t>
            </a:r>
            <a:endParaRPr lang="en-US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871" y="1159284"/>
            <a:ext cx="8229600" cy="3394500"/>
          </a:xfrm>
        </p:spPr>
        <p:txBody>
          <a:bodyPr/>
          <a:lstStyle/>
          <a:p>
            <a:pPr marL="76200" indent="0">
              <a:buNone/>
            </a:pPr>
            <a:r>
              <a:rPr lang="en-US" altLang="en-US" dirty="0">
                <a:solidFill>
                  <a:schemeClr val="tx1"/>
                </a:solidFill>
                <a:latin typeface="+mn-lt"/>
              </a:rPr>
              <a:t>Standardized Training contributes to: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1"/>
                </a:solidFill>
                <a:latin typeface="+mn-lt"/>
              </a:rPr>
              <a:t>Adherence to policy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1"/>
                </a:solidFill>
                <a:latin typeface="+mn-lt"/>
              </a:rPr>
              <a:t>Consistence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1"/>
                </a:solidFill>
                <a:latin typeface="+mn-lt"/>
              </a:rPr>
              <a:t>Improved Outcomes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1"/>
                </a:solidFill>
                <a:latin typeface="+mn-lt"/>
              </a:rPr>
              <a:t>Reduced Liability</a:t>
            </a:r>
          </a:p>
          <a:p>
            <a:endParaRPr lang="en-US" dirty="0"/>
          </a:p>
        </p:txBody>
      </p:sp>
      <p:pic>
        <p:nvPicPr>
          <p:cNvPr id="4" name="Picture 9" descr="C:\Users\HP Compaq\AppData\Local\Microsoft\Windows\Temporary Internet Files\Content.IE5\5S20XSQD\MP900439389[1]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908" y="1205901"/>
            <a:ext cx="2090823" cy="3131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766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7B9899"/>
                </a:solidFill>
                <a:latin typeface="Georgia" panose="02040502050405020303" pitchFamily="18" charset="0"/>
                <a:cs typeface="Lucida Sans Unicode" panose="020B0602030504020204" pitchFamily="34" charset="0"/>
              </a:rPr>
              <a:t/>
            </a:r>
            <a:br>
              <a:rPr lang="en-US" altLang="en-US" dirty="0">
                <a:solidFill>
                  <a:srgbClr val="7B9899"/>
                </a:solidFill>
                <a:latin typeface="Georgia" panose="02040502050405020303" pitchFamily="18" charset="0"/>
                <a:cs typeface="Lucida Sans Unicode" panose="020B0602030504020204" pitchFamily="34" charset="0"/>
              </a:rPr>
            </a:br>
            <a:r>
              <a:rPr lang="en-US" altLang="en-US" dirty="0">
                <a:solidFill>
                  <a:srgbClr val="F8993F"/>
                </a:solidFill>
                <a:latin typeface="+mj-lt"/>
                <a:cs typeface="Lucida Sans Unicode" panose="020B0602030504020204" pitchFamily="34" charset="0"/>
              </a:rPr>
              <a:t>NAPSA Core Competencies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 algn="ctr">
              <a:buNone/>
            </a:pPr>
            <a:r>
              <a:rPr lang="en-US" dirty="0" smtClean="0"/>
              <a:t>		</a:t>
            </a:r>
          </a:p>
          <a:p>
            <a:pPr marL="76200" indent="0" algn="ctr">
              <a:buNone/>
            </a:pPr>
            <a:r>
              <a:rPr lang="en-US" sz="1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23</a:t>
            </a:r>
          </a:p>
          <a:p>
            <a:pPr marL="76200" indent="0" algn="ctr">
              <a:buNone/>
            </a:pPr>
            <a:endParaRPr lang="en-US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9" t="25893" r="22089" b="31076"/>
          <a:stretch>
            <a:fillRect/>
          </a:stretch>
        </p:blipFill>
        <p:spPr bwMode="auto">
          <a:xfrm rot="4647747">
            <a:off x="328694" y="1861378"/>
            <a:ext cx="3330865" cy="2408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708276" y="208907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646B8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46B8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300" dirty="0">
              <a:solidFill>
                <a:srgbClr val="7B9899"/>
              </a:solidFill>
              <a:latin typeface="Georgia" panose="02040502050405020303" pitchFamily="18" charset="0"/>
              <a:cs typeface="Lucida Sans Unicode" panose="020B0602030504020204" pitchFamily="34" charset="0"/>
            </a:endParaRP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3276600" y="3743848"/>
            <a:ext cx="5410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3200" i="1" dirty="0"/>
              <a:t>www.napsa-now.org</a:t>
            </a: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77737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038" y="127819"/>
            <a:ext cx="7990411" cy="771884"/>
          </a:xfrm>
        </p:spPr>
        <p:txBody>
          <a:bodyPr/>
          <a:lstStyle/>
          <a:p>
            <a:r>
              <a:rPr lang="en-US" altLang="en-US" dirty="0">
                <a:solidFill>
                  <a:srgbClr val="F899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APS Core Competencies Modules</a:t>
            </a:r>
            <a:br>
              <a:rPr lang="en-US" altLang="en-US" dirty="0">
                <a:solidFill>
                  <a:srgbClr val="F899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rgbClr val="F8993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type="body" idx="1"/>
          </p:nvPr>
        </p:nvSpPr>
        <p:spPr>
          <a:xfrm>
            <a:off x="491613" y="742335"/>
            <a:ext cx="3633019" cy="3005204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1600" dirty="0" smtClean="0">
                <a:solidFill>
                  <a:schemeClr val="tx1"/>
                </a:solidFill>
                <a:latin typeface="+mn-lt"/>
              </a:rPr>
              <a:t>1. APS Overview</a:t>
            </a:r>
          </a:p>
          <a:p>
            <a:pPr marL="0" indent="0">
              <a:buNone/>
            </a:pPr>
            <a:r>
              <a:rPr lang="en-US" altLang="en-US" sz="1600" dirty="0" smtClean="0">
                <a:solidFill>
                  <a:schemeClr val="tx1"/>
                </a:solidFill>
                <a:latin typeface="+mn-lt"/>
              </a:rPr>
              <a:t>2. APS Values and Ethics</a:t>
            </a:r>
          </a:p>
          <a:p>
            <a:pPr marL="0" indent="0">
              <a:buNone/>
            </a:pPr>
            <a:r>
              <a:rPr lang="en-US" altLang="en-US" sz="1600" dirty="0" smtClean="0">
                <a:solidFill>
                  <a:schemeClr val="tx1"/>
                </a:solidFill>
                <a:latin typeface="+mn-lt"/>
              </a:rPr>
              <a:t>3. Agency Standards and Procedures</a:t>
            </a:r>
          </a:p>
          <a:p>
            <a:pPr marL="0" indent="0">
              <a:buNone/>
            </a:pPr>
            <a:r>
              <a:rPr lang="en-US" altLang="en-US" sz="1600" dirty="0" smtClean="0">
                <a:solidFill>
                  <a:schemeClr val="tx1"/>
                </a:solidFill>
                <a:latin typeface="+mn-lt"/>
              </a:rPr>
              <a:t>4. The Aging Process</a:t>
            </a:r>
          </a:p>
          <a:p>
            <a:pPr marL="0" indent="0">
              <a:buNone/>
            </a:pPr>
            <a:r>
              <a:rPr lang="en-US" altLang="en-US" sz="1600" dirty="0" smtClean="0">
                <a:solidFill>
                  <a:schemeClr val="tx1"/>
                </a:solidFill>
                <a:latin typeface="+mn-lt"/>
              </a:rPr>
              <a:t>5. Physical &amp; Developmental    Disabilities</a:t>
            </a:r>
          </a:p>
          <a:p>
            <a:pPr marL="0" indent="0">
              <a:buNone/>
            </a:pPr>
            <a:r>
              <a:rPr lang="en-US" altLang="en-US" sz="1600" dirty="0" smtClean="0">
                <a:solidFill>
                  <a:schemeClr val="tx1"/>
                </a:solidFill>
                <a:latin typeface="+mn-lt"/>
              </a:rPr>
              <a:t>6. Mental Health Issues</a:t>
            </a:r>
          </a:p>
          <a:p>
            <a:pPr marL="0" indent="0">
              <a:buNone/>
            </a:pPr>
            <a:r>
              <a:rPr lang="en-US" altLang="en-US" sz="1600" dirty="0" smtClean="0">
                <a:solidFill>
                  <a:schemeClr val="tx1"/>
                </a:solidFill>
                <a:latin typeface="+mn-lt"/>
              </a:rPr>
              <a:t>7. Substance Abuse</a:t>
            </a:r>
          </a:p>
          <a:p>
            <a:pPr marL="0" indent="0">
              <a:buNone/>
            </a:pPr>
            <a:r>
              <a:rPr lang="en-US" altLang="en-US" sz="1600" dirty="0" smtClean="0">
                <a:solidFill>
                  <a:schemeClr val="tx1"/>
                </a:solidFill>
                <a:latin typeface="+mn-lt"/>
              </a:rPr>
              <a:t>8. Dynamics of Abusive Relationships</a:t>
            </a:r>
          </a:p>
          <a:p>
            <a:pPr marL="0" indent="0">
              <a:buNone/>
            </a:pPr>
            <a:r>
              <a:rPr lang="en-US" altLang="en-US" sz="1600" dirty="0" smtClean="0">
                <a:solidFill>
                  <a:schemeClr val="tx1"/>
                </a:solidFill>
                <a:latin typeface="+mn-lt"/>
              </a:rPr>
              <a:t>9. Professional Communication</a:t>
            </a:r>
          </a:p>
          <a:p>
            <a:pPr marL="0" indent="0">
              <a:buNone/>
            </a:pPr>
            <a:r>
              <a:rPr lang="en-US" altLang="en-US" sz="1600" dirty="0" smtClean="0">
                <a:solidFill>
                  <a:schemeClr val="tx1"/>
                </a:solidFill>
                <a:latin typeface="+mn-lt"/>
              </a:rPr>
              <a:t>10. Self-Neglect</a:t>
            </a:r>
          </a:p>
          <a:p>
            <a:pPr marL="0" indent="0">
              <a:buNone/>
            </a:pPr>
            <a:r>
              <a:rPr lang="en-US" altLang="en-US" sz="1600" dirty="0" smtClean="0">
                <a:solidFill>
                  <a:schemeClr val="tx1"/>
                </a:solidFill>
                <a:latin typeface="+mn-lt"/>
              </a:rPr>
              <a:t>11. Caregiver Neglect</a:t>
            </a:r>
          </a:p>
          <a:p>
            <a:pPr marL="0" indent="0">
              <a:buNone/>
            </a:pPr>
            <a:r>
              <a:rPr lang="en-US" altLang="en-US" sz="1600" dirty="0" smtClean="0">
                <a:solidFill>
                  <a:schemeClr val="tx1"/>
                </a:solidFill>
                <a:latin typeface="+mn-lt"/>
              </a:rPr>
              <a:t>12. Financial Exploitation</a:t>
            </a:r>
            <a:r>
              <a:rPr lang="en-US" altLang="en-US" sz="1600" dirty="0" smtClean="0">
                <a:latin typeface="+mn-lt"/>
              </a:rPr>
              <a:t>	</a:t>
            </a: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4921045" y="865290"/>
            <a:ext cx="3205316" cy="405575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en-US" sz="1600" dirty="0" smtClean="0">
                <a:latin typeface="+mn-lt"/>
              </a:rPr>
              <a:t>13. Physical Abuse</a:t>
            </a:r>
          </a:p>
          <a:p>
            <a:r>
              <a:rPr lang="en-US" altLang="en-US" sz="1600" dirty="0" smtClean="0">
                <a:latin typeface="+mn-lt"/>
              </a:rPr>
              <a:t>14. Sexual Abuse</a:t>
            </a:r>
          </a:p>
          <a:p>
            <a:r>
              <a:rPr lang="en-US" altLang="en-US" sz="1600" dirty="0" smtClean="0">
                <a:latin typeface="+mn-lt"/>
              </a:rPr>
              <a:t>15. Case Documentation/Report Writing</a:t>
            </a:r>
          </a:p>
          <a:p>
            <a:r>
              <a:rPr lang="en-US" altLang="en-US" sz="1600" dirty="0" smtClean="0">
                <a:latin typeface="+mn-lt"/>
              </a:rPr>
              <a:t>16. Intake Process</a:t>
            </a:r>
          </a:p>
          <a:p>
            <a:r>
              <a:rPr lang="en-US" altLang="en-US" sz="1600" dirty="0" smtClean="0">
                <a:latin typeface="+mn-lt"/>
              </a:rPr>
              <a:t>17. Investigation: Client Capacity</a:t>
            </a:r>
          </a:p>
          <a:p>
            <a:r>
              <a:rPr lang="en-US" altLang="en-US" sz="1600" dirty="0" smtClean="0">
                <a:latin typeface="+mn-lt"/>
              </a:rPr>
              <a:t>18. Investigation: Risk Assessment</a:t>
            </a:r>
          </a:p>
          <a:p>
            <a:r>
              <a:rPr lang="en-US" altLang="en-US" sz="1600" dirty="0" smtClean="0">
                <a:latin typeface="+mn-lt"/>
              </a:rPr>
              <a:t>19. Voluntary Case Planning &amp;    Intervention</a:t>
            </a:r>
          </a:p>
          <a:p>
            <a:r>
              <a:rPr lang="en-US" altLang="en-US" sz="1600" dirty="0" smtClean="0">
                <a:latin typeface="+mn-lt"/>
              </a:rPr>
              <a:t>20. Involuntary Case Planning &amp; Intervention</a:t>
            </a:r>
          </a:p>
          <a:p>
            <a:r>
              <a:rPr lang="en-US" altLang="en-US" sz="1600" dirty="0" smtClean="0">
                <a:latin typeface="+mn-lt"/>
              </a:rPr>
              <a:t>21. Collaboration &amp; Resources</a:t>
            </a:r>
          </a:p>
          <a:p>
            <a:r>
              <a:rPr lang="en-US" altLang="en-US" sz="1600" dirty="0" smtClean="0">
                <a:latin typeface="+mn-lt"/>
              </a:rPr>
              <a:t>22. Legal Issues &amp; Law Enforcement</a:t>
            </a:r>
          </a:p>
          <a:p>
            <a:r>
              <a:rPr lang="en-US" altLang="en-US" sz="1600" dirty="0" smtClean="0">
                <a:latin typeface="+mn-lt"/>
              </a:rPr>
              <a:t>23. Case Closure</a:t>
            </a:r>
          </a:p>
        </p:txBody>
      </p:sp>
    </p:spTree>
    <p:extLst>
      <p:ext uri="{BB962C8B-B14F-4D97-AF65-F5344CB8AC3E}">
        <p14:creationId xmlns:p14="http://schemas.microsoft.com/office/powerpoint/2010/main" val="61024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+mj-lt"/>
              </a:rPr>
              <a:t>Critical Thinking Skills</a:t>
            </a:r>
            <a:endParaRPr lang="en-US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anstockphoto004677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83" y="1011859"/>
            <a:ext cx="6238568" cy="35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390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450" y="42303"/>
            <a:ext cx="8109000" cy="857400"/>
          </a:xfrm>
        </p:spPr>
        <p:txBody>
          <a:bodyPr/>
          <a:lstStyle/>
          <a:p>
            <a:r>
              <a:rPr lang="en-US" altLang="en-US" dirty="0">
                <a:latin typeface="+mj-lt"/>
              </a:rPr>
              <a:t>Teaching Critical Thinking Skills</a:t>
            </a:r>
            <a:endParaRPr lang="en-US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>
              <a:buNone/>
            </a:pPr>
            <a:r>
              <a:rPr lang="en-US" altLang="en-US" dirty="0">
                <a:solidFill>
                  <a:schemeClr val="tx1"/>
                </a:solidFill>
                <a:latin typeface="+mn-lt"/>
              </a:rPr>
              <a:t>Modeling</a:t>
            </a:r>
          </a:p>
          <a:p>
            <a:pPr marL="76200" indent="0">
              <a:buNone/>
            </a:pPr>
            <a:r>
              <a:rPr lang="en-US" altLang="en-US" dirty="0" smtClean="0">
                <a:solidFill>
                  <a:schemeClr val="tx1"/>
                </a:solidFill>
                <a:latin typeface="+mn-lt"/>
              </a:rPr>
              <a:t>Focus </a:t>
            </a:r>
            <a:r>
              <a:rPr lang="en-US" altLang="en-US" dirty="0">
                <a:solidFill>
                  <a:schemeClr val="tx1"/>
                </a:solidFill>
                <a:latin typeface="+mn-lt"/>
              </a:rPr>
              <a:t>on Process</a:t>
            </a:r>
          </a:p>
          <a:p>
            <a:pPr marL="76200" indent="0">
              <a:buNone/>
            </a:pPr>
            <a:r>
              <a:rPr lang="en-US" altLang="en-US" dirty="0" smtClean="0">
                <a:solidFill>
                  <a:schemeClr val="tx1"/>
                </a:solidFill>
                <a:latin typeface="+mn-lt"/>
              </a:rPr>
              <a:t>Look </a:t>
            </a:r>
            <a:r>
              <a:rPr lang="en-US" altLang="en-US" dirty="0">
                <a:solidFill>
                  <a:schemeClr val="tx1"/>
                </a:solidFill>
                <a:latin typeface="+mn-lt"/>
              </a:rPr>
              <a:t>for Themes</a:t>
            </a:r>
          </a:p>
          <a:p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650" y="1262436"/>
            <a:ext cx="3280042" cy="3075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614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321" y="219921"/>
            <a:ext cx="8229600" cy="857400"/>
          </a:xfrm>
        </p:spPr>
        <p:txBody>
          <a:bodyPr/>
          <a:lstStyle/>
          <a:p>
            <a:r>
              <a:rPr lang="en-US" altLang="en-US" dirty="0">
                <a:latin typeface="+mj-lt"/>
                <a:cs typeface="Lucida Sans Unicode" panose="020B0602030504020204" pitchFamily="34" charset="0"/>
              </a:rPr>
              <a:t>Has Your Staff Learned the Material?</a:t>
            </a:r>
            <a:br>
              <a:rPr lang="en-US" altLang="en-US" dirty="0">
                <a:latin typeface="+mj-lt"/>
                <a:cs typeface="Lucida Sans Unicode" panose="020B0602030504020204" pitchFamily="34" charset="0"/>
              </a:rPr>
            </a:br>
            <a:endParaRPr lang="en-US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rgbClr val="D16349"/>
              </a:buClr>
              <a:buSzPct val="85000"/>
              <a:buFont typeface="Wingdings 2" panose="05020102010507070707" pitchFamily="18" charset="2"/>
              <a:buChar char=""/>
            </a:pPr>
            <a:r>
              <a:rPr lang="en-US" altLang="en-US" dirty="0">
                <a:solidFill>
                  <a:schemeClr val="tx1"/>
                </a:solidFill>
                <a:latin typeface="+mn-lt"/>
                <a:cs typeface="Lucida Sans Unicode" panose="020B0602030504020204" pitchFamily="34" charset="0"/>
              </a:rPr>
              <a:t>Application to job?</a:t>
            </a:r>
          </a:p>
          <a:p>
            <a:pPr eaLnBrk="1" hangingPunct="1">
              <a:buClr>
                <a:srgbClr val="D16349"/>
              </a:buClr>
              <a:buSzPct val="85000"/>
              <a:buFont typeface="Wingdings 2" panose="05020102010507070707" pitchFamily="18" charset="2"/>
              <a:buChar char=""/>
            </a:pPr>
            <a:r>
              <a:rPr lang="en-US" altLang="en-US" dirty="0">
                <a:solidFill>
                  <a:schemeClr val="tx1"/>
                </a:solidFill>
                <a:latin typeface="+mn-lt"/>
                <a:cs typeface="Lucida Sans Unicode" panose="020B0602030504020204" pitchFamily="34" charset="0"/>
              </a:rPr>
              <a:t>Impact on client outcomes?</a:t>
            </a:r>
          </a:p>
          <a:p>
            <a:pPr eaLnBrk="1" hangingPunct="1">
              <a:buClr>
                <a:srgbClr val="D16349"/>
              </a:buClr>
              <a:buSzPct val="85000"/>
              <a:buFont typeface="Wingdings 2" panose="05020102010507070707" pitchFamily="18" charset="2"/>
              <a:buChar char=""/>
            </a:pPr>
            <a:r>
              <a:rPr lang="en-US" altLang="en-US" dirty="0">
                <a:solidFill>
                  <a:schemeClr val="tx1"/>
                </a:solidFill>
                <a:latin typeface="+mn-lt"/>
                <a:cs typeface="Lucida Sans Unicode" panose="020B0602030504020204" pitchFamily="34" charset="0"/>
              </a:rPr>
              <a:t>Use of Standardized Evaluation Tools</a:t>
            </a:r>
          </a:p>
          <a:p>
            <a:pPr lvl="1" eaLnBrk="1" hangingPunct="1">
              <a:spcBef>
                <a:spcPct val="0"/>
              </a:spcBef>
              <a:buClr>
                <a:srgbClr val="CCB400"/>
              </a:buClr>
              <a:buSzPct val="70000"/>
              <a:buFont typeface="Wingdings" panose="05000000000000000000" pitchFamily="2" charset="2"/>
              <a:buChar char=""/>
            </a:pPr>
            <a:r>
              <a:rPr lang="en-US" altLang="en-US" sz="2000" dirty="0" smtClean="0">
                <a:solidFill>
                  <a:schemeClr val="tx1"/>
                </a:solidFill>
                <a:latin typeface="+mn-lt"/>
                <a:cs typeface="Lucida Sans Unicode" panose="020B0602030504020204" pitchFamily="34" charset="0"/>
              </a:rPr>
              <a:t>Transfer 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cs typeface="Lucida Sans Unicode" panose="020B0602030504020204" pitchFamily="34" charset="0"/>
              </a:rPr>
              <a:t>of Learning  </a:t>
            </a:r>
          </a:p>
          <a:p>
            <a:pPr lvl="1" eaLnBrk="1" hangingPunct="1">
              <a:spcBef>
                <a:spcPct val="0"/>
              </a:spcBef>
              <a:buClrTx/>
              <a:buSzPct val="70000"/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latin typeface="+mn-lt"/>
                <a:cs typeface="Lucida Sans Unicode" panose="020B0602030504020204" pitchFamily="34" charset="0"/>
              </a:rPr>
              <a:t>      Exercises </a:t>
            </a:r>
          </a:p>
          <a:p>
            <a:pPr lvl="1" eaLnBrk="1" hangingPunct="1">
              <a:spcBef>
                <a:spcPct val="0"/>
              </a:spcBef>
              <a:buClr>
                <a:srgbClr val="CCB400"/>
              </a:buClr>
              <a:buSzPct val="70000"/>
              <a:buFont typeface="Wingdings" panose="05000000000000000000" pitchFamily="2" charset="2"/>
              <a:buChar char=""/>
            </a:pPr>
            <a:r>
              <a:rPr lang="en-US" altLang="en-US" sz="2000" dirty="0" smtClean="0">
                <a:solidFill>
                  <a:schemeClr val="tx1"/>
                </a:solidFill>
                <a:latin typeface="+mn-lt"/>
                <a:cs typeface="Lucida Sans Unicode" panose="020B0602030504020204" pitchFamily="34" charset="0"/>
              </a:rPr>
              <a:t>WISE 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cs typeface="Lucida Sans Unicode" panose="020B0602030504020204" pitchFamily="34" charset="0"/>
              </a:rPr>
              <a:t>Tool </a:t>
            </a:r>
          </a:p>
          <a:p>
            <a:endParaRPr lang="en-US" dirty="0">
              <a:latin typeface="+mn-lt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638" y="1572152"/>
            <a:ext cx="1902060" cy="276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193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6968"/>
            <a:ext cx="5489615" cy="847516"/>
          </a:xfrm>
        </p:spPr>
        <p:txBody>
          <a:bodyPr/>
          <a:lstStyle/>
          <a:p>
            <a:r>
              <a:rPr lang="en-US" altLang="en-US" dirty="0">
                <a:solidFill>
                  <a:srgbClr val="F8993F"/>
                </a:solidFill>
                <a:latin typeface="+mj-lt"/>
                <a:cs typeface="Lucida Sans Unicode" panose="020B0602030504020204" pitchFamily="34" charset="0"/>
              </a:rPr>
              <a:t>WISE (Worker Interview Skills Evaluation)*</a:t>
            </a:r>
            <a:br>
              <a:rPr lang="en-US" altLang="en-US" dirty="0">
                <a:solidFill>
                  <a:srgbClr val="F8993F"/>
                </a:solidFill>
                <a:latin typeface="+mj-lt"/>
                <a:cs typeface="Lucida Sans Unicode" panose="020B0602030504020204" pitchFamily="34" charset="0"/>
              </a:rPr>
            </a:br>
            <a:endParaRPr lang="en-US" dirty="0">
              <a:solidFill>
                <a:srgbClr val="F8993F"/>
              </a:solidFill>
              <a:latin typeface="+mj-lt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38" y="889068"/>
            <a:ext cx="8136193" cy="4195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Grp="1" noChangeArrowheads="1"/>
          </p:cNvSpPr>
          <p:nvPr>
            <p:ph type="body" idx="1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71463" indent="-27146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200">
                <a:solidFill>
                  <a:srgbClr val="646B8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646B8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D16349"/>
              </a:buClr>
              <a:buSzPct val="85000"/>
              <a:buFont typeface="Wingdings 2" panose="05020102010507070707" pitchFamily="18" charset="2"/>
              <a:buChar char=""/>
            </a:pPr>
            <a:r>
              <a:rPr lang="en-US" altLang="en-US" sz="1800" dirty="0">
                <a:latin typeface="+mn-lt"/>
                <a:cs typeface="Lucida Sans Unicode" panose="020B0602030504020204" pitchFamily="34" charset="0"/>
              </a:rPr>
              <a:t>Assesses investigative/interview skills</a:t>
            </a:r>
          </a:p>
          <a:p>
            <a:pPr eaLnBrk="1" hangingPunct="1">
              <a:buClr>
                <a:srgbClr val="D16349"/>
              </a:buClr>
              <a:buSzPct val="85000"/>
              <a:buFont typeface="Wingdings 2" panose="05020102010507070707" pitchFamily="18" charset="2"/>
              <a:buChar char=""/>
            </a:pPr>
            <a:r>
              <a:rPr lang="en-US" altLang="en-US" sz="1800" dirty="0">
                <a:latin typeface="+mn-lt"/>
                <a:cs typeface="Lucida Sans Unicode" panose="020B0602030504020204" pitchFamily="34" charset="0"/>
              </a:rPr>
              <a:t>Direct observation</a:t>
            </a:r>
          </a:p>
          <a:p>
            <a:pPr eaLnBrk="1" hangingPunct="1">
              <a:buClr>
                <a:srgbClr val="D16349"/>
              </a:buClr>
              <a:buSzPct val="85000"/>
              <a:buFont typeface="Wingdings 2" panose="05020102010507070707" pitchFamily="18" charset="2"/>
              <a:buChar char=""/>
            </a:pPr>
            <a:r>
              <a:rPr lang="en-US" altLang="en-US" sz="1800" dirty="0">
                <a:latin typeface="+mn-lt"/>
                <a:cs typeface="Lucida Sans Unicode" panose="020B0602030504020204" pitchFamily="34" charset="0"/>
              </a:rPr>
              <a:t>9 Item Scale</a:t>
            </a:r>
          </a:p>
          <a:p>
            <a:pPr eaLnBrk="1" hangingPunct="1">
              <a:buClr>
                <a:srgbClr val="D16349"/>
              </a:buClr>
              <a:buSzPct val="85000"/>
              <a:buFont typeface="Wingdings 2" panose="05020102010507070707" pitchFamily="18" charset="2"/>
              <a:buChar char=""/>
            </a:pPr>
            <a:r>
              <a:rPr lang="en-US" altLang="en-US" sz="1800" dirty="0">
                <a:latin typeface="+mn-lt"/>
                <a:cs typeface="Lucida Sans Unicode" panose="020B0602030504020204" pitchFamily="34" charset="0"/>
              </a:rPr>
              <a:t>Rating on scale of 1-5</a:t>
            </a:r>
          </a:p>
          <a:p>
            <a:pPr eaLnBrk="1" hangingPunct="1">
              <a:buClr>
                <a:srgbClr val="D16349"/>
              </a:buClr>
              <a:buSzPct val="85000"/>
              <a:buFont typeface="Wingdings 2" panose="05020102010507070707" pitchFamily="18" charset="2"/>
              <a:buChar char=""/>
            </a:pPr>
            <a:r>
              <a:rPr lang="en-US" altLang="en-US" sz="1800" dirty="0">
                <a:latin typeface="+mn-lt"/>
                <a:cs typeface="Lucida Sans Unicode" panose="020B0602030504020204" pitchFamily="34" charset="0"/>
              </a:rPr>
              <a:t>Self-assessment </a:t>
            </a:r>
          </a:p>
          <a:p>
            <a:pPr eaLnBrk="1" hangingPunct="1">
              <a:buClr>
                <a:srgbClr val="D16349"/>
              </a:buClr>
              <a:buSzPct val="85000"/>
              <a:buFont typeface="Wingdings 2" panose="05020102010507070707" pitchFamily="18" charset="2"/>
              <a:buChar char=""/>
            </a:pPr>
            <a:r>
              <a:rPr lang="en-US" altLang="en-US" sz="1800" dirty="0">
                <a:latin typeface="+mn-lt"/>
                <a:cs typeface="Lucida Sans Unicode" panose="020B0602030504020204" pitchFamily="34" charset="0"/>
              </a:rPr>
              <a:t>Supervisor may use periodically</a:t>
            </a:r>
          </a:p>
          <a:p>
            <a:pPr eaLnBrk="1" hangingPunct="1">
              <a:spcBef>
                <a:spcPts val="500"/>
              </a:spcBef>
              <a:buClrTx/>
              <a:buSzPct val="85000"/>
              <a:buFontTx/>
              <a:buNone/>
            </a:pPr>
            <a:endParaRPr lang="en-US" altLang="en-US" sz="1800" i="1" dirty="0">
              <a:latin typeface="+mn-lt"/>
              <a:cs typeface="Lucida Sans Unicode" panose="020B0602030504020204" pitchFamily="34" charset="0"/>
            </a:endParaRPr>
          </a:p>
          <a:p>
            <a:pPr eaLnBrk="1" hangingPunct="1">
              <a:spcBef>
                <a:spcPts val="500"/>
              </a:spcBef>
              <a:buClrTx/>
              <a:buSzPct val="85000"/>
              <a:buFontTx/>
              <a:buNone/>
            </a:pPr>
            <a:r>
              <a:rPr lang="en-US" altLang="en-US" sz="1800" i="1" dirty="0">
                <a:latin typeface="+mn-lt"/>
                <a:cs typeface="Lucida Sans Unicode" panose="020B0602030504020204" pitchFamily="34" charset="0"/>
              </a:rPr>
              <a:t>   </a:t>
            </a:r>
            <a:r>
              <a:rPr lang="en-US" altLang="en-US" sz="1800" i="1" dirty="0" smtClean="0">
                <a:latin typeface="+mn-lt"/>
                <a:cs typeface="Lucida Sans Unicode" panose="020B0602030504020204" pitchFamily="34" charset="0"/>
              </a:rPr>
              <a:t>*</a:t>
            </a:r>
            <a:r>
              <a:rPr lang="en-US" altLang="en-US" sz="1400" i="1" dirty="0" smtClean="0">
                <a:latin typeface="+mn-lt"/>
                <a:cs typeface="Lucida Sans Unicode" panose="020B0602030504020204" pitchFamily="34" charset="0"/>
              </a:rPr>
              <a:t>Materials </a:t>
            </a:r>
            <a:r>
              <a:rPr lang="en-US" altLang="en-US" sz="1400" i="1" dirty="0">
                <a:latin typeface="+mn-lt"/>
                <a:cs typeface="Lucida Sans Unicode" panose="020B0602030504020204" pitchFamily="34" charset="0"/>
              </a:rPr>
              <a:t>provided by Texas Department of Family and Protective Services, Adult Protective Services Program and Training Division.  Permission granted for use 2010 NAPSA Conference.</a:t>
            </a:r>
          </a:p>
          <a:p>
            <a:pPr eaLnBrk="1" hangingPunct="1">
              <a:spcBef>
                <a:spcPts val="500"/>
              </a:spcBef>
              <a:buClrTx/>
              <a:buSzPct val="85000"/>
              <a:buFontTx/>
              <a:buNone/>
            </a:pPr>
            <a:endParaRPr lang="en-US" altLang="en-US" sz="2000" i="1" dirty="0"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92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solidFill>
                  <a:srgbClr val="F8993F"/>
                </a:solidFill>
                <a:latin typeface="+mj-lt"/>
                <a:cs typeface="Lucida Sans Unicode" panose="020B0602030504020204" pitchFamily="34" charset="0"/>
              </a:rPr>
              <a:t>Evaluating APS Trainees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44" y="942975"/>
            <a:ext cx="6423842" cy="375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522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430" y="263137"/>
            <a:ext cx="7859020" cy="636566"/>
          </a:xfrm>
        </p:spPr>
        <p:txBody>
          <a:bodyPr/>
          <a:lstStyle/>
          <a:p>
            <a:r>
              <a:rPr lang="en-US" altLang="en-US" dirty="0">
                <a:solidFill>
                  <a:srgbClr val="F8993F"/>
                </a:solidFill>
                <a:latin typeface="+mj-lt"/>
                <a:cs typeface="Lucida Sans Unicode" panose="020B0602030504020204" pitchFamily="34" charset="0"/>
              </a:rPr>
              <a:t>Coaching vs. Bossing </a:t>
            </a:r>
            <a:r>
              <a:rPr lang="en-US" altLang="en-US" dirty="0">
                <a:solidFill>
                  <a:srgbClr val="7B9899"/>
                </a:solidFill>
                <a:latin typeface="Georgia" panose="02040502050405020303" pitchFamily="18" charset="0"/>
                <a:cs typeface="Lucida Sans Unicode" panose="020B0602030504020204" pitchFamily="34" charset="0"/>
              </a:rPr>
              <a:t/>
            </a:r>
            <a:br>
              <a:rPr lang="en-US" altLang="en-US" dirty="0">
                <a:solidFill>
                  <a:srgbClr val="7B9899"/>
                </a:solidFill>
                <a:latin typeface="Georgia" panose="02040502050405020303" pitchFamily="18" charset="0"/>
                <a:cs typeface="Lucida Sans Unicode" panose="020B0602030504020204" pitchFamily="34" charset="0"/>
              </a:rPr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69" y="1017185"/>
            <a:ext cx="3002347" cy="362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883" y="1174956"/>
            <a:ext cx="3078377" cy="3352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9897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575"/>
            <a:ext cx="8229600" cy="857400"/>
          </a:xfrm>
        </p:spPr>
        <p:txBody>
          <a:bodyPr/>
          <a:lstStyle/>
          <a:p>
            <a:r>
              <a:rPr lang="en-US" dirty="0">
                <a:latin typeface="+mj-lt"/>
              </a:rPr>
              <a:t>Introductions</a:t>
            </a:r>
          </a:p>
        </p:txBody>
      </p:sp>
      <p:sp>
        <p:nvSpPr>
          <p:cNvPr id="4" name="TextBox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457200" y="942975"/>
            <a:ext cx="8229600" cy="1300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dirty="0">
                <a:solidFill>
                  <a:schemeClr val="tx1"/>
                </a:solidFill>
                <a:latin typeface="+mn-lt"/>
              </a:rPr>
              <a:t>Trainer</a:t>
            </a:r>
          </a:p>
          <a:p>
            <a:endParaRPr lang="en-US" altLang="en-US" dirty="0">
              <a:solidFill>
                <a:schemeClr val="tx1"/>
              </a:solidFill>
              <a:latin typeface="+mn-lt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+mn-lt"/>
              </a:rPr>
              <a:t>Activity #1-Hide and Seek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4363" y="1329559"/>
            <a:ext cx="4262437" cy="28432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438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+mj-lt"/>
              </a:rPr>
              <a:t>Elements of an Effective Critique</a:t>
            </a:r>
            <a:endParaRPr lang="en-US" dirty="0">
              <a:latin typeface="+mj-lt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39620"/>
            <a:ext cx="8229600" cy="33945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b="1" dirty="0" smtClean="0"/>
              <a:t>	</a:t>
            </a:r>
            <a:r>
              <a:rPr lang="en-US" altLang="en-US" dirty="0" smtClean="0">
                <a:solidFill>
                  <a:schemeClr val="tx1"/>
                </a:solidFill>
                <a:latin typeface="+mn-lt"/>
              </a:rPr>
              <a:t>Inquiry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chemeClr val="tx1"/>
                </a:solidFill>
                <a:latin typeface="+mn-lt"/>
              </a:rPr>
              <a:t>	Generalization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chemeClr val="tx1"/>
                </a:solidFill>
                <a:latin typeface="+mn-lt"/>
              </a:rPr>
              <a:t>	Data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chemeClr val="tx1"/>
                </a:solidFill>
                <a:latin typeface="+mn-lt"/>
              </a:rPr>
              <a:t>	Theory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chemeClr val="tx1"/>
                </a:solidFill>
                <a:latin typeface="+mn-lt"/>
              </a:rPr>
              <a:t>	Demonstration </a:t>
            </a: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245" y="1220258"/>
            <a:ext cx="4680155" cy="3117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290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380" y="63909"/>
            <a:ext cx="8069069" cy="835793"/>
          </a:xfrm>
        </p:spPr>
        <p:txBody>
          <a:bodyPr/>
          <a:lstStyle/>
          <a:p>
            <a:r>
              <a:rPr lang="en-US" altLang="en-US" dirty="0">
                <a:latin typeface="+mj-lt"/>
              </a:rPr>
              <a:t>Putting it Into Practice</a:t>
            </a:r>
            <a:endParaRPr lang="en-US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4968" y="993058"/>
            <a:ext cx="5650188" cy="3763092"/>
          </a:xfrm>
        </p:spPr>
      </p:pic>
    </p:spTree>
    <p:extLst>
      <p:ext uri="{BB962C8B-B14F-4D97-AF65-F5344CB8AC3E}">
        <p14:creationId xmlns:p14="http://schemas.microsoft.com/office/powerpoint/2010/main" val="123568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30-Day Guarantee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0517C29-4181-40D8-BFD7-816F4E7946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942974"/>
            <a:ext cx="3170903" cy="3633941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en-US" altLang="en-US" u="sng" dirty="0" smtClean="0">
                <a:solidFill>
                  <a:srgbClr val="0D0D0D"/>
                </a:solidFill>
                <a:latin typeface="+mn-lt"/>
              </a:rPr>
              <a:t>Guaranteed</a:t>
            </a:r>
          </a:p>
          <a:p>
            <a:pPr marL="0" indent="0" eaLnBrk="1" hangingPunct="1">
              <a:buNone/>
            </a:pPr>
            <a:endParaRPr lang="en-US" altLang="en-US" dirty="0" smtClean="0">
              <a:solidFill>
                <a:srgbClr val="0D0D0D"/>
              </a:solidFill>
              <a:latin typeface="+mn-lt"/>
            </a:endParaRPr>
          </a:p>
          <a:p>
            <a:pPr marL="0" indent="0" eaLnBrk="1" hangingPunct="1">
              <a:buNone/>
            </a:pPr>
            <a:r>
              <a:rPr lang="en-US" altLang="en-US" dirty="0" smtClean="0">
                <a:solidFill>
                  <a:srgbClr val="0D0D0D"/>
                </a:solidFill>
                <a:latin typeface="+mn-lt"/>
              </a:rPr>
              <a:t>1-3 ideas or plans from today’s training that you feel you could “guarantee” to realistically implement within the next 30 days. </a:t>
            </a:r>
          </a:p>
          <a:p>
            <a:pPr marL="0" indent="206375" eaLnBrk="1" hangingPunct="1"/>
            <a:endParaRPr lang="en-US" altLang="en-US" dirty="0" smtClean="0">
              <a:latin typeface="+mn-lt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4630995" y="1101214"/>
            <a:ext cx="3372464" cy="400172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2000" u="sng" dirty="0" smtClean="0">
                <a:latin typeface="+mn-lt"/>
              </a:rPr>
              <a:t>Extended Warranty</a:t>
            </a:r>
          </a:p>
          <a:p>
            <a:endParaRPr lang="en-US" altLang="en-US" sz="2000" dirty="0">
              <a:latin typeface="+mn-lt"/>
            </a:endParaRPr>
          </a:p>
          <a:p>
            <a:r>
              <a:rPr lang="en-US" altLang="en-US" sz="2000" dirty="0" smtClean="0">
                <a:latin typeface="+mn-lt"/>
              </a:rPr>
              <a:t>1-3 ideas or plans from today’s training that might take six months or more to achieve</a:t>
            </a:r>
          </a:p>
        </p:txBody>
      </p:sp>
    </p:spTree>
    <p:extLst>
      <p:ext uri="{BB962C8B-B14F-4D97-AF65-F5344CB8AC3E}">
        <p14:creationId xmlns:p14="http://schemas.microsoft.com/office/powerpoint/2010/main" val="146594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A9540"/>
                </a:solidFill>
                <a:latin typeface="+mj-lt"/>
                <a:ea typeface="Verdana" panose="020B0604030504040204" pitchFamily="34" charset="0"/>
              </a:rPr>
              <a:t>Evaluations &amp; Thank You </a:t>
            </a:r>
            <a:endParaRPr lang="en-US" dirty="0">
              <a:latin typeface="+mj-lt"/>
            </a:endParaRPr>
          </a:p>
        </p:txBody>
      </p:sp>
      <p:sp>
        <p:nvSpPr>
          <p:cNvPr id="5" name="Content Placeholder 10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dirty="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Thank you for attending this course and for the important work you do every day protecting older and vulnerable adults in your community!</a:t>
            </a:r>
          </a:p>
          <a:p>
            <a:endParaRPr lang="en-US" altLang="en-US" dirty="0">
              <a:solidFill>
                <a:schemeClr val="tx1"/>
              </a:solidFill>
              <a:latin typeface="+mn-lt"/>
              <a:ea typeface="Verdana" panose="020B0604030504040204" pitchFamily="34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Please complete the course evaluation.</a:t>
            </a:r>
          </a:p>
          <a:p>
            <a:endParaRPr lang="en-US" altLang="en-US" dirty="0">
              <a:solidFill>
                <a:schemeClr val="tx1"/>
              </a:solidFill>
              <a:latin typeface="+mn-lt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Subscribe to the Academy’s email newsletter to receive training news &amp; updates.</a:t>
            </a:r>
          </a:p>
          <a:p>
            <a:endParaRPr lang="en-US" altLang="en-US" dirty="0">
              <a:solidFill>
                <a:schemeClr val="tx1"/>
              </a:solidFill>
              <a:latin typeface="+mn-lt"/>
              <a:ea typeface="Verdana" panose="020B0604030504040204" pitchFamily="34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Let’s connect:</a:t>
            </a: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endParaRPr lang="en-US" sz="3200" dirty="0">
              <a:latin typeface="Trebuchet MS" panose="020B0603020202020204" pitchFamily="34" charset="0"/>
            </a:endParaRPr>
          </a:p>
          <a:p>
            <a:pPr>
              <a:buFontTx/>
              <a:buNone/>
            </a:pPr>
            <a:endParaRPr lang="en-US" dirty="0">
              <a:latin typeface="Trebuchet MS" panose="020B0603020202020204" pitchFamily="34" charset="0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7520" y="1877526"/>
            <a:ext cx="2878183" cy="959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599904" y="4146565"/>
            <a:ext cx="288249" cy="2882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17495" y="4544608"/>
            <a:ext cx="12530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@Acad4ProfExcell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719" y="4069147"/>
            <a:ext cx="456014" cy="4430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08627" y="4435288"/>
            <a:ext cx="1600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@</a:t>
            </a:r>
            <a:r>
              <a:rPr lang="en-US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sdsu</a:t>
            </a:r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-academy-for-professional-excellence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766989" y="4167069"/>
            <a:ext cx="355657" cy="2472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144718" y="4512233"/>
            <a:ext cx="16001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@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TheAcademySDSU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062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>
              <a:buNone/>
            </a:pPr>
            <a:r>
              <a:rPr lang="en-US" sz="8800" dirty="0" smtClean="0">
                <a:solidFill>
                  <a:schemeClr val="tx1"/>
                </a:solidFill>
                <a:latin typeface="+mj-lt"/>
              </a:rPr>
              <a:t>	</a:t>
            </a:r>
            <a:r>
              <a:rPr lang="en-US" sz="9600" dirty="0" smtClean="0">
                <a:solidFill>
                  <a:schemeClr val="tx1"/>
                </a:solidFill>
                <a:latin typeface="+mj-lt"/>
              </a:rPr>
              <a:t>1</a:t>
            </a:r>
            <a:endParaRPr lang="en-US" sz="9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dirty="0" smtClean="0">
                <a:latin typeface="+mj-lt"/>
              </a:rPr>
              <a:t>Learning Objectives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314378" y="942975"/>
            <a:ext cx="4300833" cy="2635995"/>
          </a:xfrm>
          <a:prstGeom prst="rect">
            <a:avLst/>
          </a:prstGeom>
        </p:spPr>
        <p:txBody>
          <a:bodyPr lIns="0" tIns="0" rIns="0" bIns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en-US" sz="2000" dirty="0" smtClean="0"/>
              <a:t>Gain an understanding of the basic tenets of Kolb’s Experiential Learning Theory and articulate the responsibility of the supervisor in promoting effective adult learning when training new APS professionals. </a:t>
            </a:r>
          </a:p>
        </p:txBody>
      </p:sp>
    </p:spTree>
    <p:extLst>
      <p:ext uri="{BB962C8B-B14F-4D97-AF65-F5344CB8AC3E}">
        <p14:creationId xmlns:p14="http://schemas.microsoft.com/office/powerpoint/2010/main" val="16265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+mn-lt"/>
              </a:rPr>
              <a:t>Learning Objectives</a:t>
            </a:r>
            <a:endParaRPr lang="en-US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sz="9600" dirty="0" smtClean="0">
                <a:solidFill>
                  <a:schemeClr val="tx1"/>
                </a:solidFill>
                <a:latin typeface="+mn-lt"/>
              </a:rPr>
              <a:t>2</a:t>
            </a:r>
            <a:endParaRPr lang="en-US" sz="9600" dirty="0">
              <a:solidFill>
                <a:schemeClr val="tx1"/>
              </a:solidFill>
              <a:latin typeface="+mn-lt"/>
            </a:endParaRPr>
          </a:p>
          <a:p>
            <a:endParaRPr 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472033" y="1148384"/>
            <a:ext cx="3936102" cy="1617965"/>
          </a:xfrm>
          <a:prstGeom prst="rect">
            <a:avLst/>
          </a:prstGeom>
        </p:spPr>
        <p:txBody>
          <a:bodyPr lIns="0" tIns="0" rIns="0" bIns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en-US" sz="1800" dirty="0" smtClean="0"/>
              <a:t>Learn how to implement training techniques such as asking open-ended questions, with the goal of developing critical thinking skills amongst staff</a:t>
            </a:r>
          </a:p>
        </p:txBody>
      </p:sp>
    </p:spTree>
    <p:extLst>
      <p:ext uri="{BB962C8B-B14F-4D97-AF65-F5344CB8AC3E}">
        <p14:creationId xmlns:p14="http://schemas.microsoft.com/office/powerpoint/2010/main" val="164344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+mj-lt"/>
              </a:rPr>
              <a:t>Learning Objectives</a:t>
            </a:r>
            <a:endParaRPr lang="en-US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>
              <a:buNone/>
            </a:pPr>
            <a:r>
              <a:rPr lang="en-US" dirty="0" smtClean="0"/>
              <a:t>	</a:t>
            </a:r>
            <a:r>
              <a:rPr lang="en-US" sz="9600" dirty="0" smtClean="0">
                <a:solidFill>
                  <a:schemeClr val="tx1"/>
                </a:solidFill>
                <a:latin typeface="+mn-lt"/>
              </a:rPr>
              <a:t>3</a:t>
            </a:r>
            <a:endParaRPr lang="en-US" sz="9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386375" y="813502"/>
            <a:ext cx="4544148" cy="2188254"/>
          </a:xfrm>
          <a:prstGeom prst="rect">
            <a:avLst/>
          </a:prstGeom>
        </p:spPr>
        <p:txBody>
          <a:bodyPr lIns="0" tIns="0" rIns="0" bIns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en-US" sz="1800" dirty="0" smtClean="0"/>
              <a:t>Learn how to utilize two established tools that can be applied in order to evaluate a new APS professional’s integration of the training materials</a:t>
            </a:r>
          </a:p>
        </p:txBody>
      </p:sp>
    </p:spTree>
    <p:extLst>
      <p:ext uri="{BB962C8B-B14F-4D97-AF65-F5344CB8AC3E}">
        <p14:creationId xmlns:p14="http://schemas.microsoft.com/office/powerpoint/2010/main" val="126476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+mj-lt"/>
              </a:rPr>
              <a:t>Learning Objectives</a:t>
            </a:r>
            <a:endParaRPr lang="en-US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0249"/>
            <a:ext cx="8229600" cy="3394500"/>
          </a:xfrm>
        </p:spPr>
        <p:txBody>
          <a:bodyPr/>
          <a:lstStyle/>
          <a:p>
            <a:pPr marL="76200" indent="0">
              <a:buNone/>
            </a:pPr>
            <a:r>
              <a:rPr lang="en-US" sz="9600" dirty="0" smtClean="0">
                <a:solidFill>
                  <a:schemeClr val="tx1"/>
                </a:solidFill>
                <a:latin typeface="+mn-lt"/>
              </a:rPr>
              <a:t>	4</a:t>
            </a:r>
            <a:endParaRPr lang="en-US" sz="9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502410" y="1054402"/>
            <a:ext cx="3562480" cy="2275275"/>
          </a:xfrm>
          <a:prstGeom prst="rect">
            <a:avLst/>
          </a:prstGeom>
        </p:spPr>
        <p:txBody>
          <a:bodyPr lIns="0" tIns="0" rIns="0" bIns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en-US" sz="1800" dirty="0" smtClean="0"/>
              <a:t>Practice providing supportive, critical feedback so that they may acquire skills enabling them to effectively reflect on staff’s performance when conducting training</a:t>
            </a:r>
          </a:p>
        </p:txBody>
      </p:sp>
    </p:spTree>
    <p:extLst>
      <p:ext uri="{BB962C8B-B14F-4D97-AF65-F5344CB8AC3E}">
        <p14:creationId xmlns:p14="http://schemas.microsoft.com/office/powerpoint/2010/main" val="37065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+mj-lt"/>
              </a:rPr>
              <a:t>Course Goals</a:t>
            </a:r>
            <a:endParaRPr lang="en-US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dirty="0">
                <a:solidFill>
                  <a:schemeClr val="tx1"/>
                </a:solidFill>
                <a:latin typeface="+mn-lt"/>
              </a:rPr>
              <a:t>After attending today’s training, participants will:</a:t>
            </a:r>
          </a:p>
          <a:p>
            <a:pPr indent="-4572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  <a:latin typeface="+mn-lt"/>
              </a:rPr>
              <a:t>Be able to assess new staff’s learning style enabling themselves to provide appropriate and targeted training</a:t>
            </a:r>
          </a:p>
          <a:p>
            <a:pPr indent="-4572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  <a:latin typeface="+mn-lt"/>
              </a:rPr>
              <a:t>Correctly apply at least one new training strategy in order to reinforce the NAPSA Core Competency skills </a:t>
            </a:r>
          </a:p>
          <a:p>
            <a:pPr marL="76200" indent="0">
              <a:buNone/>
            </a:pPr>
            <a:endParaRPr lang="en-US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8234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BASIC BLUE AND WHITE FLAT" val="C0rudjpm"/>
  <p:tag name="ARTICULATE_SLIDE_COUNT" val="16"/>
  <p:tag name="ARTICULATE_PROJECT_OPEN" val="0"/>
  <p:tag name="ARTICULATE_DESIGN_ID_1_BASIC BLUE AND WHITE FLAT" val="HYQ6oOh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Basic Blue and White Flat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706056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14906</TotalTime>
  <Words>905</Words>
  <Application>Microsoft Office PowerPoint</Application>
  <PresentationFormat>On-screen Show (16:9)</PresentationFormat>
  <Paragraphs>248</Paragraphs>
  <Slides>43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5" baseType="lpstr">
      <vt:lpstr>Arial</vt:lpstr>
      <vt:lpstr>Calibri</vt:lpstr>
      <vt:lpstr>Georgia</vt:lpstr>
      <vt:lpstr>Lucida Sans Unicode</vt:lpstr>
      <vt:lpstr>Museo Sans 300</vt:lpstr>
      <vt:lpstr>Museo Sans 500</vt:lpstr>
      <vt:lpstr>Times New Roman</vt:lpstr>
      <vt:lpstr>Trebuchet MS</vt:lpstr>
      <vt:lpstr>Verdana</vt:lpstr>
      <vt:lpstr>Wingdings</vt:lpstr>
      <vt:lpstr>Wingdings 2</vt:lpstr>
      <vt:lpstr>Basic Blue and White Flat</vt:lpstr>
      <vt:lpstr>The APS Supervisor as Trainer Preparing New APS Professionals for the Field </vt:lpstr>
      <vt:lpstr>About APSWI &amp; The Academy</vt:lpstr>
      <vt:lpstr>Housekeeping</vt:lpstr>
      <vt:lpstr>Introductions</vt:lpstr>
      <vt:lpstr>Learning Objectives</vt:lpstr>
      <vt:lpstr>Learning Objectives</vt:lpstr>
      <vt:lpstr>Learning Objectives</vt:lpstr>
      <vt:lpstr>Learning Objectives</vt:lpstr>
      <vt:lpstr>Course Goals</vt:lpstr>
      <vt:lpstr>Road Map</vt:lpstr>
      <vt:lpstr>Super Hero</vt:lpstr>
      <vt:lpstr>Frontline Supervisor: A Multi-faceted Role</vt:lpstr>
      <vt:lpstr>Parallel Processes</vt:lpstr>
      <vt:lpstr>Frontline Supervisor: A Multi-faceted Role (continued) </vt:lpstr>
      <vt:lpstr>Supervisor Competencies</vt:lpstr>
      <vt:lpstr> Training </vt:lpstr>
      <vt:lpstr>Topics You Train?</vt:lpstr>
      <vt:lpstr>Challenges</vt:lpstr>
      <vt:lpstr>What do Training Programs Look Like? </vt:lpstr>
      <vt:lpstr>APS Training Programs Nationwide</vt:lpstr>
      <vt:lpstr>Conducive Learning Environment </vt:lpstr>
      <vt:lpstr>Adult Learning Theory-101</vt:lpstr>
      <vt:lpstr>Adult Learning Theory Example</vt:lpstr>
      <vt:lpstr>Barriers to Adult Learning </vt:lpstr>
      <vt:lpstr>Kolb’s Learning Styles</vt:lpstr>
      <vt:lpstr>Characteristics of Each Style </vt:lpstr>
      <vt:lpstr>What Kind of a Learner are You? </vt:lpstr>
      <vt:lpstr>What Kind of a Trainer are You? </vt:lpstr>
      <vt:lpstr>APS Training Modalities</vt:lpstr>
      <vt:lpstr>Matching Staff’s Learning Style with  a Training Method </vt:lpstr>
      <vt:lpstr>What Should We Teach New APS Professionals?</vt:lpstr>
      <vt:lpstr> NAPSA Core Competencies </vt:lpstr>
      <vt:lpstr>APS Core Competencies Modules </vt:lpstr>
      <vt:lpstr>Critical Thinking Skills</vt:lpstr>
      <vt:lpstr>Teaching Critical Thinking Skills</vt:lpstr>
      <vt:lpstr>Has Your Staff Learned the Material? </vt:lpstr>
      <vt:lpstr>WISE (Worker Interview Skills Evaluation)* </vt:lpstr>
      <vt:lpstr>Evaluating APS Trainees</vt:lpstr>
      <vt:lpstr>Coaching vs. Bossing  </vt:lpstr>
      <vt:lpstr>Elements of an Effective Critique</vt:lpstr>
      <vt:lpstr>Putting it Into Practice</vt:lpstr>
      <vt:lpstr>30-Day Guarantee</vt:lpstr>
      <vt:lpstr>Evaluations &amp; 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Michael Eakes</dc:creator>
  <cp:lastModifiedBy>Rebaz Taha</cp:lastModifiedBy>
  <cp:revision>256</cp:revision>
  <cp:lastPrinted>2020-02-11T21:48:11Z</cp:lastPrinted>
  <dcterms:modified xsi:type="dcterms:W3CDTF">2020-02-27T00:19:02Z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498A6CA2-755D-43C8-AA7C-107FCA49E19A</vt:lpwstr>
  </property>
  <property fmtid="{D5CDD505-2E9C-101B-9397-08002B2CF9AE}" pid="3" name="ArticulatePath">
    <vt:lpwstr>PPT Template_Academy version</vt:lpwstr>
  </property>
</Properties>
</file>