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notesSlides/notesSlide11.xml" ContentType="application/vnd.openxmlformats-officedocument.presentationml.notesSlide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ppt/tags/tag34.xml" ContentType="application/vnd.openxmlformats-officedocument.presentationml.tags+xml"/>
  <Override PartName="/ppt/notesSlides/notesSlide15.xml" ContentType="application/vnd.openxmlformats-officedocument.presentationml.notesSlide+xml"/>
  <Override PartName="/ppt/tags/tag35.xml" ContentType="application/vnd.openxmlformats-officedocument.presentationml.tags+xml"/>
  <Override PartName="/ppt/notesSlides/notesSlide16.xml" ContentType="application/vnd.openxmlformats-officedocument.presentationml.notesSlide+xml"/>
  <Override PartName="/ppt/tags/tag36.xml" ContentType="application/vnd.openxmlformats-officedocument.presentationml.tags+xml"/>
  <Override PartName="/ppt/notesSlides/notesSlide17.xml" ContentType="application/vnd.openxmlformats-officedocument.presentationml.notesSlide+xml"/>
  <Override PartName="/ppt/tags/tag37.xml" ContentType="application/vnd.openxmlformats-officedocument.presentationml.tags+xml"/>
  <Override PartName="/ppt/notesSlides/notesSlide18.xml" ContentType="application/vnd.openxmlformats-officedocument.presentationml.notesSlide+xml"/>
  <Override PartName="/ppt/tags/tag38.xml" ContentType="application/vnd.openxmlformats-officedocument.presentationml.tags+xml"/>
  <Override PartName="/ppt/notesSlides/notesSlide19.xml" ContentType="application/vnd.openxmlformats-officedocument.presentationml.notesSlide+xml"/>
  <Override PartName="/ppt/tags/tag39.xml" ContentType="application/vnd.openxmlformats-officedocument.presentationml.tags+xml"/>
  <Override PartName="/ppt/notesSlides/notesSlide20.xml" ContentType="application/vnd.openxmlformats-officedocument.presentationml.notesSlide+xml"/>
  <Override PartName="/ppt/tags/tag40.xml" ContentType="application/vnd.openxmlformats-officedocument.presentationml.tags+xml"/>
  <Override PartName="/ppt/notesSlides/notesSlide21.xml" ContentType="application/vnd.openxmlformats-officedocument.presentationml.notesSlide+xml"/>
  <Override PartName="/ppt/tags/tag41.xml" ContentType="application/vnd.openxmlformats-officedocument.presentationml.tags+xml"/>
  <Override PartName="/ppt/notesSlides/notesSlide22.xml" ContentType="application/vnd.openxmlformats-officedocument.presentationml.notesSlide+xml"/>
  <Override PartName="/ppt/tags/tag42.xml" ContentType="application/vnd.openxmlformats-officedocument.presentationml.tags+xml"/>
  <Override PartName="/ppt/notesSlides/notesSlide23.xml" ContentType="application/vnd.openxmlformats-officedocument.presentationml.notesSlide+xml"/>
  <Override PartName="/ppt/tags/tag43.xml" ContentType="application/vnd.openxmlformats-officedocument.presentationml.tags+xml"/>
  <Override PartName="/ppt/notesSlides/notesSlide24.xml" ContentType="application/vnd.openxmlformats-officedocument.presentationml.notesSlide+xml"/>
  <Override PartName="/ppt/tags/tag44.xml" ContentType="application/vnd.openxmlformats-officedocument.presentationml.tags+xml"/>
  <Override PartName="/ppt/notesSlides/notesSlide25.xml" ContentType="application/vnd.openxmlformats-officedocument.presentationml.notesSlide+xml"/>
  <Override PartName="/ppt/tags/tag45.xml" ContentType="application/vnd.openxmlformats-officedocument.presentationml.tags+xml"/>
  <Override PartName="/ppt/notesSlides/notesSlide26.xml" ContentType="application/vnd.openxmlformats-officedocument.presentationml.notesSlide+xml"/>
  <Override PartName="/ppt/tags/tag46.xml" ContentType="application/vnd.openxmlformats-officedocument.presentationml.tags+xml"/>
  <Override PartName="/ppt/notesSlides/notesSlide27.xml" ContentType="application/vnd.openxmlformats-officedocument.presentationml.notesSlide+xml"/>
  <Override PartName="/ppt/tags/tag47.xml" ContentType="application/vnd.openxmlformats-officedocument.presentationml.tags+xml"/>
  <Override PartName="/ppt/notesSlides/notesSlide28.xml" ContentType="application/vnd.openxmlformats-officedocument.presentationml.notesSlide+xml"/>
  <Override PartName="/ppt/tags/tag48.xml" ContentType="application/vnd.openxmlformats-officedocument.presentationml.tags+xml"/>
  <Override PartName="/ppt/notesSlides/notesSlide29.xml" ContentType="application/vnd.openxmlformats-officedocument.presentationml.notesSlide+xml"/>
  <Override PartName="/ppt/tags/tag49.xml" ContentType="application/vnd.openxmlformats-officedocument.presentationml.tags+xml"/>
  <Override PartName="/ppt/notesSlides/notesSlide30.xml" ContentType="application/vnd.openxmlformats-officedocument.presentationml.notesSlide+xml"/>
  <Override PartName="/ppt/tags/tag50.xml" ContentType="application/vnd.openxmlformats-officedocument.presentationml.tags+xml"/>
  <Override PartName="/ppt/notesSlides/notesSlide31.xml" ContentType="application/vnd.openxmlformats-officedocument.presentationml.notesSlide+xml"/>
  <Override PartName="/ppt/tags/tag51.xml" ContentType="application/vnd.openxmlformats-officedocument.presentationml.tags+xml"/>
  <Override PartName="/ppt/notesSlides/notesSlide32.xml" ContentType="application/vnd.openxmlformats-officedocument.presentationml.notesSlide+xml"/>
  <Override PartName="/ppt/tags/tag52.xml" ContentType="application/vnd.openxmlformats-officedocument.presentationml.tags+xml"/>
  <Override PartName="/ppt/notesSlides/notesSlide33.xml" ContentType="application/vnd.openxmlformats-officedocument.presentationml.notesSlide+xml"/>
  <Override PartName="/ppt/tags/tag53.xml" ContentType="application/vnd.openxmlformats-officedocument.presentationml.tags+xml"/>
  <Override PartName="/ppt/notesSlides/notesSlide34.xml" ContentType="application/vnd.openxmlformats-officedocument.presentationml.notesSlide+xml"/>
  <Override PartName="/ppt/tags/tag54.xml" ContentType="application/vnd.openxmlformats-officedocument.presentationml.tags+xml"/>
  <Override PartName="/ppt/notesSlides/notesSlide35.xml" ContentType="application/vnd.openxmlformats-officedocument.presentationml.notesSlide+xml"/>
  <Override PartName="/ppt/tags/tag55.xml" ContentType="application/vnd.openxmlformats-officedocument.presentationml.tags+xml"/>
  <Override PartName="/ppt/notesSlides/notesSlide36.xml" ContentType="application/vnd.openxmlformats-officedocument.presentationml.notesSlide+xml"/>
  <Override PartName="/ppt/tags/tag56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0"/>
  </p:notesMasterIdLst>
  <p:handoutMasterIdLst>
    <p:handoutMasterId r:id="rId41"/>
  </p:handoutMasterIdLst>
  <p:sldIdLst>
    <p:sldId id="269" r:id="rId2"/>
    <p:sldId id="257" r:id="rId3"/>
    <p:sldId id="306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1" r:id="rId13"/>
    <p:sldId id="280" r:id="rId14"/>
    <p:sldId id="279" r:id="rId15"/>
    <p:sldId id="284" r:id="rId16"/>
    <p:sldId id="283" r:id="rId17"/>
    <p:sldId id="282" r:id="rId18"/>
    <p:sldId id="285" r:id="rId19"/>
    <p:sldId id="286" r:id="rId20"/>
    <p:sldId id="288" r:id="rId21"/>
    <p:sldId id="287" r:id="rId22"/>
    <p:sldId id="289" r:id="rId23"/>
    <p:sldId id="292" r:id="rId24"/>
    <p:sldId id="291" r:id="rId25"/>
    <p:sldId id="290" r:id="rId26"/>
    <p:sldId id="293" r:id="rId27"/>
    <p:sldId id="294" r:id="rId28"/>
    <p:sldId id="295" r:id="rId29"/>
    <p:sldId id="296" r:id="rId30"/>
    <p:sldId id="297" r:id="rId31"/>
    <p:sldId id="300" r:id="rId32"/>
    <p:sldId id="299" r:id="rId33"/>
    <p:sldId id="298" r:id="rId34"/>
    <p:sldId id="301" r:id="rId35"/>
    <p:sldId id="302" r:id="rId36"/>
    <p:sldId id="303" r:id="rId37"/>
    <p:sldId id="305" r:id="rId38"/>
    <p:sldId id="304" r:id="rId39"/>
  </p:sldIdLst>
  <p:sldSz cx="9144000" cy="5143500" type="screen16x9"/>
  <p:notesSz cx="7010400" cy="9296400"/>
  <p:custDataLst>
    <p:tags r:id="rId4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93F"/>
    <a:srgbClr val="706562"/>
    <a:srgbClr val="948784"/>
    <a:srgbClr val="C51230"/>
    <a:srgbClr val="CEC394"/>
    <a:srgbClr val="6351A3"/>
    <a:srgbClr val="958640"/>
    <a:srgbClr val="EB9540"/>
    <a:srgbClr val="D2C595"/>
    <a:srgbClr val="88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979" autoAdjust="0"/>
  </p:normalViewPr>
  <p:slideViewPr>
    <p:cSldViewPr snapToGrid="0">
      <p:cViewPr varScale="1">
        <p:scale>
          <a:sx n="152" d="100"/>
          <a:sy n="152" d="100"/>
        </p:scale>
        <p:origin x="426" y="132"/>
      </p:cViewPr>
      <p:guideLst>
        <p:guide orient="horz" pos="6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5B14F-5155-4DFF-9C89-1D1A8BDE333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92D5D-1E26-451D-A910-E0385E1AC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20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63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48" name="Google Shape;48;p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0876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8546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0058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430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8837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727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7213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9652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9798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960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3012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1330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0374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2197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7306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0296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6171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64940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11894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87656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566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55527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96127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06009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19069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03505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91191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1406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5449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6810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8779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729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969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448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0992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115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;p3"/>
          <p:cNvSpPr txBox="1">
            <a:spLocks noGrp="1"/>
          </p:cNvSpPr>
          <p:nvPr>
            <p:ph type="title" hasCustomPrompt="1"/>
          </p:nvPr>
        </p:nvSpPr>
        <p:spPr>
          <a:xfrm>
            <a:off x="168850" y="4230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400" i="0" u="none" strike="noStrike" cap="none" baseline="0">
                <a:solidFill>
                  <a:srgbClr val="655A57"/>
                </a:solidFill>
                <a:latin typeface="Museo Sans 500" panose="02000000000000000000" pitchFamily="2" charset="0"/>
                <a:ea typeface="Museo Sans 500" panose="02000000000000000000" pitchFamily="2" charset="0"/>
                <a:cs typeface="Museo Sans 500" panose="02000000000000000000" pitchFamily="2" charset="0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n-US" dirty="0"/>
              <a:t>Click to add title 24pt</a:t>
            </a:r>
            <a:endParaRPr dirty="0"/>
          </a:p>
        </p:txBody>
      </p:sp>
    </p:spTree>
    <p:custDataLst>
      <p:tags r:id="rId1"/>
    </p:custData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" preserve="1" userDrawn="1">
  <p:cSld name="1_Blank 1 1 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/>
          <p:nvPr/>
        </p:nvSpPr>
        <p:spPr>
          <a:xfrm>
            <a:off x="5265419" y="137000"/>
            <a:ext cx="3754055" cy="4883700"/>
          </a:xfrm>
          <a:prstGeom prst="rect">
            <a:avLst/>
          </a:prstGeom>
          <a:solidFill>
            <a:srgbClr val="EB9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88554"/>
              </a:solidFill>
            </a:endParaRPr>
          </a:p>
        </p:txBody>
      </p:sp>
      <p:sp>
        <p:nvSpPr>
          <p:cNvPr id="4" name="Google Shape;35;p8"/>
          <p:cNvSpPr txBox="1">
            <a:spLocks noGrp="1"/>
          </p:cNvSpPr>
          <p:nvPr>
            <p:ph type="title"/>
          </p:nvPr>
        </p:nvSpPr>
        <p:spPr>
          <a:xfrm>
            <a:off x="478594" y="1614995"/>
            <a:ext cx="4316100" cy="1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Trebuchet MS"/>
              <a:buNone/>
              <a:defRPr sz="3600" i="0" u="none" strike="noStrike" cap="none">
                <a:solidFill>
                  <a:srgbClr val="666666"/>
                </a:solidFill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  <a:sym typeface="Trebuchet M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502275" y="358775"/>
            <a:ext cx="3421063" cy="37719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  <a:latin typeface="Museo Sans 300" panose="02000000000000000000" pitchFamily="50" charset="0"/>
              </a:defRPr>
            </a:lvl1pPr>
          </a:lstStyle>
          <a:p>
            <a:pPr lvl="0"/>
            <a:r>
              <a:rPr lang="en-US" dirty="0"/>
              <a:t>Add messaging or images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93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148925" y="137000"/>
            <a:ext cx="3760135" cy="4883700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5;p8"/>
          <p:cNvSpPr txBox="1">
            <a:spLocks noGrp="1"/>
          </p:cNvSpPr>
          <p:nvPr>
            <p:ph type="title"/>
          </p:nvPr>
        </p:nvSpPr>
        <p:spPr>
          <a:xfrm>
            <a:off x="4272927" y="1614995"/>
            <a:ext cx="4316100" cy="1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Trebuchet MS"/>
              <a:buNone/>
              <a:defRPr sz="3600" i="0" u="none" strike="noStrike" cap="none">
                <a:solidFill>
                  <a:srgbClr val="666666"/>
                </a:solidFill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  <a:sym typeface="Trebuchet M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18460" y="358775"/>
            <a:ext cx="3421063" cy="37719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  <a:latin typeface="Museo Sans 300" panose="02000000000000000000" pitchFamily="50" charset="0"/>
              </a:defRPr>
            </a:lvl1pPr>
          </a:lstStyle>
          <a:p>
            <a:pPr lvl="0"/>
            <a:r>
              <a:rPr lang="en-US" dirty="0"/>
              <a:t>Add messaging or images here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 preserve="1" userDrawn="1">
  <p:cSld name="1_Blank 1 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148925" y="137000"/>
            <a:ext cx="3744895" cy="4883700"/>
          </a:xfrm>
          <a:prstGeom prst="rect">
            <a:avLst/>
          </a:prstGeom>
          <a:solidFill>
            <a:srgbClr val="948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88554"/>
              </a:solidFill>
            </a:endParaRPr>
          </a:p>
        </p:txBody>
      </p:sp>
      <p:sp>
        <p:nvSpPr>
          <p:cNvPr id="4" name="Google Shape;35;p8"/>
          <p:cNvSpPr txBox="1">
            <a:spLocks noGrp="1"/>
          </p:cNvSpPr>
          <p:nvPr>
            <p:ph type="title"/>
          </p:nvPr>
        </p:nvSpPr>
        <p:spPr>
          <a:xfrm>
            <a:off x="4272927" y="1614995"/>
            <a:ext cx="4316100" cy="1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Trebuchet MS"/>
              <a:buNone/>
              <a:defRPr sz="3600" i="0" u="none" strike="noStrike" cap="none">
                <a:solidFill>
                  <a:srgbClr val="666666"/>
                </a:solidFill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  <a:sym typeface="Trebuchet M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18460" y="358775"/>
            <a:ext cx="3421063" cy="37719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  <a:latin typeface="Museo Sans 300" panose="02000000000000000000" pitchFamily="50" charset="0"/>
              </a:defRPr>
            </a:lvl1pPr>
          </a:lstStyle>
          <a:p>
            <a:pPr lvl="0"/>
            <a:r>
              <a:rPr lang="en-US" dirty="0"/>
              <a:t>Add messaging or images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1357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130625" y="137000"/>
            <a:ext cx="8886900" cy="4883700"/>
          </a:xfrm>
          <a:prstGeom prst="rect">
            <a:avLst/>
          </a:prstGeom>
          <a:solidFill>
            <a:srgbClr val="EB95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6473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130625" y="137000"/>
            <a:ext cx="8886900" cy="4883700"/>
          </a:xfrm>
          <a:prstGeom prst="rect">
            <a:avLst/>
          </a:prstGeom>
          <a:solidFill>
            <a:srgbClr val="8866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3741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130625" y="137000"/>
            <a:ext cx="8886900" cy="4883700"/>
          </a:xfrm>
          <a:prstGeom prst="rect">
            <a:avLst/>
          </a:prstGeom>
          <a:solidFill>
            <a:srgbClr val="948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7156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130625" y="137000"/>
            <a:ext cx="8886900" cy="4883700"/>
          </a:xfrm>
          <a:prstGeom prst="rect">
            <a:avLst/>
          </a:prstGeom>
          <a:solidFill>
            <a:srgbClr val="CEC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3607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 hasCustomPrompt="1"/>
          </p:nvPr>
        </p:nvSpPr>
        <p:spPr>
          <a:xfrm>
            <a:off x="168850" y="4230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400" i="0" u="none" strike="noStrike" cap="none" baseline="0">
                <a:solidFill>
                  <a:srgbClr val="655A57"/>
                </a:solidFill>
                <a:latin typeface="Museo Sans 500" panose="02000000000000000000" pitchFamily="2" charset="0"/>
                <a:ea typeface="Museo Sans 500" panose="02000000000000000000" pitchFamily="2" charset="0"/>
                <a:cs typeface="Museo Sans 500" panose="02000000000000000000" pitchFamily="2" charset="0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n-US" dirty="0"/>
              <a:t>Click to add title 24pt</a:t>
            </a:r>
            <a:endParaRPr dirty="0"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942975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Trebuchet MS"/>
              <a:buChar char="●"/>
              <a:defRPr sz="2000" i="0" u="none" strike="noStrike" cap="none">
                <a:solidFill>
                  <a:srgbClr val="666666"/>
                </a:solidFill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  <a:sym typeface="Trebuchet MS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Trebuchet MS"/>
              <a:buChar char="○"/>
              <a:defRPr sz="22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Trebuchet MS"/>
              <a:buChar char="■"/>
              <a:defRPr sz="18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Trebuchet MS"/>
              <a:buChar char="●"/>
              <a:defRPr sz="16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Trebuchet MS"/>
              <a:buChar char="○"/>
              <a:defRPr sz="14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Trebuchet MS"/>
              <a:buChar char="■"/>
              <a:defRPr sz="20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Trebuchet MS"/>
              <a:buChar char="●"/>
              <a:defRPr sz="20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Trebuchet MS"/>
              <a:buChar char="○"/>
              <a:defRPr sz="20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Trebuchet MS"/>
              <a:buChar char="■"/>
              <a:defRPr sz="20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n-US" dirty="0"/>
              <a:t>Click to add </a:t>
            </a:r>
            <a:r>
              <a:rPr lang="en-US" dirty="0" err="1"/>
              <a:t>Museo</a:t>
            </a:r>
            <a:r>
              <a:rPr lang="en-US" dirty="0"/>
              <a:t> 300 20pt</a:t>
            </a:r>
            <a:endParaRPr dirty="0"/>
          </a:p>
        </p:txBody>
      </p:sp>
      <p:sp>
        <p:nvSpPr>
          <p:cNvPr id="10" name="Google Shape;15;p3"/>
          <p:cNvSpPr/>
          <p:nvPr userDrawn="1"/>
        </p:nvSpPr>
        <p:spPr>
          <a:xfrm>
            <a:off x="6477712" y="137000"/>
            <a:ext cx="2539962" cy="652039"/>
          </a:xfrm>
          <a:prstGeom prst="rect">
            <a:avLst/>
          </a:prstGeom>
          <a:solidFill>
            <a:srgbClr val="D2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67" y="242374"/>
            <a:ext cx="1149405" cy="439839"/>
          </a:xfrm>
          <a:prstGeom prst="rect">
            <a:avLst/>
          </a:prstGeom>
        </p:spPr>
      </p:pic>
      <p:sp>
        <p:nvSpPr>
          <p:cNvPr id="12" name="Google Shape;16;p3"/>
          <p:cNvSpPr/>
          <p:nvPr userDrawn="1"/>
        </p:nvSpPr>
        <p:spPr>
          <a:xfrm>
            <a:off x="5738304" y="137000"/>
            <a:ext cx="1410056" cy="652039"/>
          </a:xfrm>
          <a:prstGeom prst="rect">
            <a:avLst/>
          </a:prstGeom>
          <a:solidFill>
            <a:srgbClr val="958640">
              <a:alpha val="2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98D2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3393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5;p3"/>
          <p:cNvSpPr/>
          <p:nvPr userDrawn="1"/>
        </p:nvSpPr>
        <p:spPr>
          <a:xfrm>
            <a:off x="6477712" y="137000"/>
            <a:ext cx="2539962" cy="652039"/>
          </a:xfrm>
          <a:prstGeom prst="rect">
            <a:avLst/>
          </a:prstGeom>
          <a:solidFill>
            <a:srgbClr val="009FA1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67" y="242374"/>
            <a:ext cx="1149405" cy="439839"/>
          </a:xfrm>
          <a:prstGeom prst="rect">
            <a:avLst/>
          </a:prstGeom>
        </p:spPr>
      </p:pic>
      <p:sp>
        <p:nvSpPr>
          <p:cNvPr id="12" name="Google Shape;16;p3"/>
          <p:cNvSpPr/>
          <p:nvPr userDrawn="1"/>
        </p:nvSpPr>
        <p:spPr>
          <a:xfrm>
            <a:off x="5738304" y="137000"/>
            <a:ext cx="1410056" cy="652039"/>
          </a:xfrm>
          <a:prstGeom prst="rect">
            <a:avLst/>
          </a:prstGeom>
          <a:solidFill>
            <a:srgbClr val="006E6D">
              <a:alpha val="2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98D2D"/>
              </a:solidFill>
            </a:endParaRPr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hasCustomPrompt="1"/>
          </p:nvPr>
        </p:nvSpPr>
        <p:spPr>
          <a:xfrm>
            <a:off x="168850" y="4230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400" i="0" u="none" strike="noStrike" cap="none" baseline="0">
                <a:solidFill>
                  <a:srgbClr val="006E6D"/>
                </a:solidFill>
                <a:latin typeface="Museo Sans 500" panose="02000000000000000000" pitchFamily="2" charset="0"/>
                <a:ea typeface="Museo Sans 500" panose="02000000000000000000" pitchFamily="2" charset="0"/>
                <a:cs typeface="Museo Sans 500" panose="02000000000000000000" pitchFamily="2" charset="0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n-US" dirty="0"/>
              <a:t>Click to add title 24pt</a:t>
            </a:r>
            <a:endParaRPr dirty="0"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942975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Trebuchet MS"/>
              <a:buChar char="●"/>
              <a:defRPr sz="2000" i="0" u="none" strike="noStrike" cap="none" baseline="0">
                <a:solidFill>
                  <a:srgbClr val="666666"/>
                </a:solidFill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  <a:sym typeface="Trebuchet MS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Trebuchet MS"/>
              <a:buChar char="○"/>
              <a:defRPr sz="22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Trebuchet MS"/>
              <a:buChar char="■"/>
              <a:defRPr sz="18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Trebuchet MS"/>
              <a:buChar char="●"/>
              <a:defRPr sz="16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Trebuchet MS"/>
              <a:buChar char="○"/>
              <a:defRPr sz="14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Trebuchet MS"/>
              <a:buChar char="■"/>
              <a:defRPr sz="20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Trebuchet MS"/>
              <a:buChar char="●"/>
              <a:defRPr sz="20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Trebuchet MS"/>
              <a:buChar char="○"/>
              <a:defRPr sz="20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Trebuchet MS"/>
              <a:buChar char="■"/>
              <a:defRPr sz="20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n-US" dirty="0"/>
              <a:t>Click to add </a:t>
            </a:r>
            <a:r>
              <a:rPr lang="en-US" dirty="0" err="1"/>
              <a:t>Museo</a:t>
            </a:r>
            <a:r>
              <a:rPr lang="en-US" dirty="0"/>
              <a:t> 300 20pt</a:t>
            </a:r>
            <a:endParaRPr dirty="0"/>
          </a:p>
        </p:txBody>
      </p:sp>
    </p:spTree>
    <p:custDataLst>
      <p:tags r:id="rId1"/>
    </p:custData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5;p3"/>
          <p:cNvSpPr/>
          <p:nvPr userDrawn="1"/>
        </p:nvSpPr>
        <p:spPr>
          <a:xfrm>
            <a:off x="6477712" y="137000"/>
            <a:ext cx="2539962" cy="652039"/>
          </a:xfrm>
          <a:prstGeom prst="rect">
            <a:avLst/>
          </a:prstGeom>
          <a:solidFill>
            <a:srgbClr val="8866AC">
              <a:alpha val="9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67" y="242374"/>
            <a:ext cx="1149405" cy="439839"/>
          </a:xfrm>
          <a:prstGeom prst="rect">
            <a:avLst/>
          </a:prstGeom>
        </p:spPr>
      </p:pic>
      <p:sp>
        <p:nvSpPr>
          <p:cNvPr id="12" name="Google Shape;16;p3"/>
          <p:cNvSpPr/>
          <p:nvPr userDrawn="1"/>
        </p:nvSpPr>
        <p:spPr>
          <a:xfrm>
            <a:off x="5738304" y="137000"/>
            <a:ext cx="1410056" cy="652039"/>
          </a:xfrm>
          <a:prstGeom prst="rect">
            <a:avLst/>
          </a:prstGeom>
          <a:solidFill>
            <a:srgbClr val="402E68">
              <a:alpha val="2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98D2D"/>
              </a:solidFill>
            </a:endParaRPr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hasCustomPrompt="1"/>
          </p:nvPr>
        </p:nvSpPr>
        <p:spPr>
          <a:xfrm>
            <a:off x="168850" y="4230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400" i="0" u="none" strike="noStrike" cap="none">
                <a:solidFill>
                  <a:srgbClr val="8866AC"/>
                </a:solidFill>
                <a:latin typeface="Museo Sans 500" panose="02000000000000000000" pitchFamily="2" charset="0"/>
                <a:ea typeface="Museo Sans 500" panose="02000000000000000000" pitchFamily="2" charset="0"/>
                <a:cs typeface="Museo Sans 500" panose="02000000000000000000" pitchFamily="2" charset="0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n-US" dirty="0"/>
              <a:t>Click to add title 24pt</a:t>
            </a:r>
            <a:endParaRPr dirty="0"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942975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Trebuchet MS"/>
              <a:buChar char="●"/>
              <a:defRPr sz="2000" i="0" u="none" strike="noStrike" cap="none" baseline="0">
                <a:solidFill>
                  <a:srgbClr val="666666"/>
                </a:solidFill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  <a:sym typeface="Trebuchet MS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Trebuchet MS"/>
              <a:buChar char="○"/>
              <a:defRPr sz="22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Trebuchet MS"/>
              <a:buChar char="■"/>
              <a:defRPr sz="18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Trebuchet MS"/>
              <a:buChar char="●"/>
              <a:defRPr sz="16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Trebuchet MS"/>
              <a:buChar char="○"/>
              <a:defRPr sz="14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Trebuchet MS"/>
              <a:buChar char="■"/>
              <a:defRPr sz="20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Trebuchet MS"/>
              <a:buChar char="●"/>
              <a:defRPr sz="20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Trebuchet MS"/>
              <a:buChar char="○"/>
              <a:defRPr sz="20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Trebuchet MS"/>
              <a:buChar char="■"/>
              <a:defRPr sz="20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n-US" dirty="0"/>
              <a:t>Click to add 20pt </a:t>
            </a:r>
            <a:r>
              <a:rPr lang="en-US" dirty="0" err="1"/>
              <a:t>Museo</a:t>
            </a:r>
            <a:r>
              <a:rPr lang="en-US" dirty="0"/>
              <a:t> 300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0281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 hasCustomPrompt="1"/>
          </p:nvPr>
        </p:nvSpPr>
        <p:spPr>
          <a:xfrm>
            <a:off x="168850" y="4230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400" i="0" u="none" strike="noStrike" cap="none" baseline="0">
                <a:solidFill>
                  <a:srgbClr val="EB9540"/>
                </a:solidFill>
                <a:latin typeface="Museo Sans 500" panose="02000000000000000000" pitchFamily="2" charset="0"/>
                <a:ea typeface="Museo Sans 500" panose="02000000000000000000" pitchFamily="2" charset="0"/>
                <a:cs typeface="Museo Sans 500" panose="02000000000000000000" pitchFamily="2" charset="0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n-US" dirty="0"/>
              <a:t>Click to add title 24pt</a:t>
            </a:r>
            <a:endParaRPr dirty="0"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942975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Trebuchet MS"/>
              <a:buChar char="●"/>
              <a:defRPr sz="2000" i="0" u="none" strike="noStrike" cap="none">
                <a:solidFill>
                  <a:srgbClr val="666666"/>
                </a:solidFill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  <a:sym typeface="Trebuchet MS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Trebuchet MS"/>
              <a:buChar char="○"/>
              <a:defRPr sz="22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Trebuchet MS"/>
              <a:buChar char="■"/>
              <a:defRPr sz="18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Trebuchet MS"/>
              <a:buChar char="●"/>
              <a:defRPr sz="16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Trebuchet MS"/>
              <a:buChar char="○"/>
              <a:defRPr sz="14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Trebuchet MS"/>
              <a:buChar char="■"/>
              <a:defRPr sz="20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Trebuchet MS"/>
              <a:buChar char="●"/>
              <a:defRPr sz="20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Trebuchet MS"/>
              <a:buChar char="○"/>
              <a:defRPr sz="20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Trebuchet MS"/>
              <a:buChar char="■"/>
              <a:defRPr sz="20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n-US" dirty="0"/>
              <a:t>Click to add </a:t>
            </a:r>
            <a:r>
              <a:rPr lang="en-US" dirty="0" err="1"/>
              <a:t>Museo</a:t>
            </a:r>
            <a:r>
              <a:rPr lang="en-US" dirty="0"/>
              <a:t> 300 20pt</a:t>
            </a:r>
            <a:endParaRPr dirty="0"/>
          </a:p>
        </p:txBody>
      </p:sp>
      <p:sp>
        <p:nvSpPr>
          <p:cNvPr id="10" name="Google Shape;15;p3"/>
          <p:cNvSpPr/>
          <p:nvPr userDrawn="1"/>
        </p:nvSpPr>
        <p:spPr>
          <a:xfrm>
            <a:off x="6477712" y="137000"/>
            <a:ext cx="2539962" cy="652039"/>
          </a:xfrm>
          <a:prstGeom prst="rect">
            <a:avLst/>
          </a:prstGeom>
          <a:solidFill>
            <a:srgbClr val="EB9540">
              <a:alpha val="93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67" y="242374"/>
            <a:ext cx="1149405" cy="439839"/>
          </a:xfrm>
          <a:prstGeom prst="rect">
            <a:avLst/>
          </a:prstGeom>
        </p:spPr>
      </p:pic>
      <p:sp>
        <p:nvSpPr>
          <p:cNvPr id="12" name="Google Shape;16;p3"/>
          <p:cNvSpPr/>
          <p:nvPr userDrawn="1"/>
        </p:nvSpPr>
        <p:spPr>
          <a:xfrm>
            <a:off x="5738304" y="137000"/>
            <a:ext cx="1410056" cy="652039"/>
          </a:xfrm>
          <a:prstGeom prst="rect">
            <a:avLst/>
          </a:prstGeom>
          <a:solidFill>
            <a:srgbClr val="D07700">
              <a:alpha val="31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98D2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49544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 hasCustomPrompt="1"/>
          </p:nvPr>
        </p:nvSpPr>
        <p:spPr>
          <a:xfrm>
            <a:off x="168850" y="4230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400" i="0" u="none" strike="noStrike" cap="none" baseline="0">
                <a:solidFill>
                  <a:srgbClr val="655A57"/>
                </a:solidFill>
                <a:latin typeface="Museo Sans 500" panose="02000000000000000000" pitchFamily="2" charset="0"/>
                <a:ea typeface="Museo Sans 500" panose="02000000000000000000" pitchFamily="2" charset="0"/>
                <a:cs typeface="Museo Sans 500" panose="02000000000000000000" pitchFamily="2" charset="0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rgbClr val="045054"/>
              </a:buClr>
              <a:buSzPts val="2600"/>
              <a:buFont typeface="Trebuchet MS"/>
              <a:buNone/>
              <a:defRPr sz="2600">
                <a:solidFill>
                  <a:srgbClr val="045054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n-US" dirty="0"/>
              <a:t>Click to add title 24pt</a:t>
            </a:r>
            <a:endParaRPr dirty="0"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942975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Trebuchet MS"/>
              <a:buChar char="●"/>
              <a:defRPr sz="2000" i="0" u="none" strike="noStrike" cap="none">
                <a:solidFill>
                  <a:srgbClr val="666666"/>
                </a:solidFill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  <a:sym typeface="Trebuchet MS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Trebuchet MS"/>
              <a:buChar char="○"/>
              <a:defRPr sz="22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Trebuchet MS"/>
              <a:buChar char="■"/>
              <a:defRPr sz="18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Trebuchet MS"/>
              <a:buChar char="●"/>
              <a:defRPr sz="16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Trebuchet MS"/>
              <a:buChar char="○"/>
              <a:defRPr sz="14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Trebuchet MS"/>
              <a:buChar char="■"/>
              <a:defRPr sz="20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Trebuchet MS"/>
              <a:buChar char="●"/>
              <a:defRPr sz="20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Trebuchet MS"/>
              <a:buChar char="○"/>
              <a:defRPr sz="20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Trebuchet MS"/>
              <a:buChar char="■"/>
              <a:defRPr sz="2000" i="0" u="none" strike="noStrike" cap="non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n-US" dirty="0"/>
              <a:t>Click to add </a:t>
            </a:r>
            <a:r>
              <a:rPr lang="en-US" dirty="0" err="1"/>
              <a:t>Museo</a:t>
            </a:r>
            <a:r>
              <a:rPr lang="en-US" dirty="0"/>
              <a:t> 300 20pt</a:t>
            </a:r>
            <a:endParaRPr dirty="0"/>
          </a:p>
        </p:txBody>
      </p:sp>
      <p:sp>
        <p:nvSpPr>
          <p:cNvPr id="10" name="Google Shape;15;p3"/>
          <p:cNvSpPr/>
          <p:nvPr userDrawn="1"/>
        </p:nvSpPr>
        <p:spPr>
          <a:xfrm>
            <a:off x="6477712" y="137000"/>
            <a:ext cx="2539962" cy="652039"/>
          </a:xfrm>
          <a:prstGeom prst="rect">
            <a:avLst/>
          </a:prstGeom>
          <a:solidFill>
            <a:srgbClr val="948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67" y="242374"/>
            <a:ext cx="1149405" cy="439839"/>
          </a:xfrm>
          <a:prstGeom prst="rect">
            <a:avLst/>
          </a:prstGeom>
        </p:spPr>
      </p:pic>
      <p:sp>
        <p:nvSpPr>
          <p:cNvPr id="12" name="Google Shape;16;p3"/>
          <p:cNvSpPr/>
          <p:nvPr userDrawn="1"/>
        </p:nvSpPr>
        <p:spPr>
          <a:xfrm>
            <a:off x="5738304" y="137000"/>
            <a:ext cx="1410056" cy="652039"/>
          </a:xfrm>
          <a:prstGeom prst="rect">
            <a:avLst/>
          </a:prstGeom>
          <a:solidFill>
            <a:srgbClr val="4E4540">
              <a:alpha val="24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98D2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9514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5285677" y="137000"/>
            <a:ext cx="3731997" cy="4883700"/>
          </a:xfrm>
          <a:prstGeom prst="rect">
            <a:avLst/>
          </a:prstGeom>
          <a:solidFill>
            <a:srgbClr val="009E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5;p8"/>
          <p:cNvSpPr txBox="1">
            <a:spLocks noGrp="1"/>
          </p:cNvSpPr>
          <p:nvPr>
            <p:ph type="title"/>
          </p:nvPr>
        </p:nvSpPr>
        <p:spPr>
          <a:xfrm>
            <a:off x="478594" y="1614995"/>
            <a:ext cx="4316100" cy="1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Trebuchet MS"/>
              <a:buNone/>
              <a:defRPr sz="3600" i="0" u="none" strike="noStrike" cap="none">
                <a:solidFill>
                  <a:srgbClr val="666666"/>
                </a:solidFill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  <a:sym typeface="Trebuchet M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502275" y="358775"/>
            <a:ext cx="3421063" cy="37719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  <a:latin typeface="Museo Sans 300" panose="02000000000000000000" pitchFamily="50" charset="0"/>
              </a:defRPr>
            </a:lvl1pPr>
          </a:lstStyle>
          <a:p>
            <a:pPr lvl="0"/>
            <a:r>
              <a:rPr lang="en-US" dirty="0"/>
              <a:t>Add messaging or images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5300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3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5285677" y="137000"/>
            <a:ext cx="3731997" cy="4883700"/>
          </a:xfrm>
          <a:prstGeom prst="rect">
            <a:avLst/>
          </a:prstGeom>
          <a:solidFill>
            <a:srgbClr val="8A7E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5;p8"/>
          <p:cNvSpPr txBox="1">
            <a:spLocks noGrp="1"/>
          </p:cNvSpPr>
          <p:nvPr>
            <p:ph type="title"/>
          </p:nvPr>
        </p:nvSpPr>
        <p:spPr>
          <a:xfrm>
            <a:off x="478594" y="1614995"/>
            <a:ext cx="4316100" cy="1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Trebuchet MS"/>
              <a:buNone/>
              <a:defRPr sz="3600" i="0" u="none" strike="noStrike" cap="none">
                <a:solidFill>
                  <a:srgbClr val="666666"/>
                </a:solidFill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  <a:sym typeface="Trebuchet M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502275" y="358775"/>
            <a:ext cx="3421063" cy="37719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  <a:latin typeface="Museo Sans 300" panose="02000000000000000000" pitchFamily="50" charset="0"/>
              </a:defRPr>
            </a:lvl1pPr>
          </a:lstStyle>
          <a:p>
            <a:pPr lvl="0"/>
            <a:r>
              <a:rPr lang="en-US" dirty="0"/>
              <a:t>Add messaging or images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8185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31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" userDrawn="1">
  <p:cSld name="BLANK_1_1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/>
          <p:nvPr/>
        </p:nvSpPr>
        <p:spPr>
          <a:xfrm>
            <a:off x="5265419" y="137000"/>
            <a:ext cx="3754055" cy="48837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88554"/>
              </a:solidFill>
            </a:endParaRPr>
          </a:p>
        </p:txBody>
      </p:sp>
      <p:sp>
        <p:nvSpPr>
          <p:cNvPr id="4" name="Google Shape;35;p8"/>
          <p:cNvSpPr txBox="1">
            <a:spLocks noGrp="1"/>
          </p:cNvSpPr>
          <p:nvPr>
            <p:ph type="title"/>
          </p:nvPr>
        </p:nvSpPr>
        <p:spPr>
          <a:xfrm>
            <a:off x="478594" y="1614995"/>
            <a:ext cx="4316100" cy="1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Trebuchet MS"/>
              <a:buNone/>
              <a:defRPr sz="3600" i="0" u="none" strike="noStrike" cap="none">
                <a:solidFill>
                  <a:srgbClr val="666666"/>
                </a:solidFill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  <a:sym typeface="Trebuchet M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502275" y="358775"/>
            <a:ext cx="3421063" cy="37719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  <a:latin typeface="Museo Sans 300" panose="02000000000000000000" pitchFamily="50" charset="0"/>
              </a:defRPr>
            </a:lvl1pPr>
          </a:lstStyle>
          <a:p>
            <a:pPr lvl="0"/>
            <a:r>
              <a:rPr lang="en-US" dirty="0"/>
              <a:t>Add messaging or images here</a:t>
            </a:r>
          </a:p>
        </p:txBody>
      </p:sp>
    </p:spTree>
    <p:custDataLst>
      <p:tags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9"/>
    </p:custDataLst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6" r:id="rId2"/>
    <p:sldLayoutId id="2147483649" r:id="rId3"/>
    <p:sldLayoutId id="2147483663" r:id="rId4"/>
    <p:sldLayoutId id="2147483664" r:id="rId5"/>
    <p:sldLayoutId id="2147483665" r:id="rId6"/>
    <p:sldLayoutId id="2147483662" r:id="rId7"/>
    <p:sldLayoutId id="2147483660" r:id="rId8"/>
    <p:sldLayoutId id="2147483656" r:id="rId9"/>
    <p:sldLayoutId id="2147483661" r:id="rId10"/>
    <p:sldLayoutId id="2147483653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58" r:id="rId17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1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2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3.xml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4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5.xml"/><Relationship Id="rId4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7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0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2.xm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3.xml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4.xml"/><Relationship Id="rId4" Type="http://schemas.openxmlformats.org/officeDocument/2006/relationships/image" Target="../media/image3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5.xml"/><Relationship Id="rId4" Type="http://schemas.openxmlformats.org/officeDocument/2006/relationships/image" Target="../media/image3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6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125" y="4221699"/>
            <a:ext cx="8895412" cy="816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6125" y="3964265"/>
            <a:ext cx="8895412" cy="1056770"/>
          </a:xfrm>
          <a:prstGeom prst="rect">
            <a:avLst/>
          </a:prstGeom>
          <a:solidFill>
            <a:srgbClr val="CEC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20240" rtlCol="0" anchor="ctr"/>
          <a:lstStyle/>
          <a:p>
            <a:pPr algn="ctr"/>
            <a:r>
              <a:rPr lang="en-US" sz="1600" dirty="0">
                <a:latin typeface="Trebuchet MS" panose="020B0603020202020204" pitchFamily="34" charset="0"/>
              </a:rPr>
              <a:t>Creating experiences that transform the heart, mind and practice</a:t>
            </a:r>
            <a:r>
              <a:rPr lang="en-US" sz="1600" dirty="0">
                <a:latin typeface="Museo Sans 500" panose="02000000000000000000" pitchFamily="2" charset="0"/>
              </a:rPr>
              <a:t>.</a:t>
            </a:r>
          </a:p>
        </p:txBody>
      </p:sp>
      <p:sp>
        <p:nvSpPr>
          <p:cNvPr id="10" name="Google Shape;50;p13"/>
          <p:cNvSpPr txBox="1">
            <a:spLocks noGrp="1"/>
          </p:cNvSpPr>
          <p:nvPr>
            <p:ph type="title"/>
          </p:nvPr>
        </p:nvSpPr>
        <p:spPr>
          <a:xfrm>
            <a:off x="561844" y="2274441"/>
            <a:ext cx="8036745" cy="16727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>
                <a:solidFill>
                  <a:srgbClr val="6351A3"/>
                </a:solidFill>
                <a:latin typeface="Trebuchet MS" panose="020B0603020202020204" pitchFamily="34" charset="0"/>
              </a:rPr>
              <a:t>Case Closure in Adult Protective Services</a:t>
            </a:r>
            <a:endParaRPr sz="3200" dirty="0">
              <a:solidFill>
                <a:srgbClr val="6351A3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Google Shape;5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511" y="3799672"/>
            <a:ext cx="8895412" cy="164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398E6A-7F10-44A7-82A8-DACC0DF2D5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184"/>
          <a:stretch/>
        </p:blipFill>
        <p:spPr>
          <a:xfrm>
            <a:off x="393109" y="4168719"/>
            <a:ext cx="1580969" cy="6144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3" y="470302"/>
            <a:ext cx="2744438" cy="10056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88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Client Referred to Another Agency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57200" y="942974"/>
            <a:ext cx="8229600" cy="4012933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Conditions?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No longer meets APS criteria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Guardian/conservator assumed responsibility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Case turned over to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law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enforcement/prosecutor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Client care assumed by mental health system 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620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or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DD system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Client is out-of-state</a:t>
            </a:r>
          </a:p>
          <a:p>
            <a:pPr lvl="0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6685" y="1170958"/>
            <a:ext cx="2454687" cy="39725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56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Client Placement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57200" y="942975"/>
            <a:ext cx="8229600" cy="3971052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Conditions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?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Long term care facility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Supervised living facility not under 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620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APS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jurisdiction</a:t>
            </a:r>
          </a:p>
          <a:p>
            <a:pPr marL="76200" lv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65" y="1789608"/>
            <a:ext cx="3559335" cy="23745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95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Client Deceased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57200" y="942975"/>
            <a:ext cx="8229600" cy="3964072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Conditions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?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Death not related to 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620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allegations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of abuse, 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620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neglect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, or exploitation</a:t>
            </a:r>
          </a:p>
          <a:p>
            <a:pPr marL="76200" lv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8400" y="1005142"/>
            <a:ext cx="2893671" cy="413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33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What is Reasonable Effort?</a:t>
            </a:r>
            <a:br>
              <a:rPr lang="en-US" dirty="0">
                <a:latin typeface="Trebuchet MS" panose="020B0603020202020204" pitchFamily="34" charset="0"/>
              </a:rPr>
            </a:br>
            <a:r>
              <a:rPr lang="en-US" dirty="0">
                <a:latin typeface="Trebuchet MS" panose="020B0603020202020204" pitchFamily="34" charset="0"/>
              </a:rPr>
              <a:t>Let’s be Realistic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57200" y="942975"/>
            <a:ext cx="8229600" cy="406179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Personal choice on the part of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client may limit the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effectiveness of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APS intervention;</a:t>
            </a:r>
            <a:b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Resources available to APS for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helping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clients are limited; and</a:t>
            </a:r>
            <a:b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APS cannot remedy all situations.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buNone/>
            </a:pPr>
            <a:r>
              <a:rPr lang="en-US" sz="105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Reasonable Efforts slides adapted from Texas </a:t>
            </a:r>
            <a:r>
              <a:rPr lang="en-US" sz="1050" i="1" dirty="0">
                <a:solidFill>
                  <a:schemeClr val="tx1"/>
                </a:solidFill>
                <a:latin typeface="Trebuchet MS" panose="020B0603020202020204" pitchFamily="34" charset="0"/>
              </a:rPr>
              <a:t>APS In Home Training, December </a:t>
            </a:r>
            <a:r>
              <a:rPr lang="en-US" sz="105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2008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76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Reasonable Efforts Include: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4294967295"/>
          </p:nvPr>
        </p:nvSpPr>
        <p:spPr>
          <a:xfrm>
            <a:off x="4805363" y="1144588"/>
            <a:ext cx="4338637" cy="390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    </a:t>
            </a:r>
            <a:endParaRPr sz="20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A3838"/>
              </a:buClr>
              <a:buFont typeface="Arial"/>
              <a:buNone/>
            </a:pPr>
            <a:endParaRPr sz="2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942975"/>
            <a:ext cx="8229600" cy="177230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Searching for a solution among available regional resources, if resources are unavailable;</a:t>
            </a:r>
          </a:p>
          <a:p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Searching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for a solution in other parts of the state, if those services meet the needs of the client;</a:t>
            </a:r>
          </a:p>
          <a:p>
            <a:endParaRPr lang="en-US" dirty="0"/>
          </a:p>
        </p:txBody>
      </p:sp>
      <p:pic>
        <p:nvPicPr>
          <p:cNvPr id="8" name="Picture 4" descr="C:\Users\HP Compaq\AppData\Local\Microsoft\Windows\Temporary Internet Files\Content.IE5\J22Z2BMV\MP900382732[1]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022406"/>
            <a:ext cx="9144000" cy="21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224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Reasonable Efforts Include: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Changing the service 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6200" indent="0">
              <a:buNone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 plan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if an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intervention</a:t>
            </a:r>
          </a:p>
          <a:p>
            <a:pPr marL="7620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fails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to solve the 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6200" indent="0">
              <a:buNone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 problem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, and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</a:t>
            </a:r>
          </a:p>
          <a:p>
            <a:pPr marL="7620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different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action is 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620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likely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to be more 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620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effective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;</a:t>
            </a:r>
          </a:p>
          <a:p>
            <a:endParaRPr lang="en-US" dirty="0"/>
          </a:p>
        </p:txBody>
      </p:sp>
      <p:pic>
        <p:nvPicPr>
          <p:cNvPr id="8" name="Picture 3" descr="C:\Users\HP Compaq\AppData\Local\Microsoft\Windows\Temporary Internet Files\Content.IE5\J22Z2BMV\MP900321197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7684" y="968632"/>
            <a:ext cx="3406315" cy="417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48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Reasonable Efforts Include: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942975"/>
            <a:ext cx="8229600" cy="124181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Evaluating services continually to ensure effectiveness;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Advocating for client when necessary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3" descr="C:\Users\HP Compaq\AppData\Local\Microsoft\Windows\Temporary Internet Files\Content.IE5\V4HQVP0E\MP900341502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463994"/>
            <a:ext cx="9144000" cy="267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939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Reasonable Efforts Include: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4294967295"/>
          </p:nvPr>
        </p:nvSpPr>
        <p:spPr>
          <a:xfrm>
            <a:off x="4805363" y="1144588"/>
            <a:ext cx="4338637" cy="390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    </a:t>
            </a:r>
            <a:endParaRPr sz="20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A3838"/>
              </a:buClr>
              <a:buFont typeface="Arial"/>
              <a:buNone/>
            </a:pPr>
            <a:endParaRPr sz="2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Recognizing that some problems cannot be solved if the resources are not available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Recognizing that some clients are not willing to change their circumstances.</a:t>
            </a:r>
          </a:p>
          <a:p>
            <a:endParaRPr lang="en-US" dirty="0"/>
          </a:p>
        </p:txBody>
      </p:sp>
      <p:pic>
        <p:nvPicPr>
          <p:cNvPr id="8" name="Picture 2" descr="C:\Users\HP Compaq\AppData\Local\Microsoft\Windows\Temporary Internet Files\Content.IE5\V4HQVP0E\MP900385965[1]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009899"/>
            <a:ext cx="9144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58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Reasonable Efforts Do NOT Include: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4294967295"/>
          </p:nvPr>
        </p:nvSpPr>
        <p:spPr>
          <a:xfrm>
            <a:off x="4805363" y="1144588"/>
            <a:ext cx="4338637" cy="390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    </a:t>
            </a:r>
            <a:endParaRPr sz="20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A3838"/>
              </a:buClr>
              <a:buFont typeface="Arial"/>
              <a:buNone/>
            </a:pPr>
            <a:endParaRPr sz="2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Keeping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a case open indefinitely in the eventuality that a resource will become available;</a:t>
            </a:r>
          </a:p>
          <a:p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Making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a positive outcome an absolute condition for closure; or</a:t>
            </a:r>
          </a:p>
          <a:p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Doing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more for one client than would be done for another in the same situation.</a:t>
            </a:r>
          </a:p>
          <a:p>
            <a:endParaRPr lang="en-US" dirty="0"/>
          </a:p>
        </p:txBody>
      </p:sp>
      <p:pic>
        <p:nvPicPr>
          <p:cNvPr id="8" name="Picture 2" descr="C:\Users\HP Compaq\AppData\Local\Microsoft\Windows\Temporary Internet Files\Content.IE5\QNUE2NK5\MP900422663[1]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5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277" t="46648"/>
          <a:stretch/>
        </p:blipFill>
        <p:spPr bwMode="auto">
          <a:xfrm>
            <a:off x="5742960" y="1983533"/>
            <a:ext cx="2761628" cy="288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40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Case Vignettes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4294967295"/>
          </p:nvPr>
        </p:nvSpPr>
        <p:spPr>
          <a:xfrm>
            <a:off x="4805363" y="1144588"/>
            <a:ext cx="4338637" cy="390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    </a:t>
            </a:r>
            <a:endParaRPr sz="20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A3838"/>
              </a:buClr>
              <a:buFont typeface="Arial"/>
              <a:buNone/>
            </a:pPr>
            <a:endParaRPr sz="2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What is the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criteria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for 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620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termination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?</a:t>
            </a:r>
            <a:b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Is this case ready for </a:t>
            </a:r>
          </a:p>
          <a:p>
            <a:pPr marL="76200" indent="0">
              <a:buNone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 termination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?</a:t>
            </a:r>
            <a:b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What reasonable 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620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efforts have been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made to 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620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meet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the goal?</a:t>
            </a:r>
          </a:p>
          <a:p>
            <a:endParaRPr lang="en-US" dirty="0"/>
          </a:p>
        </p:txBody>
      </p:sp>
      <p:pic>
        <p:nvPicPr>
          <p:cNvPr id="8" name="Picture 2" descr="C:\Users\HP Compaq\AppData\Local\Microsoft\Windows\Temporary Internet Files\Content.IE5\QNUE2NK5\iStock_000008298959XSmal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3175" y="1466986"/>
            <a:ext cx="2681679" cy="342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99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rebuchet MS" panose="020B0603020202020204" pitchFamily="34" charset="0"/>
              </a:rPr>
              <a:t>Welcome and Housekeeping Details</a:t>
            </a:r>
            <a:endParaRPr lang="en-US"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Cell phones on silent or vibrate</a:t>
            </a:r>
          </a:p>
          <a:p>
            <a:pPr marL="76200" lvl="0" indent="0">
              <a:buNone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0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Location of restrooms and emergency exits</a:t>
            </a:r>
          </a:p>
          <a:p>
            <a:pPr lvl="0"/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Schedule</a:t>
            </a:r>
            <a:endParaRPr lang="en-US" sz="2000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Course Materials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PowerPoint handout/ Participant Manuals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4294967295"/>
          </p:nvPr>
        </p:nvSpPr>
        <p:spPr>
          <a:xfrm>
            <a:off x="4805363" y="1144588"/>
            <a:ext cx="4338637" cy="390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    </a:t>
            </a:r>
            <a:endParaRPr sz="20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A3838"/>
              </a:buClr>
              <a:buFont typeface="Arial"/>
              <a:buNone/>
            </a:pPr>
            <a:endParaRPr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5" y="1538598"/>
            <a:ext cx="1822536" cy="2431236"/>
          </a:xfrm>
          <a:prstGeom prst="rect">
            <a:avLst/>
          </a:prstGeom>
        </p:spPr>
      </p:pic>
      <p:sp>
        <p:nvSpPr>
          <p:cNvPr id="8" name="Google Shape;62;p14"/>
          <p:cNvSpPr txBox="1">
            <a:spLocks noGrp="1"/>
          </p:cNvSpPr>
          <p:nvPr/>
        </p:nvSpPr>
        <p:spPr>
          <a:xfrm>
            <a:off x="2402682" y="619125"/>
            <a:ext cx="4338637" cy="390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    </a:t>
            </a:r>
            <a:endParaRPr sz="20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A3838"/>
              </a:buClr>
              <a:buFont typeface="Arial"/>
              <a:buNone/>
            </a:pPr>
            <a:endParaRPr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Stages of the Helping Relationship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8850" y="823658"/>
            <a:ext cx="8229600" cy="4319841"/>
            <a:chOff x="685800" y="699739"/>
            <a:chExt cx="7772400" cy="5538764"/>
          </a:xfrm>
        </p:grpSpPr>
        <p:sp>
          <p:nvSpPr>
            <p:cNvPr id="9" name="Freeform 8"/>
            <p:cNvSpPr/>
            <p:nvPr/>
          </p:nvSpPr>
          <p:spPr>
            <a:xfrm>
              <a:off x="3794760" y="699739"/>
              <a:ext cx="4663440" cy="1714498"/>
            </a:xfrm>
            <a:custGeom>
              <a:avLst/>
              <a:gdLst>
                <a:gd name="connsiteX0" fmla="*/ 0 w 4663440"/>
                <a:gd name="connsiteY0" fmla="*/ 214312 h 1714499"/>
                <a:gd name="connsiteX1" fmla="*/ 3806191 w 4663440"/>
                <a:gd name="connsiteY1" fmla="*/ 214312 h 1714499"/>
                <a:gd name="connsiteX2" fmla="*/ 3806191 w 4663440"/>
                <a:gd name="connsiteY2" fmla="*/ 0 h 1714499"/>
                <a:gd name="connsiteX3" fmla="*/ 4663440 w 4663440"/>
                <a:gd name="connsiteY3" fmla="*/ 857250 h 1714499"/>
                <a:gd name="connsiteX4" fmla="*/ 3806191 w 4663440"/>
                <a:gd name="connsiteY4" fmla="*/ 1714499 h 1714499"/>
                <a:gd name="connsiteX5" fmla="*/ 3806191 w 4663440"/>
                <a:gd name="connsiteY5" fmla="*/ 1500187 h 1714499"/>
                <a:gd name="connsiteX6" fmla="*/ 0 w 4663440"/>
                <a:gd name="connsiteY6" fmla="*/ 1500187 h 1714499"/>
                <a:gd name="connsiteX7" fmla="*/ 0 w 4663440"/>
                <a:gd name="connsiteY7" fmla="*/ 214312 h 17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3440" h="1714499">
                  <a:moveTo>
                    <a:pt x="0" y="214312"/>
                  </a:moveTo>
                  <a:lnTo>
                    <a:pt x="3806191" y="214312"/>
                  </a:lnTo>
                  <a:lnTo>
                    <a:pt x="3806191" y="0"/>
                  </a:lnTo>
                  <a:lnTo>
                    <a:pt x="4663440" y="857250"/>
                  </a:lnTo>
                  <a:lnTo>
                    <a:pt x="3806191" y="1714499"/>
                  </a:lnTo>
                  <a:lnTo>
                    <a:pt x="3806191" y="1500187"/>
                  </a:lnTo>
                  <a:lnTo>
                    <a:pt x="0" y="1500187"/>
                  </a:lnTo>
                  <a:lnTo>
                    <a:pt x="0" y="214312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225107" rIns="653732" bIns="225107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>
                  <a:latin typeface="Trebuchet MS" panose="020B0603020202020204" pitchFamily="34" charset="0"/>
                </a:rPr>
                <a:t>Worker engages client to define the issue(s), often worker and client define problem differently.</a:t>
              </a:r>
              <a:endParaRPr lang="en-US" sz="1600" kern="1200" dirty="0">
                <a:latin typeface="Trebuchet MS" panose="020B0603020202020204" pitchFamily="34" charset="0"/>
              </a:endParaRP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>
                  <a:latin typeface="Trebuchet MS" panose="020B0603020202020204" pitchFamily="34" charset="0"/>
                </a:rPr>
                <a:t>Goal = develop agreement on issue(s)</a:t>
              </a:r>
              <a:endParaRPr lang="en-US" sz="16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85800" y="762001"/>
              <a:ext cx="3024725" cy="1714497"/>
            </a:xfrm>
            <a:custGeom>
              <a:avLst/>
              <a:gdLst>
                <a:gd name="connsiteX0" fmla="*/ 0 w 3108960"/>
                <a:gd name="connsiteY0" fmla="*/ 285756 h 1714499"/>
                <a:gd name="connsiteX1" fmla="*/ 285756 w 3108960"/>
                <a:gd name="connsiteY1" fmla="*/ 0 h 1714499"/>
                <a:gd name="connsiteX2" fmla="*/ 2823204 w 3108960"/>
                <a:gd name="connsiteY2" fmla="*/ 0 h 1714499"/>
                <a:gd name="connsiteX3" fmla="*/ 3108960 w 3108960"/>
                <a:gd name="connsiteY3" fmla="*/ 285756 h 1714499"/>
                <a:gd name="connsiteX4" fmla="*/ 3108960 w 3108960"/>
                <a:gd name="connsiteY4" fmla="*/ 1428743 h 1714499"/>
                <a:gd name="connsiteX5" fmla="*/ 2823204 w 3108960"/>
                <a:gd name="connsiteY5" fmla="*/ 1714499 h 1714499"/>
                <a:gd name="connsiteX6" fmla="*/ 285756 w 3108960"/>
                <a:gd name="connsiteY6" fmla="*/ 1714499 h 1714499"/>
                <a:gd name="connsiteX7" fmla="*/ 0 w 3108960"/>
                <a:gd name="connsiteY7" fmla="*/ 1428743 h 1714499"/>
                <a:gd name="connsiteX8" fmla="*/ 0 w 3108960"/>
                <a:gd name="connsiteY8" fmla="*/ 285756 h 17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8960" h="1714499">
                  <a:moveTo>
                    <a:pt x="0" y="285756"/>
                  </a:moveTo>
                  <a:cubicBezTo>
                    <a:pt x="0" y="127937"/>
                    <a:pt x="127937" y="0"/>
                    <a:pt x="285756" y="0"/>
                  </a:cubicBezTo>
                  <a:lnTo>
                    <a:pt x="2823204" y="0"/>
                  </a:lnTo>
                  <a:cubicBezTo>
                    <a:pt x="2981023" y="0"/>
                    <a:pt x="3108960" y="127937"/>
                    <a:pt x="3108960" y="285756"/>
                  </a:cubicBezTo>
                  <a:lnTo>
                    <a:pt x="3108960" y="1428743"/>
                  </a:lnTo>
                  <a:cubicBezTo>
                    <a:pt x="3108960" y="1586562"/>
                    <a:pt x="2981023" y="1714499"/>
                    <a:pt x="2823204" y="1714499"/>
                  </a:cubicBezTo>
                  <a:lnTo>
                    <a:pt x="285756" y="1714499"/>
                  </a:lnTo>
                  <a:cubicBezTo>
                    <a:pt x="127937" y="1714499"/>
                    <a:pt x="0" y="1586562"/>
                    <a:pt x="0" y="1428743"/>
                  </a:cubicBezTo>
                  <a:lnTo>
                    <a:pt x="0" y="28575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565" tIns="135130" rIns="186565" bIns="13513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Trebuchet MS" panose="020B0603020202020204" pitchFamily="34" charset="0"/>
                </a:rPr>
                <a:t>Helping clients clarify key issues</a:t>
              </a:r>
              <a:endParaRPr lang="en-US" sz="20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794760" y="2558681"/>
              <a:ext cx="4663440" cy="1714499"/>
            </a:xfrm>
            <a:custGeom>
              <a:avLst/>
              <a:gdLst>
                <a:gd name="connsiteX0" fmla="*/ 0 w 4663440"/>
                <a:gd name="connsiteY0" fmla="*/ 214312 h 1714499"/>
                <a:gd name="connsiteX1" fmla="*/ 3806191 w 4663440"/>
                <a:gd name="connsiteY1" fmla="*/ 214312 h 1714499"/>
                <a:gd name="connsiteX2" fmla="*/ 3806191 w 4663440"/>
                <a:gd name="connsiteY2" fmla="*/ 0 h 1714499"/>
                <a:gd name="connsiteX3" fmla="*/ 4663440 w 4663440"/>
                <a:gd name="connsiteY3" fmla="*/ 857250 h 1714499"/>
                <a:gd name="connsiteX4" fmla="*/ 3806191 w 4663440"/>
                <a:gd name="connsiteY4" fmla="*/ 1714499 h 1714499"/>
                <a:gd name="connsiteX5" fmla="*/ 3806191 w 4663440"/>
                <a:gd name="connsiteY5" fmla="*/ 1500187 h 1714499"/>
                <a:gd name="connsiteX6" fmla="*/ 0 w 4663440"/>
                <a:gd name="connsiteY6" fmla="*/ 1500187 h 1714499"/>
                <a:gd name="connsiteX7" fmla="*/ 0 w 4663440"/>
                <a:gd name="connsiteY7" fmla="*/ 214312 h 17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3440" h="1714499">
                  <a:moveTo>
                    <a:pt x="0" y="214312"/>
                  </a:moveTo>
                  <a:lnTo>
                    <a:pt x="3806191" y="214312"/>
                  </a:lnTo>
                  <a:lnTo>
                    <a:pt x="3806191" y="0"/>
                  </a:lnTo>
                  <a:lnTo>
                    <a:pt x="4663440" y="857250"/>
                  </a:lnTo>
                  <a:lnTo>
                    <a:pt x="3806191" y="1714499"/>
                  </a:lnTo>
                  <a:lnTo>
                    <a:pt x="3806191" y="1500187"/>
                  </a:lnTo>
                  <a:lnTo>
                    <a:pt x="0" y="1500187"/>
                  </a:lnTo>
                  <a:lnTo>
                    <a:pt x="0" y="214312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225107" rIns="653732" bIns="225107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>
                  <a:latin typeface="Trebuchet MS" panose="020B0603020202020204" pitchFamily="34" charset="0"/>
                </a:rPr>
                <a:t>Definition of issue defines target outcome, often worker and client disagree on target outcome.</a:t>
              </a:r>
              <a:endParaRPr lang="en-US" sz="1600" kern="1200" dirty="0">
                <a:latin typeface="Trebuchet MS" panose="020B0603020202020204" pitchFamily="34" charset="0"/>
              </a:endParaRP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>
                  <a:latin typeface="Trebuchet MS" panose="020B0603020202020204" pitchFamily="34" charset="0"/>
                </a:rPr>
                <a:t>Goal= develop agreement on outcome</a:t>
              </a:r>
              <a:endParaRPr lang="en-US" sz="16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85800" y="2558681"/>
              <a:ext cx="3108960" cy="1714499"/>
            </a:xfrm>
            <a:custGeom>
              <a:avLst/>
              <a:gdLst>
                <a:gd name="connsiteX0" fmla="*/ 0 w 3108960"/>
                <a:gd name="connsiteY0" fmla="*/ 285756 h 1714499"/>
                <a:gd name="connsiteX1" fmla="*/ 285756 w 3108960"/>
                <a:gd name="connsiteY1" fmla="*/ 0 h 1714499"/>
                <a:gd name="connsiteX2" fmla="*/ 2823204 w 3108960"/>
                <a:gd name="connsiteY2" fmla="*/ 0 h 1714499"/>
                <a:gd name="connsiteX3" fmla="*/ 3108960 w 3108960"/>
                <a:gd name="connsiteY3" fmla="*/ 285756 h 1714499"/>
                <a:gd name="connsiteX4" fmla="*/ 3108960 w 3108960"/>
                <a:gd name="connsiteY4" fmla="*/ 1428743 h 1714499"/>
                <a:gd name="connsiteX5" fmla="*/ 2823204 w 3108960"/>
                <a:gd name="connsiteY5" fmla="*/ 1714499 h 1714499"/>
                <a:gd name="connsiteX6" fmla="*/ 285756 w 3108960"/>
                <a:gd name="connsiteY6" fmla="*/ 1714499 h 1714499"/>
                <a:gd name="connsiteX7" fmla="*/ 0 w 3108960"/>
                <a:gd name="connsiteY7" fmla="*/ 1428743 h 1714499"/>
                <a:gd name="connsiteX8" fmla="*/ 0 w 3108960"/>
                <a:gd name="connsiteY8" fmla="*/ 285756 h 17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8960" h="1714499">
                  <a:moveTo>
                    <a:pt x="0" y="285756"/>
                  </a:moveTo>
                  <a:cubicBezTo>
                    <a:pt x="0" y="127937"/>
                    <a:pt x="127937" y="0"/>
                    <a:pt x="285756" y="0"/>
                  </a:cubicBezTo>
                  <a:lnTo>
                    <a:pt x="2823204" y="0"/>
                  </a:lnTo>
                  <a:cubicBezTo>
                    <a:pt x="2981023" y="0"/>
                    <a:pt x="3108960" y="127937"/>
                    <a:pt x="3108960" y="285756"/>
                  </a:cubicBezTo>
                  <a:lnTo>
                    <a:pt x="3108960" y="1428743"/>
                  </a:lnTo>
                  <a:cubicBezTo>
                    <a:pt x="3108960" y="1586562"/>
                    <a:pt x="2981023" y="1714499"/>
                    <a:pt x="2823204" y="1714499"/>
                  </a:cubicBezTo>
                  <a:lnTo>
                    <a:pt x="285756" y="1714499"/>
                  </a:lnTo>
                  <a:cubicBezTo>
                    <a:pt x="127937" y="1714499"/>
                    <a:pt x="0" y="1586562"/>
                    <a:pt x="0" y="1428743"/>
                  </a:cubicBezTo>
                  <a:lnTo>
                    <a:pt x="0" y="285756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565" tIns="135130" rIns="186565" bIns="13513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Trebuchet MS" panose="020B0603020202020204" pitchFamily="34" charset="0"/>
                </a:rPr>
                <a:t>Helping clients determine outcomes</a:t>
              </a:r>
              <a:endParaRPr lang="en-US" sz="20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794760" y="4362448"/>
              <a:ext cx="4663440" cy="1876055"/>
            </a:xfrm>
            <a:custGeom>
              <a:avLst/>
              <a:gdLst>
                <a:gd name="connsiteX0" fmla="*/ 0 w 4663440"/>
                <a:gd name="connsiteY0" fmla="*/ 214312 h 1714499"/>
                <a:gd name="connsiteX1" fmla="*/ 3806191 w 4663440"/>
                <a:gd name="connsiteY1" fmla="*/ 214312 h 1714499"/>
                <a:gd name="connsiteX2" fmla="*/ 3806191 w 4663440"/>
                <a:gd name="connsiteY2" fmla="*/ 0 h 1714499"/>
                <a:gd name="connsiteX3" fmla="*/ 4663440 w 4663440"/>
                <a:gd name="connsiteY3" fmla="*/ 857250 h 1714499"/>
                <a:gd name="connsiteX4" fmla="*/ 3806191 w 4663440"/>
                <a:gd name="connsiteY4" fmla="*/ 1714499 h 1714499"/>
                <a:gd name="connsiteX5" fmla="*/ 3806191 w 4663440"/>
                <a:gd name="connsiteY5" fmla="*/ 1500187 h 1714499"/>
                <a:gd name="connsiteX6" fmla="*/ 0 w 4663440"/>
                <a:gd name="connsiteY6" fmla="*/ 1500187 h 1714499"/>
                <a:gd name="connsiteX7" fmla="*/ 0 w 4663440"/>
                <a:gd name="connsiteY7" fmla="*/ 214312 h 17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3440" h="1714499">
                  <a:moveTo>
                    <a:pt x="0" y="214312"/>
                  </a:moveTo>
                  <a:lnTo>
                    <a:pt x="3806191" y="214312"/>
                  </a:lnTo>
                  <a:lnTo>
                    <a:pt x="3806191" y="0"/>
                  </a:lnTo>
                  <a:lnTo>
                    <a:pt x="4663440" y="857250"/>
                  </a:lnTo>
                  <a:lnTo>
                    <a:pt x="3806191" y="1714499"/>
                  </a:lnTo>
                  <a:lnTo>
                    <a:pt x="3806191" y="1500187"/>
                  </a:lnTo>
                  <a:lnTo>
                    <a:pt x="0" y="1500187"/>
                  </a:lnTo>
                  <a:lnTo>
                    <a:pt x="0" y="214312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225107" rIns="653732" bIns="225107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>
                  <a:latin typeface="Trebuchet MS" panose="020B0603020202020204" pitchFamily="34" charset="0"/>
                </a:rPr>
                <a:t>Goal = worker and client come to agreement on how to accomplish goals.</a:t>
              </a:r>
              <a:endParaRPr lang="en-US" sz="1600" kern="1200" dirty="0">
                <a:latin typeface="Trebuchet MS" panose="020B0603020202020204" pitchFamily="34" charset="0"/>
              </a:endParaRP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>
                  <a:latin typeface="Trebuchet MS" panose="020B0603020202020204" pitchFamily="34" charset="0"/>
                </a:rPr>
                <a:t>Often worker and client will agree on issues and outcomes but will disagree on how to move forward.</a:t>
              </a:r>
              <a:endParaRPr lang="en-US" sz="16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85800" y="4355362"/>
              <a:ext cx="3108960" cy="1796680"/>
            </a:xfrm>
            <a:custGeom>
              <a:avLst/>
              <a:gdLst>
                <a:gd name="connsiteX0" fmla="*/ 0 w 3108960"/>
                <a:gd name="connsiteY0" fmla="*/ 285756 h 1714499"/>
                <a:gd name="connsiteX1" fmla="*/ 285756 w 3108960"/>
                <a:gd name="connsiteY1" fmla="*/ 0 h 1714499"/>
                <a:gd name="connsiteX2" fmla="*/ 2823204 w 3108960"/>
                <a:gd name="connsiteY2" fmla="*/ 0 h 1714499"/>
                <a:gd name="connsiteX3" fmla="*/ 3108960 w 3108960"/>
                <a:gd name="connsiteY3" fmla="*/ 285756 h 1714499"/>
                <a:gd name="connsiteX4" fmla="*/ 3108960 w 3108960"/>
                <a:gd name="connsiteY4" fmla="*/ 1428743 h 1714499"/>
                <a:gd name="connsiteX5" fmla="*/ 2823204 w 3108960"/>
                <a:gd name="connsiteY5" fmla="*/ 1714499 h 1714499"/>
                <a:gd name="connsiteX6" fmla="*/ 285756 w 3108960"/>
                <a:gd name="connsiteY6" fmla="*/ 1714499 h 1714499"/>
                <a:gd name="connsiteX7" fmla="*/ 0 w 3108960"/>
                <a:gd name="connsiteY7" fmla="*/ 1428743 h 1714499"/>
                <a:gd name="connsiteX8" fmla="*/ 0 w 3108960"/>
                <a:gd name="connsiteY8" fmla="*/ 285756 h 17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8960" h="1714499">
                  <a:moveTo>
                    <a:pt x="0" y="285756"/>
                  </a:moveTo>
                  <a:cubicBezTo>
                    <a:pt x="0" y="127937"/>
                    <a:pt x="127937" y="0"/>
                    <a:pt x="285756" y="0"/>
                  </a:cubicBezTo>
                  <a:lnTo>
                    <a:pt x="2823204" y="0"/>
                  </a:lnTo>
                  <a:cubicBezTo>
                    <a:pt x="2981023" y="0"/>
                    <a:pt x="3108960" y="127937"/>
                    <a:pt x="3108960" y="285756"/>
                  </a:cubicBezTo>
                  <a:lnTo>
                    <a:pt x="3108960" y="1428743"/>
                  </a:lnTo>
                  <a:cubicBezTo>
                    <a:pt x="3108960" y="1586562"/>
                    <a:pt x="2981023" y="1714499"/>
                    <a:pt x="2823204" y="1714499"/>
                  </a:cubicBezTo>
                  <a:lnTo>
                    <a:pt x="285756" y="1714499"/>
                  </a:lnTo>
                  <a:cubicBezTo>
                    <a:pt x="127937" y="1714499"/>
                    <a:pt x="0" y="1586562"/>
                    <a:pt x="0" y="1428743"/>
                  </a:cubicBezTo>
                  <a:lnTo>
                    <a:pt x="0" y="285756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565" tIns="135130" rIns="186565" bIns="13513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Trebuchet MS" panose="020B0603020202020204" pitchFamily="34" charset="0"/>
                </a:rPr>
                <a:t>Helping clients develop strategies to accomplish goals</a:t>
              </a:r>
              <a:endParaRPr lang="en-US" sz="2000" kern="1200" dirty="0">
                <a:latin typeface="Trebuchet MS" panose="020B0603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691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Stages of the Helping Relationship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4605" y="815941"/>
            <a:ext cx="7816645" cy="4259132"/>
            <a:chOff x="641555" y="903264"/>
            <a:chExt cx="7816645" cy="5480509"/>
          </a:xfrm>
        </p:grpSpPr>
        <p:sp>
          <p:nvSpPr>
            <p:cNvPr id="9" name="Freeform 8"/>
            <p:cNvSpPr/>
            <p:nvPr/>
          </p:nvSpPr>
          <p:spPr>
            <a:xfrm>
              <a:off x="3794760" y="903264"/>
              <a:ext cx="4663440" cy="1759761"/>
            </a:xfrm>
            <a:custGeom>
              <a:avLst/>
              <a:gdLst>
                <a:gd name="connsiteX0" fmla="*/ 0 w 4663440"/>
                <a:gd name="connsiteY0" fmla="*/ 214312 h 1714499"/>
                <a:gd name="connsiteX1" fmla="*/ 3806191 w 4663440"/>
                <a:gd name="connsiteY1" fmla="*/ 214312 h 1714499"/>
                <a:gd name="connsiteX2" fmla="*/ 3806191 w 4663440"/>
                <a:gd name="connsiteY2" fmla="*/ 0 h 1714499"/>
                <a:gd name="connsiteX3" fmla="*/ 4663440 w 4663440"/>
                <a:gd name="connsiteY3" fmla="*/ 857250 h 1714499"/>
                <a:gd name="connsiteX4" fmla="*/ 3806191 w 4663440"/>
                <a:gd name="connsiteY4" fmla="*/ 1714499 h 1714499"/>
                <a:gd name="connsiteX5" fmla="*/ 3806191 w 4663440"/>
                <a:gd name="connsiteY5" fmla="*/ 1500187 h 1714499"/>
                <a:gd name="connsiteX6" fmla="*/ 0 w 4663440"/>
                <a:gd name="connsiteY6" fmla="*/ 1500187 h 1714499"/>
                <a:gd name="connsiteX7" fmla="*/ 0 w 4663440"/>
                <a:gd name="connsiteY7" fmla="*/ 214312 h 17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3440" h="1714499">
                  <a:moveTo>
                    <a:pt x="0" y="214312"/>
                  </a:moveTo>
                  <a:lnTo>
                    <a:pt x="3806191" y="214312"/>
                  </a:lnTo>
                  <a:lnTo>
                    <a:pt x="3806191" y="0"/>
                  </a:lnTo>
                  <a:lnTo>
                    <a:pt x="4663440" y="857250"/>
                  </a:lnTo>
                  <a:lnTo>
                    <a:pt x="3806191" y="1714499"/>
                  </a:lnTo>
                  <a:lnTo>
                    <a:pt x="3806191" y="1500187"/>
                  </a:lnTo>
                  <a:lnTo>
                    <a:pt x="0" y="1500187"/>
                  </a:lnTo>
                  <a:lnTo>
                    <a:pt x="0" y="214312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225107" rIns="653732" bIns="225107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>
                  <a:latin typeface="Trebuchet MS" panose="020B0603020202020204" pitchFamily="34" charset="0"/>
                </a:rPr>
                <a:t>A 85 </a:t>
              </a:r>
              <a:r>
                <a:rPr lang="en-US" sz="1500" kern="1200" dirty="0" err="1" smtClean="0">
                  <a:latin typeface="Trebuchet MS" panose="020B0603020202020204" pitchFamily="34" charset="0"/>
                </a:rPr>
                <a:t>yr</a:t>
              </a:r>
              <a:r>
                <a:rPr lang="en-US" sz="1500" kern="1200" dirty="0" smtClean="0">
                  <a:latin typeface="Trebuchet MS" panose="020B0603020202020204" pitchFamily="34" charset="0"/>
                </a:rPr>
                <a:t> old woman whose son is taking financial advantage of her.</a:t>
              </a:r>
              <a:endParaRPr lang="en-US" sz="1500" kern="1200" dirty="0">
                <a:latin typeface="Trebuchet MS" panose="020B0603020202020204" pitchFamily="34" charset="0"/>
              </a:endParaRP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>
                  <a:latin typeface="Trebuchet MS" panose="020B0603020202020204" pitchFamily="34" charset="0"/>
                </a:rPr>
                <a:t>She may define the problem as her son needing help rather than needing to protect her funds from her son.</a:t>
              </a:r>
              <a:endParaRPr lang="en-US" sz="15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85800" y="948525"/>
              <a:ext cx="3108960" cy="1714500"/>
            </a:xfrm>
            <a:custGeom>
              <a:avLst/>
              <a:gdLst>
                <a:gd name="connsiteX0" fmla="*/ 0 w 3108960"/>
                <a:gd name="connsiteY0" fmla="*/ 285756 h 1714499"/>
                <a:gd name="connsiteX1" fmla="*/ 285756 w 3108960"/>
                <a:gd name="connsiteY1" fmla="*/ 0 h 1714499"/>
                <a:gd name="connsiteX2" fmla="*/ 2823204 w 3108960"/>
                <a:gd name="connsiteY2" fmla="*/ 0 h 1714499"/>
                <a:gd name="connsiteX3" fmla="*/ 3108960 w 3108960"/>
                <a:gd name="connsiteY3" fmla="*/ 285756 h 1714499"/>
                <a:gd name="connsiteX4" fmla="*/ 3108960 w 3108960"/>
                <a:gd name="connsiteY4" fmla="*/ 1428743 h 1714499"/>
                <a:gd name="connsiteX5" fmla="*/ 2823204 w 3108960"/>
                <a:gd name="connsiteY5" fmla="*/ 1714499 h 1714499"/>
                <a:gd name="connsiteX6" fmla="*/ 285756 w 3108960"/>
                <a:gd name="connsiteY6" fmla="*/ 1714499 h 1714499"/>
                <a:gd name="connsiteX7" fmla="*/ 0 w 3108960"/>
                <a:gd name="connsiteY7" fmla="*/ 1428743 h 1714499"/>
                <a:gd name="connsiteX8" fmla="*/ 0 w 3108960"/>
                <a:gd name="connsiteY8" fmla="*/ 285756 h 17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8960" h="1714499">
                  <a:moveTo>
                    <a:pt x="0" y="285756"/>
                  </a:moveTo>
                  <a:cubicBezTo>
                    <a:pt x="0" y="127937"/>
                    <a:pt x="127937" y="0"/>
                    <a:pt x="285756" y="0"/>
                  </a:cubicBezTo>
                  <a:lnTo>
                    <a:pt x="2823204" y="0"/>
                  </a:lnTo>
                  <a:cubicBezTo>
                    <a:pt x="2981023" y="0"/>
                    <a:pt x="3108960" y="127937"/>
                    <a:pt x="3108960" y="285756"/>
                  </a:cubicBezTo>
                  <a:lnTo>
                    <a:pt x="3108960" y="1428743"/>
                  </a:lnTo>
                  <a:cubicBezTo>
                    <a:pt x="3108960" y="1586562"/>
                    <a:pt x="2981023" y="1714499"/>
                    <a:pt x="2823204" y="1714499"/>
                  </a:cubicBezTo>
                  <a:lnTo>
                    <a:pt x="285756" y="1714499"/>
                  </a:lnTo>
                  <a:cubicBezTo>
                    <a:pt x="127937" y="1714499"/>
                    <a:pt x="0" y="1586562"/>
                    <a:pt x="0" y="1428743"/>
                  </a:cubicBezTo>
                  <a:lnTo>
                    <a:pt x="0" y="28575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565" tIns="135130" rIns="186565" bIns="13513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Trebuchet MS" panose="020B0603020202020204" pitchFamily="34" charset="0"/>
                </a:rPr>
                <a:t>Helping clients clarify key issues</a:t>
              </a:r>
              <a:endParaRPr lang="en-US" sz="20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794760" y="2730132"/>
              <a:ext cx="4663440" cy="1828201"/>
            </a:xfrm>
            <a:custGeom>
              <a:avLst/>
              <a:gdLst>
                <a:gd name="connsiteX0" fmla="*/ 0 w 4663440"/>
                <a:gd name="connsiteY0" fmla="*/ 214312 h 1714499"/>
                <a:gd name="connsiteX1" fmla="*/ 3806191 w 4663440"/>
                <a:gd name="connsiteY1" fmla="*/ 214312 h 1714499"/>
                <a:gd name="connsiteX2" fmla="*/ 3806191 w 4663440"/>
                <a:gd name="connsiteY2" fmla="*/ 0 h 1714499"/>
                <a:gd name="connsiteX3" fmla="*/ 4663440 w 4663440"/>
                <a:gd name="connsiteY3" fmla="*/ 857250 h 1714499"/>
                <a:gd name="connsiteX4" fmla="*/ 3806191 w 4663440"/>
                <a:gd name="connsiteY4" fmla="*/ 1714499 h 1714499"/>
                <a:gd name="connsiteX5" fmla="*/ 3806191 w 4663440"/>
                <a:gd name="connsiteY5" fmla="*/ 1500187 h 1714499"/>
                <a:gd name="connsiteX6" fmla="*/ 0 w 4663440"/>
                <a:gd name="connsiteY6" fmla="*/ 1500187 h 1714499"/>
                <a:gd name="connsiteX7" fmla="*/ 0 w 4663440"/>
                <a:gd name="connsiteY7" fmla="*/ 214312 h 17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3440" h="1714499">
                  <a:moveTo>
                    <a:pt x="0" y="214312"/>
                  </a:moveTo>
                  <a:lnTo>
                    <a:pt x="3806191" y="214312"/>
                  </a:lnTo>
                  <a:lnTo>
                    <a:pt x="3806191" y="0"/>
                  </a:lnTo>
                  <a:lnTo>
                    <a:pt x="4663440" y="857250"/>
                  </a:lnTo>
                  <a:lnTo>
                    <a:pt x="3806191" y="1714499"/>
                  </a:lnTo>
                  <a:lnTo>
                    <a:pt x="3806191" y="1500187"/>
                  </a:lnTo>
                  <a:lnTo>
                    <a:pt x="0" y="1500187"/>
                  </a:lnTo>
                  <a:lnTo>
                    <a:pt x="0" y="214312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225107" rIns="653732" bIns="225107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>
                  <a:latin typeface="Trebuchet MS" panose="020B0603020202020204" pitchFamily="34" charset="0"/>
                </a:rPr>
                <a:t>The worker may want to secure a restraining order so that the son has no access to the client’s funds.</a:t>
              </a:r>
              <a:endParaRPr lang="en-US" sz="1500" kern="1200" dirty="0">
                <a:latin typeface="Trebuchet MS" panose="020B0603020202020204" pitchFamily="34" charset="0"/>
              </a:endParaRP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>
                  <a:latin typeface="Trebuchet MS" panose="020B0603020202020204" pitchFamily="34" charset="0"/>
                </a:rPr>
                <a:t> The client may want a promise from the son that he will not use her money.</a:t>
              </a:r>
              <a:endParaRPr lang="en-US" sz="15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41555" y="2778801"/>
              <a:ext cx="3108960" cy="1714499"/>
            </a:xfrm>
            <a:custGeom>
              <a:avLst/>
              <a:gdLst>
                <a:gd name="connsiteX0" fmla="*/ 0 w 3108960"/>
                <a:gd name="connsiteY0" fmla="*/ 285756 h 1714499"/>
                <a:gd name="connsiteX1" fmla="*/ 285756 w 3108960"/>
                <a:gd name="connsiteY1" fmla="*/ 0 h 1714499"/>
                <a:gd name="connsiteX2" fmla="*/ 2823204 w 3108960"/>
                <a:gd name="connsiteY2" fmla="*/ 0 h 1714499"/>
                <a:gd name="connsiteX3" fmla="*/ 3108960 w 3108960"/>
                <a:gd name="connsiteY3" fmla="*/ 285756 h 1714499"/>
                <a:gd name="connsiteX4" fmla="*/ 3108960 w 3108960"/>
                <a:gd name="connsiteY4" fmla="*/ 1428743 h 1714499"/>
                <a:gd name="connsiteX5" fmla="*/ 2823204 w 3108960"/>
                <a:gd name="connsiteY5" fmla="*/ 1714499 h 1714499"/>
                <a:gd name="connsiteX6" fmla="*/ 285756 w 3108960"/>
                <a:gd name="connsiteY6" fmla="*/ 1714499 h 1714499"/>
                <a:gd name="connsiteX7" fmla="*/ 0 w 3108960"/>
                <a:gd name="connsiteY7" fmla="*/ 1428743 h 1714499"/>
                <a:gd name="connsiteX8" fmla="*/ 0 w 3108960"/>
                <a:gd name="connsiteY8" fmla="*/ 285756 h 17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8960" h="1714499">
                  <a:moveTo>
                    <a:pt x="0" y="285756"/>
                  </a:moveTo>
                  <a:cubicBezTo>
                    <a:pt x="0" y="127937"/>
                    <a:pt x="127937" y="0"/>
                    <a:pt x="285756" y="0"/>
                  </a:cubicBezTo>
                  <a:lnTo>
                    <a:pt x="2823204" y="0"/>
                  </a:lnTo>
                  <a:cubicBezTo>
                    <a:pt x="2981023" y="0"/>
                    <a:pt x="3108960" y="127937"/>
                    <a:pt x="3108960" y="285756"/>
                  </a:cubicBezTo>
                  <a:lnTo>
                    <a:pt x="3108960" y="1428743"/>
                  </a:lnTo>
                  <a:cubicBezTo>
                    <a:pt x="3108960" y="1586562"/>
                    <a:pt x="2981023" y="1714499"/>
                    <a:pt x="2823204" y="1714499"/>
                  </a:cubicBezTo>
                  <a:lnTo>
                    <a:pt x="285756" y="1714499"/>
                  </a:lnTo>
                  <a:cubicBezTo>
                    <a:pt x="127937" y="1714499"/>
                    <a:pt x="0" y="1586562"/>
                    <a:pt x="0" y="1428743"/>
                  </a:cubicBezTo>
                  <a:lnTo>
                    <a:pt x="0" y="285756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565" tIns="135130" rIns="186565" bIns="13513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Trebuchet MS" panose="020B0603020202020204" pitchFamily="34" charset="0"/>
                </a:rPr>
                <a:t>Helping clients determine outcomes</a:t>
              </a:r>
              <a:endParaRPr lang="en-US" sz="20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794760" y="4642560"/>
              <a:ext cx="4663440" cy="1741213"/>
            </a:xfrm>
            <a:custGeom>
              <a:avLst/>
              <a:gdLst>
                <a:gd name="connsiteX0" fmla="*/ 0 w 4663440"/>
                <a:gd name="connsiteY0" fmla="*/ 214312 h 1714499"/>
                <a:gd name="connsiteX1" fmla="*/ 3806191 w 4663440"/>
                <a:gd name="connsiteY1" fmla="*/ 214312 h 1714499"/>
                <a:gd name="connsiteX2" fmla="*/ 3806191 w 4663440"/>
                <a:gd name="connsiteY2" fmla="*/ 0 h 1714499"/>
                <a:gd name="connsiteX3" fmla="*/ 4663440 w 4663440"/>
                <a:gd name="connsiteY3" fmla="*/ 857250 h 1714499"/>
                <a:gd name="connsiteX4" fmla="*/ 3806191 w 4663440"/>
                <a:gd name="connsiteY4" fmla="*/ 1714499 h 1714499"/>
                <a:gd name="connsiteX5" fmla="*/ 3806191 w 4663440"/>
                <a:gd name="connsiteY5" fmla="*/ 1500187 h 1714499"/>
                <a:gd name="connsiteX6" fmla="*/ 0 w 4663440"/>
                <a:gd name="connsiteY6" fmla="*/ 1500187 h 1714499"/>
                <a:gd name="connsiteX7" fmla="*/ 0 w 4663440"/>
                <a:gd name="connsiteY7" fmla="*/ 214312 h 17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3440" h="1714499">
                  <a:moveTo>
                    <a:pt x="0" y="214312"/>
                  </a:moveTo>
                  <a:lnTo>
                    <a:pt x="3806191" y="214312"/>
                  </a:lnTo>
                  <a:lnTo>
                    <a:pt x="3806191" y="0"/>
                  </a:lnTo>
                  <a:lnTo>
                    <a:pt x="4663440" y="857250"/>
                  </a:lnTo>
                  <a:lnTo>
                    <a:pt x="3806191" y="1714499"/>
                  </a:lnTo>
                  <a:lnTo>
                    <a:pt x="3806191" y="1500187"/>
                  </a:lnTo>
                  <a:lnTo>
                    <a:pt x="0" y="1500187"/>
                  </a:lnTo>
                  <a:lnTo>
                    <a:pt x="0" y="214312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225107" rIns="653732" bIns="225107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500" kern="1200" dirty="0" smtClean="0">
                  <a:latin typeface="Trebuchet MS" panose="020B0603020202020204" pitchFamily="34" charset="0"/>
                </a:rPr>
                <a:t>The client may block any efforts to arrest her son, feeling that it’s a family issue that needs to be handled within the family or, at least, outside of the criminal justice system.</a:t>
              </a:r>
              <a:endParaRPr lang="en-US" sz="15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85800" y="4609077"/>
              <a:ext cx="3108960" cy="1714500"/>
            </a:xfrm>
            <a:custGeom>
              <a:avLst/>
              <a:gdLst>
                <a:gd name="connsiteX0" fmla="*/ 0 w 3108960"/>
                <a:gd name="connsiteY0" fmla="*/ 285756 h 1714499"/>
                <a:gd name="connsiteX1" fmla="*/ 285756 w 3108960"/>
                <a:gd name="connsiteY1" fmla="*/ 0 h 1714499"/>
                <a:gd name="connsiteX2" fmla="*/ 2823204 w 3108960"/>
                <a:gd name="connsiteY2" fmla="*/ 0 h 1714499"/>
                <a:gd name="connsiteX3" fmla="*/ 3108960 w 3108960"/>
                <a:gd name="connsiteY3" fmla="*/ 285756 h 1714499"/>
                <a:gd name="connsiteX4" fmla="*/ 3108960 w 3108960"/>
                <a:gd name="connsiteY4" fmla="*/ 1428743 h 1714499"/>
                <a:gd name="connsiteX5" fmla="*/ 2823204 w 3108960"/>
                <a:gd name="connsiteY5" fmla="*/ 1714499 h 1714499"/>
                <a:gd name="connsiteX6" fmla="*/ 285756 w 3108960"/>
                <a:gd name="connsiteY6" fmla="*/ 1714499 h 1714499"/>
                <a:gd name="connsiteX7" fmla="*/ 0 w 3108960"/>
                <a:gd name="connsiteY7" fmla="*/ 1428743 h 1714499"/>
                <a:gd name="connsiteX8" fmla="*/ 0 w 3108960"/>
                <a:gd name="connsiteY8" fmla="*/ 285756 h 171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8960" h="1714499">
                  <a:moveTo>
                    <a:pt x="0" y="285756"/>
                  </a:moveTo>
                  <a:cubicBezTo>
                    <a:pt x="0" y="127937"/>
                    <a:pt x="127937" y="0"/>
                    <a:pt x="285756" y="0"/>
                  </a:cubicBezTo>
                  <a:lnTo>
                    <a:pt x="2823204" y="0"/>
                  </a:lnTo>
                  <a:cubicBezTo>
                    <a:pt x="2981023" y="0"/>
                    <a:pt x="3108960" y="127937"/>
                    <a:pt x="3108960" y="285756"/>
                  </a:cubicBezTo>
                  <a:lnTo>
                    <a:pt x="3108960" y="1428743"/>
                  </a:lnTo>
                  <a:cubicBezTo>
                    <a:pt x="3108960" y="1586562"/>
                    <a:pt x="2981023" y="1714499"/>
                    <a:pt x="2823204" y="1714499"/>
                  </a:cubicBezTo>
                  <a:lnTo>
                    <a:pt x="285756" y="1714499"/>
                  </a:lnTo>
                  <a:cubicBezTo>
                    <a:pt x="127937" y="1714499"/>
                    <a:pt x="0" y="1586562"/>
                    <a:pt x="0" y="1428743"/>
                  </a:cubicBezTo>
                  <a:lnTo>
                    <a:pt x="0" y="285756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565" tIns="135130" rIns="186565" bIns="13513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Trebuchet MS" panose="020B0603020202020204" pitchFamily="34" charset="0"/>
                </a:rPr>
                <a:t>Helping clients develop strategies to accomplish goals</a:t>
              </a:r>
              <a:endParaRPr lang="en-US" sz="2000" kern="1200" dirty="0">
                <a:latin typeface="Trebuchet MS" panose="020B0603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2674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77802" y="2529735"/>
            <a:ext cx="6302496" cy="2613765"/>
            <a:chOff x="1679376" y="2706914"/>
            <a:chExt cx="6090047" cy="4064000"/>
          </a:xfrm>
        </p:grpSpPr>
        <p:sp>
          <p:nvSpPr>
            <p:cNvPr id="9" name="Right Arrow 8"/>
            <p:cNvSpPr/>
            <p:nvPr/>
          </p:nvSpPr>
          <p:spPr>
            <a:xfrm>
              <a:off x="2133599" y="2706914"/>
              <a:ext cx="5181600" cy="4064000"/>
            </a:xfrm>
            <a:prstGeom prst="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1679376" y="3624884"/>
              <a:ext cx="1964531" cy="1926829"/>
            </a:xfrm>
            <a:custGeom>
              <a:avLst/>
              <a:gdLst>
                <a:gd name="connsiteX0" fmla="*/ 0 w 1964531"/>
                <a:gd name="connsiteY0" fmla="*/ 270939 h 1625600"/>
                <a:gd name="connsiteX1" fmla="*/ 270939 w 1964531"/>
                <a:gd name="connsiteY1" fmla="*/ 0 h 1625600"/>
                <a:gd name="connsiteX2" fmla="*/ 1693592 w 1964531"/>
                <a:gd name="connsiteY2" fmla="*/ 0 h 1625600"/>
                <a:gd name="connsiteX3" fmla="*/ 1964531 w 1964531"/>
                <a:gd name="connsiteY3" fmla="*/ 270939 h 1625600"/>
                <a:gd name="connsiteX4" fmla="*/ 1964531 w 1964531"/>
                <a:gd name="connsiteY4" fmla="*/ 1354661 h 1625600"/>
                <a:gd name="connsiteX5" fmla="*/ 1693592 w 1964531"/>
                <a:gd name="connsiteY5" fmla="*/ 1625600 h 1625600"/>
                <a:gd name="connsiteX6" fmla="*/ 270939 w 1964531"/>
                <a:gd name="connsiteY6" fmla="*/ 1625600 h 1625600"/>
                <a:gd name="connsiteX7" fmla="*/ 0 w 1964531"/>
                <a:gd name="connsiteY7" fmla="*/ 1354661 h 1625600"/>
                <a:gd name="connsiteX8" fmla="*/ 0 w 1964531"/>
                <a:gd name="connsiteY8" fmla="*/ 270939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4531" h="1625600">
                  <a:moveTo>
                    <a:pt x="0" y="270939"/>
                  </a:moveTo>
                  <a:cubicBezTo>
                    <a:pt x="0" y="121304"/>
                    <a:pt x="121304" y="0"/>
                    <a:pt x="270939" y="0"/>
                  </a:cubicBezTo>
                  <a:lnTo>
                    <a:pt x="1693592" y="0"/>
                  </a:lnTo>
                  <a:cubicBezTo>
                    <a:pt x="1843227" y="0"/>
                    <a:pt x="1964531" y="121304"/>
                    <a:pt x="1964531" y="270939"/>
                  </a:cubicBezTo>
                  <a:lnTo>
                    <a:pt x="1964531" y="1354661"/>
                  </a:lnTo>
                  <a:cubicBezTo>
                    <a:pt x="1964531" y="1504296"/>
                    <a:pt x="1843227" y="1625600"/>
                    <a:pt x="1693592" y="1625600"/>
                  </a:cubicBezTo>
                  <a:lnTo>
                    <a:pt x="270939" y="1625600"/>
                  </a:lnTo>
                  <a:cubicBezTo>
                    <a:pt x="121304" y="1625600"/>
                    <a:pt x="0" y="1504296"/>
                    <a:pt x="0" y="1354661"/>
                  </a:cubicBezTo>
                  <a:lnTo>
                    <a:pt x="0" y="27093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4605" tIns="174605" rIns="174605" bIns="17460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Trebuchet MS" panose="020B0603020202020204" pitchFamily="34" charset="0"/>
                </a:rPr>
                <a:t>Clarify Issue</a:t>
              </a:r>
              <a:endParaRPr lang="en-US" sz="20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742134" y="3624884"/>
              <a:ext cx="1964531" cy="1926829"/>
            </a:xfrm>
            <a:custGeom>
              <a:avLst/>
              <a:gdLst>
                <a:gd name="connsiteX0" fmla="*/ 0 w 1964531"/>
                <a:gd name="connsiteY0" fmla="*/ 270939 h 1625600"/>
                <a:gd name="connsiteX1" fmla="*/ 270939 w 1964531"/>
                <a:gd name="connsiteY1" fmla="*/ 0 h 1625600"/>
                <a:gd name="connsiteX2" fmla="*/ 1693592 w 1964531"/>
                <a:gd name="connsiteY2" fmla="*/ 0 h 1625600"/>
                <a:gd name="connsiteX3" fmla="*/ 1964531 w 1964531"/>
                <a:gd name="connsiteY3" fmla="*/ 270939 h 1625600"/>
                <a:gd name="connsiteX4" fmla="*/ 1964531 w 1964531"/>
                <a:gd name="connsiteY4" fmla="*/ 1354661 h 1625600"/>
                <a:gd name="connsiteX5" fmla="*/ 1693592 w 1964531"/>
                <a:gd name="connsiteY5" fmla="*/ 1625600 h 1625600"/>
                <a:gd name="connsiteX6" fmla="*/ 270939 w 1964531"/>
                <a:gd name="connsiteY6" fmla="*/ 1625600 h 1625600"/>
                <a:gd name="connsiteX7" fmla="*/ 0 w 1964531"/>
                <a:gd name="connsiteY7" fmla="*/ 1354661 h 1625600"/>
                <a:gd name="connsiteX8" fmla="*/ 0 w 1964531"/>
                <a:gd name="connsiteY8" fmla="*/ 270939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4531" h="1625600">
                  <a:moveTo>
                    <a:pt x="0" y="270939"/>
                  </a:moveTo>
                  <a:cubicBezTo>
                    <a:pt x="0" y="121304"/>
                    <a:pt x="121304" y="0"/>
                    <a:pt x="270939" y="0"/>
                  </a:cubicBezTo>
                  <a:lnTo>
                    <a:pt x="1693592" y="0"/>
                  </a:lnTo>
                  <a:cubicBezTo>
                    <a:pt x="1843227" y="0"/>
                    <a:pt x="1964531" y="121304"/>
                    <a:pt x="1964531" y="270939"/>
                  </a:cubicBezTo>
                  <a:lnTo>
                    <a:pt x="1964531" y="1354661"/>
                  </a:lnTo>
                  <a:cubicBezTo>
                    <a:pt x="1964531" y="1504296"/>
                    <a:pt x="1843227" y="1625600"/>
                    <a:pt x="1693592" y="1625600"/>
                  </a:cubicBezTo>
                  <a:lnTo>
                    <a:pt x="270939" y="1625600"/>
                  </a:lnTo>
                  <a:cubicBezTo>
                    <a:pt x="121304" y="1625600"/>
                    <a:pt x="0" y="1504296"/>
                    <a:pt x="0" y="1354661"/>
                  </a:cubicBezTo>
                  <a:lnTo>
                    <a:pt x="0" y="270939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4605" tIns="174605" rIns="174605" bIns="17460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Trebuchet MS" panose="020B0603020202020204" pitchFamily="34" charset="0"/>
                </a:rPr>
                <a:t>Determine Outcome</a:t>
              </a:r>
              <a:endParaRPr lang="en-US" sz="2000" kern="1200" dirty="0">
                <a:latin typeface="Trebuchet MS" panose="020B0603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804892" y="3624884"/>
              <a:ext cx="1964531" cy="1926829"/>
            </a:xfrm>
            <a:custGeom>
              <a:avLst/>
              <a:gdLst>
                <a:gd name="connsiteX0" fmla="*/ 0 w 1964531"/>
                <a:gd name="connsiteY0" fmla="*/ 270939 h 1625600"/>
                <a:gd name="connsiteX1" fmla="*/ 270939 w 1964531"/>
                <a:gd name="connsiteY1" fmla="*/ 0 h 1625600"/>
                <a:gd name="connsiteX2" fmla="*/ 1693592 w 1964531"/>
                <a:gd name="connsiteY2" fmla="*/ 0 h 1625600"/>
                <a:gd name="connsiteX3" fmla="*/ 1964531 w 1964531"/>
                <a:gd name="connsiteY3" fmla="*/ 270939 h 1625600"/>
                <a:gd name="connsiteX4" fmla="*/ 1964531 w 1964531"/>
                <a:gd name="connsiteY4" fmla="*/ 1354661 h 1625600"/>
                <a:gd name="connsiteX5" fmla="*/ 1693592 w 1964531"/>
                <a:gd name="connsiteY5" fmla="*/ 1625600 h 1625600"/>
                <a:gd name="connsiteX6" fmla="*/ 270939 w 1964531"/>
                <a:gd name="connsiteY6" fmla="*/ 1625600 h 1625600"/>
                <a:gd name="connsiteX7" fmla="*/ 0 w 1964531"/>
                <a:gd name="connsiteY7" fmla="*/ 1354661 h 1625600"/>
                <a:gd name="connsiteX8" fmla="*/ 0 w 1964531"/>
                <a:gd name="connsiteY8" fmla="*/ 270939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4531" h="1625600">
                  <a:moveTo>
                    <a:pt x="0" y="270939"/>
                  </a:moveTo>
                  <a:cubicBezTo>
                    <a:pt x="0" y="121304"/>
                    <a:pt x="121304" y="0"/>
                    <a:pt x="270939" y="0"/>
                  </a:cubicBezTo>
                  <a:lnTo>
                    <a:pt x="1693592" y="0"/>
                  </a:lnTo>
                  <a:cubicBezTo>
                    <a:pt x="1843227" y="0"/>
                    <a:pt x="1964531" y="121304"/>
                    <a:pt x="1964531" y="270939"/>
                  </a:cubicBezTo>
                  <a:lnTo>
                    <a:pt x="1964531" y="1354661"/>
                  </a:lnTo>
                  <a:cubicBezTo>
                    <a:pt x="1964531" y="1504296"/>
                    <a:pt x="1843227" y="1625600"/>
                    <a:pt x="1693592" y="1625600"/>
                  </a:cubicBezTo>
                  <a:lnTo>
                    <a:pt x="270939" y="1625600"/>
                  </a:lnTo>
                  <a:cubicBezTo>
                    <a:pt x="121304" y="1625600"/>
                    <a:pt x="0" y="1504296"/>
                    <a:pt x="0" y="1354661"/>
                  </a:cubicBezTo>
                  <a:lnTo>
                    <a:pt x="0" y="270939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4605" tIns="174605" rIns="174605" bIns="17460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latin typeface="Trebuchet MS" panose="020B0603020202020204" pitchFamily="34" charset="0"/>
                </a:rPr>
                <a:t>Strategies to Accomplish Goals</a:t>
              </a:r>
              <a:endParaRPr lang="en-US" sz="2000" kern="1200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15187" y="746407"/>
            <a:ext cx="2840968" cy="187880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  <a:p>
            <a:pPr algn="ctr"/>
            <a:r>
              <a:rPr lang="en-US" sz="2000" dirty="0" smtClean="0">
                <a:latin typeface="Trebuchet MS" panose="020B0603020202020204" pitchFamily="34" charset="0"/>
              </a:rPr>
              <a:t>Scenario 1: </a:t>
            </a:r>
          </a:p>
          <a:p>
            <a:pPr algn="ctr"/>
            <a:r>
              <a:rPr lang="en-US" sz="2000" dirty="0" smtClean="0">
                <a:latin typeface="Trebuchet MS" panose="020B0603020202020204" pitchFamily="34" charset="0"/>
              </a:rPr>
              <a:t>Client lives in a studio apartment with 47 cats and is being threatened with eviction</a:t>
            </a:r>
            <a:r>
              <a:rPr lang="en-US" sz="2000" dirty="0" smtClean="0"/>
              <a:t>.</a:t>
            </a:r>
          </a:p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129049" y="783934"/>
            <a:ext cx="2732729" cy="174580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Trebuchet MS" panose="020B0603020202020204" pitchFamily="34" charset="0"/>
            </a:endParaRPr>
          </a:p>
          <a:p>
            <a:pPr algn="ctr"/>
            <a:r>
              <a:rPr lang="en-US" sz="2000" dirty="0" smtClean="0">
                <a:latin typeface="Trebuchet MS" panose="020B0603020202020204" pitchFamily="34" charset="0"/>
              </a:rPr>
              <a:t>Scenario 2: </a:t>
            </a:r>
          </a:p>
          <a:p>
            <a:pPr algn="ctr"/>
            <a:r>
              <a:rPr lang="en-US" sz="2000" dirty="0" smtClean="0">
                <a:latin typeface="Trebuchet MS" panose="020B0603020202020204" pitchFamily="34" charset="0"/>
              </a:rPr>
              <a:t>Client lives with son who drinks and has become physically abusive.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69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Whose Needs Were Met?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4294967295"/>
          </p:nvPr>
        </p:nvSpPr>
        <p:spPr>
          <a:xfrm>
            <a:off x="4805363" y="1144588"/>
            <a:ext cx="4338637" cy="390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    </a:t>
            </a:r>
            <a:endParaRPr sz="20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A3838"/>
              </a:buClr>
              <a:buFont typeface="Arial"/>
              <a:buNone/>
            </a:pPr>
            <a:endParaRPr sz="2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Cooperative?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Adversarial?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Whose needs were met?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Rush to close?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Push to keep open?</a:t>
            </a:r>
          </a:p>
          <a:p>
            <a:pPr marL="7620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879" l="144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00" y="335046"/>
            <a:ext cx="4038600" cy="48084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2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So, </a:t>
            </a:r>
            <a:r>
              <a:rPr lang="en-US" u="sng" dirty="0">
                <a:latin typeface="Trebuchet MS" panose="020B0603020202020204" pitchFamily="34" charset="0"/>
              </a:rPr>
              <a:t>Where do YOU fit in</a:t>
            </a:r>
            <a:r>
              <a:rPr lang="en-US" dirty="0"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Helping relationship begins with </a:t>
            </a:r>
          </a:p>
          <a:p>
            <a:pPr marL="76200" indent="0">
              <a:buNone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 YOU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Rapport and empathy are the 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620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source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Self-awareness is crucial to the 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620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helping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process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Your feelings, attitudes, 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620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assumptions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influence the </a:t>
            </a:r>
          </a:p>
          <a:p>
            <a:pPr marL="76200" indent="0">
              <a:buNone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 outcome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766" y="1690653"/>
            <a:ext cx="3814294" cy="25403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530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7526" y="114665"/>
            <a:ext cx="8229600" cy="857400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Activity: </a:t>
            </a:r>
            <a:r>
              <a:rPr lang="en-US" dirty="0" smtClean="0">
                <a:latin typeface="Trebuchet MS" panose="020B0603020202020204" pitchFamily="34" charset="0"/>
              </a:rPr>
              <a:t>Feelings Associated with </a:t>
            </a:r>
            <a:br>
              <a:rPr lang="en-US" dirty="0" smtClean="0">
                <a:latin typeface="Trebuchet MS" panose="020B0603020202020204" pitchFamily="34" charset="0"/>
              </a:rPr>
            </a:br>
            <a:r>
              <a:rPr lang="en-US" dirty="0" smtClean="0">
                <a:latin typeface="Trebuchet MS" panose="020B0603020202020204" pitchFamily="34" charset="0"/>
              </a:rPr>
              <a:t>Case Closure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2210" y="1429778"/>
            <a:ext cx="8229600" cy="33945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Dependence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Fear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Guilt 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Anxiety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Relief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Dealing with and clarifying value differences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Dealing with and accepting resistance/anger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978" y="1230041"/>
            <a:ext cx="2744517" cy="2041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045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Don’t “Sleep” With Your Clients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Not ethical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  <a:sym typeface="Wingdings" pitchFamily="2" charset="2"/>
              </a:rPr>
              <a:t>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  <a:sym typeface="Wingdings" pitchFamily="2" charset="2"/>
            </a:endParaRP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sym typeface="Wingdings" pitchFamily="2" charset="2"/>
              </a:rPr>
              <a:t>Not good for your mental health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sym typeface="Wingdings" pitchFamily="2" charset="2"/>
              </a:rPr>
              <a:t>Not good for your other relationships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sym typeface="Wingdings" pitchFamily="2" charset="2"/>
              </a:rPr>
              <a:t>Not good for professional morale </a:t>
            </a:r>
          </a:p>
          <a:p>
            <a:endParaRPr lang="en-US" dirty="0"/>
          </a:p>
        </p:txBody>
      </p:sp>
      <p:pic>
        <p:nvPicPr>
          <p:cNvPr id="8" name="Picture 2" descr="C:\Users\HP Compaq\AppData\Local\Microsoft\Windows\Temporary Internet Files\Content.IE5\DT7QQTKC\MP900422197[1]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054" y="3483095"/>
            <a:ext cx="8002745" cy="159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5908699" y="802717"/>
            <a:ext cx="2778100" cy="2212707"/>
          </a:xfrm>
          <a:prstGeom prst="cloudCallout">
            <a:avLst>
              <a:gd name="adj1" fmla="val -27069"/>
              <a:gd name="adj2" fmla="val 694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 forgot to call Mr. B and I need a food voucher for Alice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3125" y="212753"/>
            <a:ext cx="8229600" cy="857400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How to Sleep at </a:t>
            </a:r>
            <a:r>
              <a:rPr lang="en-US" dirty="0" smtClean="0">
                <a:latin typeface="Trebuchet MS" panose="020B0603020202020204" pitchFamily="34" charset="0"/>
              </a:rPr>
              <a:t>Night…</a:t>
            </a:r>
            <a:br>
              <a:rPr lang="en-US" dirty="0" smtClean="0">
                <a:latin typeface="Trebuchet MS" panose="020B0603020202020204" pitchFamily="34" charset="0"/>
              </a:rPr>
            </a:br>
            <a:r>
              <a:rPr lang="en-US" dirty="0" smtClean="0">
                <a:latin typeface="Trebuchet MS" panose="020B0603020202020204" pitchFamily="34" charset="0"/>
              </a:rPr>
              <a:t>and </a:t>
            </a:r>
            <a:r>
              <a:rPr lang="en-US" dirty="0">
                <a:latin typeface="Trebuchet MS" panose="020B0603020202020204" pitchFamily="34" charset="0"/>
              </a:rPr>
              <a:t>Get Through the Day…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4294967295"/>
          </p:nvPr>
        </p:nvSpPr>
        <p:spPr>
          <a:xfrm>
            <a:off x="4805363" y="1144588"/>
            <a:ext cx="4338637" cy="390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    </a:t>
            </a:r>
            <a:endParaRPr sz="20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A3838"/>
              </a:buClr>
              <a:buFont typeface="Arial"/>
              <a:buNone/>
            </a:pP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3" y="2072200"/>
            <a:ext cx="3567362" cy="2375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2183" y="1536306"/>
            <a:ext cx="3532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rebuchet MS" panose="020B0603020202020204" pitchFamily="34" charset="0"/>
              </a:rPr>
              <a:t>Create Mutual/Self Care List</a:t>
            </a:r>
            <a:endParaRPr lang="en-US" sz="2000" dirty="0">
              <a:latin typeface="Trebuchet MS" panose="020B06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35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5428" y="85574"/>
            <a:ext cx="8229600" cy="857400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Compassion Satisfaction </a:t>
            </a:r>
            <a:r>
              <a:rPr lang="en-US" dirty="0" smtClean="0">
                <a:latin typeface="Trebuchet MS" panose="020B0603020202020204" pitchFamily="34" charset="0"/>
              </a:rPr>
              <a:t>and </a:t>
            </a:r>
            <a:br>
              <a:rPr lang="en-US" dirty="0" smtClean="0">
                <a:latin typeface="Trebuchet MS" panose="020B0603020202020204" pitchFamily="34" charset="0"/>
              </a:rPr>
            </a:br>
            <a:r>
              <a:rPr lang="en-US" dirty="0" smtClean="0">
                <a:latin typeface="Trebuchet MS" panose="020B0603020202020204" pitchFamily="34" charset="0"/>
              </a:rPr>
              <a:t>Vicarious Resilience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942974"/>
            <a:ext cx="8229600" cy="452248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Compassion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Satisfaction: The pleasure we derive from being able to do our work well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Think of past month and a moment you felt you really made a positive impact in someone (anyone’s) life/situation. 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Give specifics 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How did that encounter leave you feeling?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Vicarious Resilience: We can be vicariously affected in </a:t>
            </a:r>
            <a:r>
              <a:rPr lang="en-US" b="1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positive ways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by our clients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Think about someone who has been through a devastating experience and answer: 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What amazed you about this person’s ability to persevere. 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What can you learn from this person?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9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Closing an APS Case: Necessary Steps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Risk Level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Case Plan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Documentation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Consult with supervisor</a:t>
            </a:r>
          </a:p>
          <a:p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8515" y="2137257"/>
            <a:ext cx="3338285" cy="26517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47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Learning Objectives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Identify factors and conditions which indicate appropriateness/inappropriateness of closing an APS case.</a:t>
            </a:r>
          </a:p>
          <a:p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Explain how aspects of the helping relationship affect the outcome of the case at termination.</a:t>
            </a:r>
          </a:p>
          <a:p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Identify the essential elements needed in a case closure summary</a:t>
            </a:r>
          </a:p>
          <a:p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Recognize how grief and loss dynamics lead to APS professional stress at case closure and identify a personal method to relieve burnout. 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Case Closure Checklist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Update Risk Assessment</a:t>
            </a:r>
          </a:p>
          <a:p>
            <a:pPr>
              <a:buClr>
                <a:schemeClr val="accent2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Collect evidence as required</a:t>
            </a:r>
          </a:p>
          <a:p>
            <a:pPr>
              <a:buClr>
                <a:schemeClr val="accent2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Investigate and document all allegations</a:t>
            </a:r>
          </a:p>
          <a:p>
            <a:pPr>
              <a:buClr>
                <a:schemeClr val="accent2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Verify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protective services have been offered/provided</a:t>
            </a:r>
          </a:p>
          <a:p>
            <a:pPr>
              <a:buClr>
                <a:schemeClr val="accent2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Make sure all reasonable efforts have been tried</a:t>
            </a:r>
          </a:p>
          <a:p>
            <a:pPr>
              <a:buClr>
                <a:schemeClr val="accent2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Notify other agencies or boards as needed</a:t>
            </a:r>
          </a:p>
          <a:p>
            <a:pPr>
              <a:buClr>
                <a:schemeClr val="accent2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Inform client of case closure. If the client lacks capacity 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6200" indent="0">
              <a:buClr>
                <a:schemeClr val="accent6">
                  <a:lumMod val="75000"/>
                </a:schemeClr>
              </a:buClr>
              <a:buSzPct val="130000"/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   to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consent, notify a significant other</a:t>
            </a:r>
          </a:p>
          <a:p>
            <a:pPr>
              <a:buClr>
                <a:schemeClr val="accent2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Closing Case Summary to Supervisor </a:t>
            </a:r>
          </a:p>
          <a:p>
            <a:pPr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endParaRPr lang="en-US" sz="1100" i="1" dirty="0"/>
          </a:p>
          <a:p>
            <a:pPr>
              <a:buNone/>
            </a:pPr>
            <a:r>
              <a:rPr lang="en-US" sz="1800" i="1" dirty="0">
                <a:solidFill>
                  <a:schemeClr val="tx1"/>
                </a:solidFill>
                <a:latin typeface="Trebuchet MS" panose="020B0603020202020204" pitchFamily="34" charset="0"/>
              </a:rPr>
              <a:t>Adapted from Texas APS IH January 2010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89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Measuring Successful </a:t>
            </a:r>
            <a:r>
              <a:rPr lang="en-US" dirty="0">
                <a:latin typeface="Trebuchet MS" panose="020B0603020202020204" pitchFamily="34" charset="0"/>
              </a:rPr>
              <a:t>Outcomes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8850" y="899703"/>
            <a:ext cx="8229600" cy="33945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What is the evidence that the client is safer and no longer at risk (or at reduced risk?)</a:t>
            </a:r>
          </a:p>
          <a:p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What is the evidence that the client’s self-determination was respected and the least restrictive interventions were taken?</a:t>
            </a:r>
          </a:p>
          <a:p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What is the evidence that the case was handled ethically and legally, and that agency procedures were followed?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2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Case Summary Essentials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4294967295"/>
          </p:nvPr>
        </p:nvSpPr>
        <p:spPr>
          <a:xfrm>
            <a:off x="4805363" y="1144588"/>
            <a:ext cx="4338637" cy="390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    </a:t>
            </a:r>
            <a:endParaRPr sz="20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A3838"/>
              </a:buClr>
              <a:buFont typeface="Arial"/>
              <a:buNone/>
            </a:pPr>
            <a:endParaRPr sz="2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Dates of all visits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Contacts with collaterals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Describe presenting problems and all </a:t>
            </a:r>
          </a:p>
          <a:p>
            <a:pPr marL="76200" indent="0">
              <a:buNone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 interventions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to address them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Services offered, services </a:t>
            </a:r>
            <a:endParaRPr lang="en-US" sz="18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546100" lvl="1" indent="0">
              <a:buNone/>
            </a:pP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accepted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, services refused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Describe present risk status and 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620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reasons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why case is ready for </a:t>
            </a:r>
          </a:p>
          <a:p>
            <a:pPr marL="76200" indent="0">
              <a:buNone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 termination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pic>
        <p:nvPicPr>
          <p:cNvPr id="8" name="Picture 4" descr="C:\Users\HP Compaq\AppData\Local\Microsoft\Windows\Temporary Internet Files\Content.IE5\45OHJLJR\MP900308984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8534" y="942975"/>
            <a:ext cx="242011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255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Case Closure Summary Wrap Up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8736" y="1466486"/>
            <a:ext cx="8229600" cy="33945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Check with your agency on how to </a:t>
            </a:r>
          </a:p>
          <a:p>
            <a:pPr marL="76200" indent="0">
              <a:buNone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document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, assuring case summary 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620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essentials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07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Practice: Transfer of Learning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Use your case </a:t>
            </a:r>
          </a:p>
          <a:p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Measure the outcome</a:t>
            </a:r>
          </a:p>
          <a:p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Write the summary</a:t>
            </a:r>
          </a:p>
          <a:p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Present to your supervisor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307" y="942975"/>
            <a:ext cx="2673291" cy="37227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01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Bottom Line Issues: </a:t>
            </a:r>
            <a:br>
              <a:rPr lang="en-US" dirty="0">
                <a:latin typeface="Trebuchet MS" panose="020B0603020202020204" pitchFamily="34" charset="0"/>
              </a:rPr>
            </a:br>
            <a:r>
              <a:rPr lang="en-US" dirty="0">
                <a:latin typeface="Trebuchet MS" panose="020B0603020202020204" pitchFamily="34" charset="0"/>
              </a:rPr>
              <a:t>Cover All Bases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942975"/>
            <a:ext cx="4624351" cy="33945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Did I do everything I could…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To engage the client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To understand/respect the </a:t>
            </a:r>
            <a:endParaRPr lang="en-US" sz="18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546100" lvl="1" indent="0">
              <a:buNone/>
            </a:pP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client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en-US" sz="1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their 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needs, </a:t>
            </a:r>
            <a:r>
              <a:rPr lang="en-US" sz="1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their 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wishes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To provide appropriate services </a:t>
            </a:r>
            <a:endParaRPr lang="en-US" sz="18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546100" lvl="1" indent="0">
              <a:buNone/>
            </a:pP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in 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the least restrictive manner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Did I involve others as needed?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Family/friends/significant others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Other disciplines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Law enforcement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75" b="100000" l="147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9470" y="1118330"/>
            <a:ext cx="3057800" cy="40251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54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Bottom Line Issues: Liability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4294967295"/>
          </p:nvPr>
        </p:nvSpPr>
        <p:spPr>
          <a:xfrm>
            <a:off x="4805363" y="1144588"/>
            <a:ext cx="4338637" cy="390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    </a:t>
            </a:r>
            <a:endParaRPr sz="20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A3838"/>
              </a:buClr>
              <a:buFont typeface="Arial"/>
              <a:buNone/>
            </a:pPr>
            <a:endParaRPr sz="2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942975"/>
            <a:ext cx="6118104" cy="367788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Did I fulfill my legal responsibilities?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Was a final risk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assessment completed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?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Is my documentation clear, 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620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factual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, and complete?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Could this case come back to haunt 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620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me/my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agency?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How have I prepared for the possibility?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Have I made follow-up plans when appropriate?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68" y="1769594"/>
            <a:ext cx="1989952" cy="27950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7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Bottom Line Issues: </a:t>
            </a:r>
            <a:br>
              <a:rPr lang="en-US" dirty="0">
                <a:latin typeface="Trebuchet MS" panose="020B0603020202020204" pitchFamily="34" charset="0"/>
              </a:rPr>
            </a:br>
            <a:r>
              <a:rPr lang="en-US" dirty="0">
                <a:latin typeface="Trebuchet MS" panose="020B0603020202020204" pitchFamily="34" charset="0"/>
              </a:rPr>
              <a:t>Partners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942974"/>
            <a:ext cx="8229600" cy="381050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Did I use partners from other 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620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disciplines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?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Was termination discussed with 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620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partners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?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Were confidentiality issues 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620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addressed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?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Will a partner agency be available 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620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to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follow up/provide case 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620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management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after APS is 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620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terminated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?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63" y="1776173"/>
            <a:ext cx="3127737" cy="2303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48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Questions &amp; Evaluations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0220" y="963916"/>
            <a:ext cx="8229600" cy="33945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Final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Questions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Please fill out evaluations!</a:t>
            </a:r>
          </a:p>
          <a:p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620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THANK YOU for attending today, and your 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6200" indent="0">
              <a:buNone/>
            </a:pP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commitment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to serve older and vulnerable adults.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640" y="3299432"/>
            <a:ext cx="4075612" cy="1358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5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rebuchet MS" panose="020B0603020202020204" pitchFamily="34" charset="0"/>
              </a:rPr>
              <a:t>What the Policy Says</a:t>
            </a:r>
            <a:endParaRPr lang="en-US"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Goal of APS intervention</a:t>
            </a:r>
            <a:b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Achievement of goal</a:t>
            </a:r>
            <a:b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Non-achievement of goal</a:t>
            </a:r>
            <a:b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Documentation requirements</a:t>
            </a:r>
            <a:b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Follow up requirements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903" y="1888006"/>
            <a:ext cx="3811897" cy="23979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2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7844" y="170123"/>
            <a:ext cx="8229600" cy="857400"/>
          </a:xfrm>
        </p:spPr>
        <p:txBody>
          <a:bodyPr/>
          <a:lstStyle/>
          <a:p>
            <a:r>
              <a:rPr lang="en-US" b="1" dirty="0" smtClean="0">
                <a:latin typeface="Trebuchet MS" panose="020B0603020202020204" pitchFamily="34" charset="0"/>
              </a:rPr>
              <a:t>NASW: Code of Ethics </a:t>
            </a:r>
            <a:br>
              <a:rPr lang="en-US" b="1" dirty="0" smtClean="0">
                <a:latin typeface="Trebuchet MS" panose="020B0603020202020204" pitchFamily="34" charset="0"/>
              </a:rPr>
            </a:br>
            <a:r>
              <a:rPr lang="en-US" b="1" dirty="0" smtClean="0">
                <a:latin typeface="Trebuchet MS" panose="020B0603020202020204" pitchFamily="34" charset="0"/>
              </a:rPr>
              <a:t>Termination</a:t>
            </a:r>
            <a:endParaRPr lang="en-US"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57200" y="942975"/>
            <a:ext cx="8229600" cy="3963562"/>
          </a:xfrm>
        </p:spPr>
        <p:txBody>
          <a:bodyPr/>
          <a:lstStyle/>
          <a:p>
            <a:pPr marL="0">
              <a:spcBef>
                <a:spcPts val="0"/>
              </a:spcBef>
              <a:tabLst>
                <a:tab pos="914400" algn="l"/>
              </a:tabLst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ea typeface="Times New Roman"/>
                <a:cs typeface="Arial" pitchFamily="34" charset="0"/>
              </a:rPr>
              <a:t>Safeguard clients’ rights</a:t>
            </a:r>
          </a:p>
          <a:p>
            <a:pPr marL="0">
              <a:spcBef>
                <a:spcPts val="0"/>
              </a:spcBef>
              <a:tabLst>
                <a:tab pos="914400" algn="l"/>
              </a:tabLst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  <a:ea typeface="Times New Roman"/>
              <a:cs typeface="Arial" pitchFamily="34" charset="0"/>
            </a:endParaRPr>
          </a:p>
          <a:p>
            <a:pPr marL="0">
              <a:spcBef>
                <a:spcPts val="0"/>
              </a:spcBef>
              <a:tabLst>
                <a:tab pos="914400" algn="l"/>
              </a:tabLst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ea typeface="Times New Roman"/>
                <a:cs typeface="Arial" pitchFamily="34" charset="0"/>
              </a:rPr>
              <a:t>Time termination</a:t>
            </a:r>
          </a:p>
          <a:p>
            <a:pPr marL="0">
              <a:spcBef>
                <a:spcPts val="0"/>
              </a:spcBef>
              <a:tabLst>
                <a:tab pos="914400" algn="l"/>
              </a:tabLst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  <a:ea typeface="Times New Roman"/>
              <a:cs typeface="Arial" pitchFamily="34" charset="0"/>
            </a:endParaRPr>
          </a:p>
          <a:p>
            <a:pPr marL="0">
              <a:spcBef>
                <a:spcPts val="0"/>
              </a:spcBef>
              <a:tabLst>
                <a:tab pos="914400" algn="l"/>
              </a:tabLst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ea typeface="Times New Roman"/>
                <a:cs typeface="Arial" pitchFamily="34" charset="0"/>
              </a:rPr>
              <a:t>Avoid abandonment</a:t>
            </a:r>
          </a:p>
          <a:p>
            <a:pPr marL="0">
              <a:spcBef>
                <a:spcPts val="0"/>
              </a:spcBef>
              <a:tabLst>
                <a:tab pos="914400" algn="l"/>
              </a:tabLst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  <a:ea typeface="Times New Roman"/>
              <a:cs typeface="Arial" pitchFamily="34" charset="0"/>
            </a:endParaRPr>
          </a:p>
          <a:p>
            <a:pPr marL="0">
              <a:spcBef>
                <a:spcPts val="0"/>
              </a:spcBef>
              <a:tabLst>
                <a:tab pos="914400" algn="l"/>
              </a:tabLst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ea typeface="Times New Roman"/>
                <a:cs typeface="Arial" pitchFamily="34" charset="0"/>
              </a:rPr>
              <a:t>Minimize possible adverse </a:t>
            </a:r>
          </a:p>
          <a:p>
            <a:pPr marL="0" indent="0"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ea typeface="Times New Roman"/>
                <a:cs typeface="Arial" pitchFamily="34" charset="0"/>
              </a:rPr>
              <a:t>  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  <a:ea typeface="Times New Roman"/>
                <a:cs typeface="Arial" pitchFamily="34" charset="0"/>
              </a:rPr>
              <a:t>  effects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  <a:ea typeface="Times New Roman"/>
              <a:cs typeface="Arial" pitchFamily="34" charset="0"/>
            </a:endParaRPr>
          </a:p>
          <a:p>
            <a:pPr marL="0">
              <a:spcBef>
                <a:spcPts val="0"/>
              </a:spcBef>
              <a:tabLst>
                <a:tab pos="914400" algn="l"/>
              </a:tabLst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  <a:ea typeface="Times New Roman"/>
              <a:cs typeface="Arial" pitchFamily="34" charset="0"/>
            </a:endParaRPr>
          </a:p>
          <a:p>
            <a:pPr marL="0">
              <a:spcBef>
                <a:spcPts val="0"/>
              </a:spcBef>
              <a:tabLst>
                <a:tab pos="914400" algn="l"/>
              </a:tabLst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ea typeface="Times New Roman"/>
                <a:cs typeface="Arial" pitchFamily="34" charset="0"/>
              </a:rPr>
              <a:t>Ensure continuity of service</a:t>
            </a:r>
          </a:p>
          <a:p>
            <a:pPr marL="0">
              <a:spcBef>
                <a:spcPts val="0"/>
              </a:spcBef>
              <a:tabLst>
                <a:tab pos="914400" algn="l"/>
              </a:tabLst>
            </a:pPr>
            <a:endParaRPr lang="en-US" sz="18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buNone/>
            </a:pPr>
            <a:r>
              <a:rPr lang="en-US" sz="1200" i="1" dirty="0">
                <a:latin typeface="Trebuchet MS" panose="020B0603020202020204" pitchFamily="34" charset="0"/>
                <a:cs typeface="Arial" pitchFamily="34" charset="0"/>
              </a:rPr>
              <a:t>NASW Code of Ethics: effective January 1997, revised 2008</a:t>
            </a:r>
          </a:p>
          <a:p>
            <a:pPr marL="76200" lv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828" y="899703"/>
            <a:ext cx="2401172" cy="42437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42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APS Case Closing Conditions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9154" y="1041960"/>
            <a:ext cx="44882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Risk resolved or reduced</a:t>
            </a:r>
            <a:br>
              <a:rPr lang="en-US" sz="2000" dirty="0">
                <a:latin typeface="Trebuchet MS" panose="020B0603020202020204" pitchFamily="34" charset="0"/>
              </a:rPr>
            </a:br>
            <a:endParaRPr lang="en-US" sz="20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Unable to locate</a:t>
            </a:r>
            <a:br>
              <a:rPr lang="en-US" sz="2000" dirty="0">
                <a:latin typeface="Trebuchet MS" panose="020B0603020202020204" pitchFamily="34" charset="0"/>
              </a:rPr>
            </a:br>
            <a:endParaRPr lang="en-US" sz="20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Client refused services</a:t>
            </a:r>
            <a:br>
              <a:rPr lang="en-US" sz="2000" dirty="0">
                <a:latin typeface="Trebuchet MS" panose="020B0603020202020204" pitchFamily="34" charset="0"/>
              </a:rPr>
            </a:br>
            <a:endParaRPr lang="en-US" sz="20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Client referred to another </a:t>
            </a:r>
          </a:p>
          <a:p>
            <a:r>
              <a:rPr lang="en-US" sz="2000" dirty="0" smtClean="0">
                <a:latin typeface="Trebuchet MS" panose="020B0603020202020204" pitchFamily="34" charset="0"/>
              </a:rPr>
              <a:t>     agency</a:t>
            </a:r>
            <a:r>
              <a:rPr lang="en-US" sz="2000" dirty="0">
                <a:latin typeface="Trebuchet MS" panose="020B0603020202020204" pitchFamily="34" charset="0"/>
              </a:rPr>
              <a:t/>
            </a:r>
            <a:br>
              <a:rPr lang="en-US" sz="2000" dirty="0">
                <a:latin typeface="Trebuchet MS" panose="020B0603020202020204" pitchFamily="34" charset="0"/>
              </a:rPr>
            </a:br>
            <a:endParaRPr lang="en-US" sz="20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Client placed</a:t>
            </a:r>
            <a:br>
              <a:rPr lang="en-US" sz="2000" dirty="0">
                <a:latin typeface="Trebuchet MS" panose="020B0603020202020204" pitchFamily="34" charset="0"/>
              </a:rPr>
            </a:br>
            <a:endParaRPr lang="en-US" sz="20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Client deceased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96" y="1848534"/>
            <a:ext cx="3603671" cy="24024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7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Risk Resolved or Reduced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57200" y="942975"/>
            <a:ext cx="8229600" cy="3943132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Conditions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?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Presenting problem addressed successfully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Client’s needs being met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Services in place</a:t>
            </a:r>
          </a:p>
          <a:p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Alleged Perpetrator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no longer a threat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Guardian/conservator appointed </a:t>
            </a:r>
          </a:p>
          <a:p>
            <a:pPr marL="76200" lv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HP Compaq\Downloads\iStock_000016556178XSmall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B5D3DE"/>
              </a:clrFrom>
              <a:clrTo>
                <a:srgbClr val="B5D3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0821" y="1047853"/>
            <a:ext cx="2463993" cy="404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08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Unable to Locate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57200" y="942975"/>
            <a:ext cx="8229600" cy="4033874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Conditions?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Not at current address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Moved to another state with no contact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Unable to make contact with client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Made reasonable efforts to get locating information</a:t>
            </a:r>
          </a:p>
          <a:p>
            <a:pPr marL="76200" lv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HP Compaq\AppData\Local\Microsoft\Windows\Temporary Internet Files\Content.IE5\QNUE2NK5\MP900432752[1].jp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83A4D6"/>
              </a:clrFrom>
              <a:clrTo>
                <a:srgbClr val="83A4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73"/>
          <a:stretch/>
        </p:blipFill>
        <p:spPr bwMode="auto">
          <a:xfrm>
            <a:off x="118662" y="3259731"/>
            <a:ext cx="8906675" cy="188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84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Client Refused Services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57200" y="942975"/>
            <a:ext cx="8229600" cy="386635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Conditions?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Client has capacity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Client making informed decision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Client does not wish to take recommended </a:t>
            </a:r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620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action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Client does not allow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APS professional 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in home </a:t>
            </a:r>
          </a:p>
          <a:p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All reasonable efforts made</a:t>
            </a:r>
          </a:p>
          <a:p>
            <a:pPr marL="76200" lv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HP Compaq\Downloads\iStock_000016621570XSmal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599328" y="899702"/>
            <a:ext cx="2544671" cy="424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924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BASIC BLUE AND WHITE FLAT" val="C0rudjpm"/>
  <p:tag name="ARTICULATE_SLIDE_COUNT" val="16"/>
  <p:tag name="ARTICULATE_PROJECT_OPEN" val="0"/>
  <p:tag name="ARTICULATE_DESIGN_ID_1_BASIC BLUE AND WHITE FLAT" val="HYQ6oOh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asic Blue and White Flat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06056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10534</TotalTime>
  <Words>1453</Words>
  <Application>Microsoft Office PowerPoint</Application>
  <PresentationFormat>On-screen Show (16:9)</PresentationFormat>
  <Paragraphs>332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Museo Sans 300</vt:lpstr>
      <vt:lpstr>Museo Sans 500</vt:lpstr>
      <vt:lpstr>Times New Roman</vt:lpstr>
      <vt:lpstr>Trebuchet MS</vt:lpstr>
      <vt:lpstr>Wingdings</vt:lpstr>
      <vt:lpstr>Basic Blue and White Flat</vt:lpstr>
      <vt:lpstr>Case Closure in Adult Protective Services</vt:lpstr>
      <vt:lpstr>Welcome and Housekeeping Details</vt:lpstr>
      <vt:lpstr>Learning Objectives</vt:lpstr>
      <vt:lpstr>What the Policy Says</vt:lpstr>
      <vt:lpstr>NASW: Code of Ethics  Termination</vt:lpstr>
      <vt:lpstr>APS Case Closing Conditions</vt:lpstr>
      <vt:lpstr>Risk Resolved or Reduced</vt:lpstr>
      <vt:lpstr>Unable to Locate</vt:lpstr>
      <vt:lpstr>Client Refused Services</vt:lpstr>
      <vt:lpstr>Client Referred to Another Agency</vt:lpstr>
      <vt:lpstr>Client Placement</vt:lpstr>
      <vt:lpstr>Client Deceased</vt:lpstr>
      <vt:lpstr>What is Reasonable Effort? Let’s be Realistic</vt:lpstr>
      <vt:lpstr>Reasonable Efforts Include:</vt:lpstr>
      <vt:lpstr>Reasonable Efforts Include:</vt:lpstr>
      <vt:lpstr>Reasonable Efforts Include:</vt:lpstr>
      <vt:lpstr>Reasonable Efforts Include:</vt:lpstr>
      <vt:lpstr>Reasonable Efforts Do NOT Include:</vt:lpstr>
      <vt:lpstr>Case Vignettes</vt:lpstr>
      <vt:lpstr>Stages of the Helping Relationship</vt:lpstr>
      <vt:lpstr>Stages of the Helping Relationship</vt:lpstr>
      <vt:lpstr>PowerPoint Presentation</vt:lpstr>
      <vt:lpstr>Whose Needs Were Met?</vt:lpstr>
      <vt:lpstr>So, Where do YOU fit in?</vt:lpstr>
      <vt:lpstr>Activity: Feelings Associated with  Case Closure</vt:lpstr>
      <vt:lpstr>Don’t “Sleep” With Your Clients</vt:lpstr>
      <vt:lpstr>How to Sleep at Night… and Get Through the Day…</vt:lpstr>
      <vt:lpstr>Compassion Satisfaction and  Vicarious Resilience</vt:lpstr>
      <vt:lpstr>Closing an APS Case: Necessary Steps</vt:lpstr>
      <vt:lpstr>Case Closure Checklist</vt:lpstr>
      <vt:lpstr>Measuring Successful Outcomes</vt:lpstr>
      <vt:lpstr>Case Summary Essentials</vt:lpstr>
      <vt:lpstr>Case Closure Summary Wrap Up</vt:lpstr>
      <vt:lpstr>Practice: Transfer of Learning</vt:lpstr>
      <vt:lpstr>Bottom Line Issues:  Cover All Bases</vt:lpstr>
      <vt:lpstr>Bottom Line Issues: Liability</vt:lpstr>
      <vt:lpstr>Bottom Line Issues:  Partners</vt:lpstr>
      <vt:lpstr>Questions &amp; Evaluations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Michael Eakes</dc:creator>
  <cp:lastModifiedBy>Dina Helbig</cp:lastModifiedBy>
  <cp:revision>187</cp:revision>
  <cp:lastPrinted>2019-04-05T16:39:51Z</cp:lastPrinted>
  <dcterms:modified xsi:type="dcterms:W3CDTF">2019-04-12T21:34:51Z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498A6CA2-755D-43C8-AA7C-107FCA49E19A</vt:lpwstr>
  </property>
  <property fmtid="{D5CDD505-2E9C-101B-9397-08002B2CF9AE}" pid="3" name="ArticulatePath">
    <vt:lpwstr>PPT Template_Academy version</vt:lpwstr>
  </property>
</Properties>
</file>