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259" r:id="rId3"/>
    <p:sldId id="263" r:id="rId4"/>
    <p:sldId id="260" r:id="rId5"/>
    <p:sldId id="264" r:id="rId6"/>
    <p:sldId id="266" r:id="rId7"/>
    <p:sldId id="267" r:id="rId8"/>
    <p:sldId id="268" r:id="rId9"/>
    <p:sldId id="265" r:id="rId10"/>
    <p:sldId id="269" r:id="rId11"/>
    <p:sldId id="341"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2" r:id="rId33"/>
    <p:sldId id="291" r:id="rId34"/>
    <p:sldId id="297" r:id="rId35"/>
    <p:sldId id="298" r:id="rId36"/>
    <p:sldId id="299" r:id="rId37"/>
    <p:sldId id="300" r:id="rId38"/>
    <p:sldId id="302" r:id="rId39"/>
    <p:sldId id="338" r:id="rId40"/>
    <p:sldId id="303" r:id="rId41"/>
    <p:sldId id="336" r:id="rId42"/>
    <p:sldId id="304" r:id="rId43"/>
    <p:sldId id="305" r:id="rId44"/>
    <p:sldId id="306" r:id="rId45"/>
    <p:sldId id="307" r:id="rId46"/>
    <p:sldId id="308" r:id="rId47"/>
    <p:sldId id="310" r:id="rId48"/>
    <p:sldId id="311" r:id="rId49"/>
    <p:sldId id="312" r:id="rId50"/>
    <p:sldId id="313" r:id="rId51"/>
    <p:sldId id="314" r:id="rId52"/>
    <p:sldId id="315" r:id="rId53"/>
    <p:sldId id="316" r:id="rId54"/>
    <p:sldId id="318" r:id="rId55"/>
    <p:sldId id="319" r:id="rId56"/>
    <p:sldId id="320" r:id="rId57"/>
    <p:sldId id="321" r:id="rId58"/>
    <p:sldId id="322" r:id="rId59"/>
    <p:sldId id="326" r:id="rId60"/>
    <p:sldId id="330" r:id="rId61"/>
    <p:sldId id="333" r:id="rId62"/>
    <p:sldId id="334" r:id="rId63"/>
    <p:sldId id="339" r:id="rId64"/>
    <p:sldId id="335" r:id="rId65"/>
    <p:sldId id="34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9" clrIdx="0"/>
  <p:cmAuthor id="1" name="Candace Heisler" initials="C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624" autoAdjust="0"/>
  </p:normalViewPr>
  <p:slideViewPr>
    <p:cSldViewPr>
      <p:cViewPr varScale="1">
        <p:scale>
          <a:sx n="54" d="100"/>
          <a:sy n="54" d="100"/>
        </p:scale>
        <p:origin x="1589"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1C7097-B239-45A8-8A2F-5D9FFF8FE5D8}" type="doc">
      <dgm:prSet loTypeId="urn:microsoft.com/office/officeart/2005/8/layout/hList7#1" loCatId="list" qsTypeId="urn:microsoft.com/office/officeart/2005/8/quickstyle/simple1" qsCatId="simple" csTypeId="urn:microsoft.com/office/officeart/2005/8/colors/accent0_1" csCatId="mainScheme" phldr="1"/>
      <dgm:spPr/>
      <dgm:t>
        <a:bodyPr/>
        <a:lstStyle/>
        <a:p>
          <a:endParaRPr lang="en-US"/>
        </a:p>
      </dgm:t>
    </dgm:pt>
    <dgm:pt modelId="{C313FC86-C950-4AAA-9F6B-6049DFF1BD2B}">
      <dgm:prSet phldrT="[Text]"/>
      <dgm:spPr>
        <a:solidFill>
          <a:schemeClr val="tx1"/>
        </a:solidFill>
        <a:scene3d>
          <a:camera prst="orthographicFront"/>
          <a:lightRig rig="threePt" dir="t"/>
        </a:scene3d>
        <a:sp3d>
          <a:bevelT/>
        </a:sp3d>
      </dgm:spPr>
      <dgm:t>
        <a:bodyPr/>
        <a:lstStyle/>
        <a:p>
          <a:r>
            <a:rPr lang="en-US" dirty="0" smtClean="0">
              <a:solidFill>
                <a:schemeClr val="bg1"/>
              </a:solidFill>
            </a:rPr>
            <a:t>Law Enforcement</a:t>
          </a:r>
          <a:endParaRPr lang="en-US" dirty="0">
            <a:solidFill>
              <a:schemeClr val="bg1"/>
            </a:solidFill>
          </a:endParaRPr>
        </a:p>
      </dgm:t>
    </dgm:pt>
    <dgm:pt modelId="{941ED45F-47E8-49F1-9ABB-1B78667D6D93}" type="parTrans" cxnId="{4F472444-320E-450A-8595-3439BC1E2165}">
      <dgm:prSet/>
      <dgm:spPr/>
      <dgm:t>
        <a:bodyPr/>
        <a:lstStyle/>
        <a:p>
          <a:endParaRPr lang="en-US"/>
        </a:p>
      </dgm:t>
    </dgm:pt>
    <dgm:pt modelId="{FDEC5937-61DB-49D7-8362-693E92A74D69}" type="sibTrans" cxnId="{4F472444-320E-450A-8595-3439BC1E2165}">
      <dgm:prSet/>
      <dgm:spPr/>
      <dgm:t>
        <a:bodyPr/>
        <a:lstStyle/>
        <a:p>
          <a:endParaRPr lang="en-US"/>
        </a:p>
      </dgm:t>
    </dgm:pt>
    <dgm:pt modelId="{74E17F61-394C-42C9-8ED6-63BCFD994061}">
      <dgm:prSet phldrT="[Text]"/>
      <dgm:spPr>
        <a:solidFill>
          <a:schemeClr val="tx1"/>
        </a:solidFill>
        <a:scene3d>
          <a:camera prst="orthographicFront"/>
          <a:lightRig rig="threePt" dir="t"/>
        </a:scene3d>
        <a:sp3d>
          <a:bevelT/>
        </a:sp3d>
      </dgm:spPr>
      <dgm:t>
        <a:bodyPr/>
        <a:lstStyle/>
        <a:p>
          <a:r>
            <a:rPr lang="en-US" dirty="0" smtClean="0">
              <a:solidFill>
                <a:schemeClr val="bg1"/>
              </a:solidFill>
            </a:rPr>
            <a:t>Prosecution</a:t>
          </a:r>
          <a:endParaRPr lang="en-US" dirty="0">
            <a:solidFill>
              <a:schemeClr val="bg1"/>
            </a:solidFill>
          </a:endParaRPr>
        </a:p>
      </dgm:t>
    </dgm:pt>
    <dgm:pt modelId="{12C00207-EFC7-4BD7-B868-69A65B5A9AA4}" type="parTrans" cxnId="{8D305757-B832-4264-9C6B-A80F9BA3F407}">
      <dgm:prSet/>
      <dgm:spPr/>
      <dgm:t>
        <a:bodyPr/>
        <a:lstStyle/>
        <a:p>
          <a:endParaRPr lang="en-US"/>
        </a:p>
      </dgm:t>
    </dgm:pt>
    <dgm:pt modelId="{57F8E8BA-8F92-4DA7-B6A9-49F28787449C}" type="sibTrans" cxnId="{8D305757-B832-4264-9C6B-A80F9BA3F407}">
      <dgm:prSet/>
      <dgm:spPr/>
      <dgm:t>
        <a:bodyPr/>
        <a:lstStyle/>
        <a:p>
          <a:endParaRPr lang="en-US"/>
        </a:p>
      </dgm:t>
    </dgm:pt>
    <dgm:pt modelId="{B39EE585-D630-4195-BC1D-E1909FC857AC}">
      <dgm:prSet phldrT="[Text]"/>
      <dgm:spPr>
        <a:solidFill>
          <a:schemeClr val="tx1"/>
        </a:solidFill>
        <a:scene3d>
          <a:camera prst="orthographicFront"/>
          <a:lightRig rig="threePt" dir="t"/>
        </a:scene3d>
        <a:sp3d>
          <a:bevelT/>
        </a:sp3d>
      </dgm:spPr>
      <dgm:t>
        <a:bodyPr/>
        <a:lstStyle/>
        <a:p>
          <a:r>
            <a:rPr lang="en-US" dirty="0" smtClean="0">
              <a:solidFill>
                <a:schemeClr val="bg1"/>
              </a:solidFill>
            </a:rPr>
            <a:t>Victim Witness Assistance Program</a:t>
          </a:r>
          <a:endParaRPr lang="en-US" dirty="0">
            <a:solidFill>
              <a:schemeClr val="bg1"/>
            </a:solidFill>
          </a:endParaRPr>
        </a:p>
      </dgm:t>
    </dgm:pt>
    <dgm:pt modelId="{2C722AE3-2BD6-4828-95DE-47B9A586CAC6}" type="parTrans" cxnId="{5E126AAA-71BA-4696-BEDC-2C8C844D9988}">
      <dgm:prSet/>
      <dgm:spPr/>
      <dgm:t>
        <a:bodyPr/>
        <a:lstStyle/>
        <a:p>
          <a:endParaRPr lang="en-US"/>
        </a:p>
      </dgm:t>
    </dgm:pt>
    <dgm:pt modelId="{A85FB4AA-0972-4EC3-BE97-07F1529B6BB1}" type="sibTrans" cxnId="{5E126AAA-71BA-4696-BEDC-2C8C844D9988}">
      <dgm:prSet/>
      <dgm:spPr/>
      <dgm:t>
        <a:bodyPr/>
        <a:lstStyle/>
        <a:p>
          <a:endParaRPr lang="en-US"/>
        </a:p>
      </dgm:t>
    </dgm:pt>
    <dgm:pt modelId="{EE88236F-67B7-4945-89FB-822FF5197503}">
      <dgm:prSet phldrT="[Text]"/>
      <dgm:spPr>
        <a:solidFill>
          <a:schemeClr val="tx1"/>
        </a:solidFill>
        <a:scene3d>
          <a:camera prst="orthographicFront"/>
          <a:lightRig rig="threePt" dir="t"/>
        </a:scene3d>
        <a:sp3d>
          <a:bevelT/>
        </a:sp3d>
      </dgm:spPr>
      <dgm:t>
        <a:bodyPr/>
        <a:lstStyle/>
        <a:p>
          <a:r>
            <a:rPr lang="en-US" dirty="0" smtClean="0">
              <a:solidFill>
                <a:schemeClr val="bg1"/>
              </a:solidFill>
            </a:rPr>
            <a:t>Corrections</a:t>
          </a:r>
          <a:endParaRPr lang="en-US" dirty="0">
            <a:solidFill>
              <a:schemeClr val="bg1"/>
            </a:solidFill>
          </a:endParaRPr>
        </a:p>
      </dgm:t>
    </dgm:pt>
    <dgm:pt modelId="{84B865DC-0AC2-4E3B-A302-DE4EF6716BC1}" type="parTrans" cxnId="{D0438BDC-4AF4-448B-9533-6B0442233BBF}">
      <dgm:prSet/>
      <dgm:spPr/>
      <dgm:t>
        <a:bodyPr/>
        <a:lstStyle/>
        <a:p>
          <a:endParaRPr lang="en-US"/>
        </a:p>
      </dgm:t>
    </dgm:pt>
    <dgm:pt modelId="{3BB1F69E-F4A9-41A2-9550-E2FBBF644A5E}" type="sibTrans" cxnId="{D0438BDC-4AF4-448B-9533-6B0442233BBF}">
      <dgm:prSet/>
      <dgm:spPr/>
      <dgm:t>
        <a:bodyPr/>
        <a:lstStyle/>
        <a:p>
          <a:endParaRPr lang="en-US"/>
        </a:p>
      </dgm:t>
    </dgm:pt>
    <dgm:pt modelId="{8C044899-6640-4984-BA63-0911827B3DDB}" type="pres">
      <dgm:prSet presAssocID="{A21C7097-B239-45A8-8A2F-5D9FFF8FE5D8}" presName="Name0" presStyleCnt="0">
        <dgm:presLayoutVars>
          <dgm:dir/>
          <dgm:resizeHandles val="exact"/>
        </dgm:presLayoutVars>
      </dgm:prSet>
      <dgm:spPr/>
      <dgm:t>
        <a:bodyPr/>
        <a:lstStyle/>
        <a:p>
          <a:endParaRPr lang="en-US"/>
        </a:p>
      </dgm:t>
    </dgm:pt>
    <dgm:pt modelId="{EFD440F6-990F-4A13-ADBE-7CF9DF14C4FB}" type="pres">
      <dgm:prSet presAssocID="{A21C7097-B239-45A8-8A2F-5D9FFF8FE5D8}" presName="fgShape" presStyleLbl="fgShp" presStyleIdx="0" presStyleCnt="1"/>
      <dgm:spPr>
        <a:solidFill>
          <a:srgbClr val="FFFF00"/>
        </a:solidFill>
      </dgm:spPr>
    </dgm:pt>
    <dgm:pt modelId="{022B58BD-52B3-491D-B9F2-E8E0413E3A74}" type="pres">
      <dgm:prSet presAssocID="{A21C7097-B239-45A8-8A2F-5D9FFF8FE5D8}" presName="linComp" presStyleCnt="0"/>
      <dgm:spPr/>
    </dgm:pt>
    <dgm:pt modelId="{62A73E57-14B0-4E63-B358-9F53E68DE60D}" type="pres">
      <dgm:prSet presAssocID="{C313FC86-C950-4AAA-9F6B-6049DFF1BD2B}" presName="compNode" presStyleCnt="0"/>
      <dgm:spPr/>
    </dgm:pt>
    <dgm:pt modelId="{A02E8A14-31B0-4265-82EA-DC9B0FA79B32}" type="pres">
      <dgm:prSet presAssocID="{C313FC86-C950-4AAA-9F6B-6049DFF1BD2B}" presName="bkgdShape" presStyleLbl="node1" presStyleIdx="0" presStyleCnt="4" custLinFactNeighborX="-95" custLinFactNeighborY="1807"/>
      <dgm:spPr/>
      <dgm:t>
        <a:bodyPr/>
        <a:lstStyle/>
        <a:p>
          <a:endParaRPr lang="en-US"/>
        </a:p>
      </dgm:t>
    </dgm:pt>
    <dgm:pt modelId="{882EC519-B956-4939-8E4A-E7A19C3D7375}" type="pres">
      <dgm:prSet presAssocID="{C313FC86-C950-4AAA-9F6B-6049DFF1BD2B}" presName="nodeTx" presStyleLbl="node1" presStyleIdx="0" presStyleCnt="4">
        <dgm:presLayoutVars>
          <dgm:bulletEnabled val="1"/>
        </dgm:presLayoutVars>
      </dgm:prSet>
      <dgm:spPr/>
      <dgm:t>
        <a:bodyPr/>
        <a:lstStyle/>
        <a:p>
          <a:endParaRPr lang="en-US"/>
        </a:p>
      </dgm:t>
    </dgm:pt>
    <dgm:pt modelId="{262BCE60-B033-4E0F-A68C-3788C634D0FB}" type="pres">
      <dgm:prSet presAssocID="{C313FC86-C950-4AAA-9F6B-6049DFF1BD2B}" presName="invisiNode" presStyleLbl="node1" presStyleIdx="0" presStyleCnt="4"/>
      <dgm:spPr/>
    </dgm:pt>
    <dgm:pt modelId="{9F4B6A9D-5C76-4FC6-B8A9-5A8495BBE025}" type="pres">
      <dgm:prSet presAssocID="{C313FC86-C950-4AAA-9F6B-6049DFF1BD2B}" presName="imagNode" presStyleLbl="fgImgPlace1" presStyleIdx="0" presStyleCnt="4" custScaleX="96608"/>
      <dgm:spPr>
        <a:blipFill rotWithShape="0">
          <a:blip xmlns:r="http://schemas.openxmlformats.org/officeDocument/2006/relationships" r:embed="rId1"/>
          <a:stretch>
            <a:fillRect/>
          </a:stretch>
        </a:blipFill>
        <a:scene3d>
          <a:camera prst="orthographicFront"/>
          <a:lightRig rig="threePt" dir="t"/>
        </a:scene3d>
        <a:sp3d>
          <a:bevelT/>
        </a:sp3d>
      </dgm:spPr>
    </dgm:pt>
    <dgm:pt modelId="{F46D7C02-D0B8-4838-9420-E0CB6FA97B2A}" type="pres">
      <dgm:prSet presAssocID="{FDEC5937-61DB-49D7-8362-693E92A74D69}" presName="sibTrans" presStyleLbl="sibTrans2D1" presStyleIdx="0" presStyleCnt="0"/>
      <dgm:spPr/>
      <dgm:t>
        <a:bodyPr/>
        <a:lstStyle/>
        <a:p>
          <a:endParaRPr lang="en-US"/>
        </a:p>
      </dgm:t>
    </dgm:pt>
    <dgm:pt modelId="{CD023678-F920-4A06-9B72-91229125F62E}" type="pres">
      <dgm:prSet presAssocID="{74E17F61-394C-42C9-8ED6-63BCFD994061}" presName="compNode" presStyleCnt="0"/>
      <dgm:spPr/>
    </dgm:pt>
    <dgm:pt modelId="{DB943D3D-E85F-41F3-AAD0-3BC89AA5D037}" type="pres">
      <dgm:prSet presAssocID="{74E17F61-394C-42C9-8ED6-63BCFD994061}" presName="bkgdShape" presStyleLbl="node1" presStyleIdx="1" presStyleCnt="4" custLinFactNeighborX="-412" custLinFactNeighborY="-9036"/>
      <dgm:spPr/>
      <dgm:t>
        <a:bodyPr/>
        <a:lstStyle/>
        <a:p>
          <a:endParaRPr lang="en-US"/>
        </a:p>
      </dgm:t>
    </dgm:pt>
    <dgm:pt modelId="{5E758F35-9C76-482E-A3C6-4E07C3D9029F}" type="pres">
      <dgm:prSet presAssocID="{74E17F61-394C-42C9-8ED6-63BCFD994061}" presName="nodeTx" presStyleLbl="node1" presStyleIdx="1" presStyleCnt="4">
        <dgm:presLayoutVars>
          <dgm:bulletEnabled val="1"/>
        </dgm:presLayoutVars>
      </dgm:prSet>
      <dgm:spPr/>
      <dgm:t>
        <a:bodyPr/>
        <a:lstStyle/>
        <a:p>
          <a:endParaRPr lang="en-US"/>
        </a:p>
      </dgm:t>
    </dgm:pt>
    <dgm:pt modelId="{37B9AA44-6D34-4470-A66B-34F66F8FA6D8}" type="pres">
      <dgm:prSet presAssocID="{74E17F61-394C-42C9-8ED6-63BCFD994061}" presName="invisiNode" presStyleLbl="node1" presStyleIdx="1" presStyleCnt="4"/>
      <dgm:spPr/>
    </dgm:pt>
    <dgm:pt modelId="{1771840E-2F5B-4F4E-B555-3C65D2B3239D}" type="pres">
      <dgm:prSet presAssocID="{74E17F61-394C-42C9-8ED6-63BCFD994061}" presName="imagNode" presStyleLbl="fgImgPlace1" presStyleIdx="1" presStyleCnt="4"/>
      <dgm:spPr>
        <a:blipFill rotWithShape="0">
          <a:blip xmlns:r="http://schemas.openxmlformats.org/officeDocument/2006/relationships" r:embed="rId2"/>
          <a:stretch>
            <a:fillRect/>
          </a:stretch>
        </a:blipFill>
        <a:scene3d>
          <a:camera prst="orthographicFront"/>
          <a:lightRig rig="threePt" dir="t"/>
        </a:scene3d>
        <a:sp3d>
          <a:bevelT/>
        </a:sp3d>
      </dgm:spPr>
      <dgm:t>
        <a:bodyPr/>
        <a:lstStyle/>
        <a:p>
          <a:endParaRPr lang="en-US"/>
        </a:p>
      </dgm:t>
    </dgm:pt>
    <dgm:pt modelId="{CF1E5C69-BF51-474D-BD67-2ADFEC3DC2F0}" type="pres">
      <dgm:prSet presAssocID="{57F8E8BA-8F92-4DA7-B6A9-49F28787449C}" presName="sibTrans" presStyleLbl="sibTrans2D1" presStyleIdx="0" presStyleCnt="0"/>
      <dgm:spPr/>
      <dgm:t>
        <a:bodyPr/>
        <a:lstStyle/>
        <a:p>
          <a:endParaRPr lang="en-US"/>
        </a:p>
      </dgm:t>
    </dgm:pt>
    <dgm:pt modelId="{A3B3C43F-C01D-4E71-B4F9-164ADC6D03D5}" type="pres">
      <dgm:prSet presAssocID="{EE88236F-67B7-4945-89FB-822FF5197503}" presName="compNode" presStyleCnt="0"/>
      <dgm:spPr/>
    </dgm:pt>
    <dgm:pt modelId="{A5DFC020-3408-4DDD-B03E-C9261EEC4421}" type="pres">
      <dgm:prSet presAssocID="{EE88236F-67B7-4945-89FB-822FF5197503}" presName="bkgdShape" presStyleLbl="node1" presStyleIdx="2" presStyleCnt="4"/>
      <dgm:spPr/>
      <dgm:t>
        <a:bodyPr/>
        <a:lstStyle/>
        <a:p>
          <a:endParaRPr lang="en-US"/>
        </a:p>
      </dgm:t>
    </dgm:pt>
    <dgm:pt modelId="{2192DB3C-7906-4AD4-BE91-93286A1D0041}" type="pres">
      <dgm:prSet presAssocID="{EE88236F-67B7-4945-89FB-822FF5197503}" presName="nodeTx" presStyleLbl="node1" presStyleIdx="2" presStyleCnt="4">
        <dgm:presLayoutVars>
          <dgm:bulletEnabled val="1"/>
        </dgm:presLayoutVars>
      </dgm:prSet>
      <dgm:spPr/>
      <dgm:t>
        <a:bodyPr/>
        <a:lstStyle/>
        <a:p>
          <a:endParaRPr lang="en-US"/>
        </a:p>
      </dgm:t>
    </dgm:pt>
    <dgm:pt modelId="{2E17C76F-B49F-43C4-A4CB-CA61B27F96C4}" type="pres">
      <dgm:prSet presAssocID="{EE88236F-67B7-4945-89FB-822FF5197503}" presName="invisiNode" presStyleLbl="node1" presStyleIdx="2" presStyleCnt="4"/>
      <dgm:spPr/>
    </dgm:pt>
    <dgm:pt modelId="{1BC4E06A-EAFB-41FA-A770-BFCAF117488D}" type="pres">
      <dgm:prSet presAssocID="{EE88236F-67B7-4945-89FB-822FF5197503}" presName="imagNode" presStyleLbl="fgImgPlace1" presStyleIdx="2" presStyleCnt="4" custLinFactNeighborX="-4091" custLinFactNeighborY="3691"/>
      <dgm:spPr>
        <a:blipFill rotWithShape="0">
          <a:blip xmlns:r="http://schemas.openxmlformats.org/officeDocument/2006/relationships" r:embed="rId3"/>
          <a:stretch>
            <a:fillRect/>
          </a:stretch>
        </a:blipFill>
        <a:scene3d>
          <a:camera prst="orthographicFront"/>
          <a:lightRig rig="threePt" dir="t"/>
        </a:scene3d>
        <a:sp3d>
          <a:bevelT/>
        </a:sp3d>
      </dgm:spPr>
    </dgm:pt>
    <dgm:pt modelId="{9AEDD69A-1533-48EF-A636-BBFBB18C99AA}" type="pres">
      <dgm:prSet presAssocID="{3BB1F69E-F4A9-41A2-9550-E2FBBF644A5E}" presName="sibTrans" presStyleLbl="sibTrans2D1" presStyleIdx="0" presStyleCnt="0"/>
      <dgm:spPr/>
      <dgm:t>
        <a:bodyPr/>
        <a:lstStyle/>
        <a:p>
          <a:endParaRPr lang="en-US"/>
        </a:p>
      </dgm:t>
    </dgm:pt>
    <dgm:pt modelId="{AEDBA782-C5B1-4628-A22B-3F81D0D49735}" type="pres">
      <dgm:prSet presAssocID="{B39EE585-D630-4195-BC1D-E1909FC857AC}" presName="compNode" presStyleCnt="0"/>
      <dgm:spPr/>
    </dgm:pt>
    <dgm:pt modelId="{2A8D46BD-F455-45FA-93B3-10AA783122CA}" type="pres">
      <dgm:prSet presAssocID="{B39EE585-D630-4195-BC1D-E1909FC857AC}" presName="bkgdShape" presStyleLbl="node1" presStyleIdx="3" presStyleCnt="4"/>
      <dgm:spPr/>
      <dgm:t>
        <a:bodyPr/>
        <a:lstStyle/>
        <a:p>
          <a:endParaRPr lang="en-US"/>
        </a:p>
      </dgm:t>
    </dgm:pt>
    <dgm:pt modelId="{D50D7FF3-E0B9-4491-8CF1-16724D165156}" type="pres">
      <dgm:prSet presAssocID="{B39EE585-D630-4195-BC1D-E1909FC857AC}" presName="nodeTx" presStyleLbl="node1" presStyleIdx="3" presStyleCnt="4">
        <dgm:presLayoutVars>
          <dgm:bulletEnabled val="1"/>
        </dgm:presLayoutVars>
      </dgm:prSet>
      <dgm:spPr/>
      <dgm:t>
        <a:bodyPr/>
        <a:lstStyle/>
        <a:p>
          <a:endParaRPr lang="en-US"/>
        </a:p>
      </dgm:t>
    </dgm:pt>
    <dgm:pt modelId="{7115478F-9411-4BC9-B156-2B6515257013}" type="pres">
      <dgm:prSet presAssocID="{B39EE585-D630-4195-BC1D-E1909FC857AC}" presName="invisiNode" presStyleLbl="node1" presStyleIdx="3" presStyleCnt="4"/>
      <dgm:spPr/>
    </dgm:pt>
    <dgm:pt modelId="{437B530A-3A77-4239-8083-ACAC2A5B230C}" type="pres">
      <dgm:prSet presAssocID="{B39EE585-D630-4195-BC1D-E1909FC857AC}" presName="imagNode" presStyleLbl="fgImgPlace1" presStyleIdx="3" presStyleCnt="4" custScaleY="102757"/>
      <dgm:spPr>
        <a:blipFill rotWithShape="0">
          <a:blip xmlns:r="http://schemas.openxmlformats.org/officeDocument/2006/relationships" r:embed="rId4"/>
          <a:stretch>
            <a:fillRect/>
          </a:stretch>
        </a:blipFill>
        <a:scene3d>
          <a:camera prst="orthographicFront"/>
          <a:lightRig rig="threePt" dir="t"/>
        </a:scene3d>
        <a:sp3d>
          <a:bevelT/>
        </a:sp3d>
      </dgm:spPr>
    </dgm:pt>
  </dgm:ptLst>
  <dgm:cxnLst>
    <dgm:cxn modelId="{D0438BDC-4AF4-448B-9533-6B0442233BBF}" srcId="{A21C7097-B239-45A8-8A2F-5D9FFF8FE5D8}" destId="{EE88236F-67B7-4945-89FB-822FF5197503}" srcOrd="2" destOrd="0" parTransId="{84B865DC-0AC2-4E3B-A302-DE4EF6716BC1}" sibTransId="{3BB1F69E-F4A9-41A2-9550-E2FBBF644A5E}"/>
    <dgm:cxn modelId="{44EBE469-4242-4BE7-B9EE-FA9A61A84F55}" type="presOf" srcId="{74E17F61-394C-42C9-8ED6-63BCFD994061}" destId="{5E758F35-9C76-482E-A3C6-4E07C3D9029F}" srcOrd="1" destOrd="0" presId="urn:microsoft.com/office/officeart/2005/8/layout/hList7#1"/>
    <dgm:cxn modelId="{5A9F0347-3E01-419A-92F0-108739A2006E}" type="presOf" srcId="{3BB1F69E-F4A9-41A2-9550-E2FBBF644A5E}" destId="{9AEDD69A-1533-48EF-A636-BBFBB18C99AA}" srcOrd="0" destOrd="0" presId="urn:microsoft.com/office/officeart/2005/8/layout/hList7#1"/>
    <dgm:cxn modelId="{AC74FA12-2E0C-4AC8-8096-5FAB734C32FB}" type="presOf" srcId="{FDEC5937-61DB-49D7-8362-693E92A74D69}" destId="{F46D7C02-D0B8-4838-9420-E0CB6FA97B2A}" srcOrd="0" destOrd="0" presId="urn:microsoft.com/office/officeart/2005/8/layout/hList7#1"/>
    <dgm:cxn modelId="{FE29A6A5-EF3E-4E40-88FE-168171A23F98}" type="presOf" srcId="{B39EE585-D630-4195-BC1D-E1909FC857AC}" destId="{D50D7FF3-E0B9-4491-8CF1-16724D165156}" srcOrd="1" destOrd="0" presId="urn:microsoft.com/office/officeart/2005/8/layout/hList7#1"/>
    <dgm:cxn modelId="{8D305757-B832-4264-9C6B-A80F9BA3F407}" srcId="{A21C7097-B239-45A8-8A2F-5D9FFF8FE5D8}" destId="{74E17F61-394C-42C9-8ED6-63BCFD994061}" srcOrd="1" destOrd="0" parTransId="{12C00207-EFC7-4BD7-B868-69A65B5A9AA4}" sibTransId="{57F8E8BA-8F92-4DA7-B6A9-49F28787449C}"/>
    <dgm:cxn modelId="{5E126AAA-71BA-4696-BEDC-2C8C844D9988}" srcId="{A21C7097-B239-45A8-8A2F-5D9FFF8FE5D8}" destId="{B39EE585-D630-4195-BC1D-E1909FC857AC}" srcOrd="3" destOrd="0" parTransId="{2C722AE3-2BD6-4828-95DE-47B9A586CAC6}" sibTransId="{A85FB4AA-0972-4EC3-BE97-07F1529B6BB1}"/>
    <dgm:cxn modelId="{4F472444-320E-450A-8595-3439BC1E2165}" srcId="{A21C7097-B239-45A8-8A2F-5D9FFF8FE5D8}" destId="{C313FC86-C950-4AAA-9F6B-6049DFF1BD2B}" srcOrd="0" destOrd="0" parTransId="{941ED45F-47E8-49F1-9ABB-1B78667D6D93}" sibTransId="{FDEC5937-61DB-49D7-8362-693E92A74D69}"/>
    <dgm:cxn modelId="{CC811C14-FBC2-4BD3-9C5C-47F1A25042D9}" type="presOf" srcId="{74E17F61-394C-42C9-8ED6-63BCFD994061}" destId="{DB943D3D-E85F-41F3-AAD0-3BC89AA5D037}" srcOrd="0" destOrd="0" presId="urn:microsoft.com/office/officeart/2005/8/layout/hList7#1"/>
    <dgm:cxn modelId="{33CF83BC-09FE-426A-8C59-AABF3E9B0351}" type="presOf" srcId="{57F8E8BA-8F92-4DA7-B6A9-49F28787449C}" destId="{CF1E5C69-BF51-474D-BD67-2ADFEC3DC2F0}" srcOrd="0" destOrd="0" presId="urn:microsoft.com/office/officeart/2005/8/layout/hList7#1"/>
    <dgm:cxn modelId="{793CD4BA-64EC-49B7-BA00-853D3F5C834D}" type="presOf" srcId="{EE88236F-67B7-4945-89FB-822FF5197503}" destId="{A5DFC020-3408-4DDD-B03E-C9261EEC4421}" srcOrd="0" destOrd="0" presId="urn:microsoft.com/office/officeart/2005/8/layout/hList7#1"/>
    <dgm:cxn modelId="{6B56A5B4-A731-4CAB-8FDE-FB40FC29C78B}" type="presOf" srcId="{C313FC86-C950-4AAA-9F6B-6049DFF1BD2B}" destId="{A02E8A14-31B0-4265-82EA-DC9B0FA79B32}" srcOrd="0" destOrd="0" presId="urn:microsoft.com/office/officeart/2005/8/layout/hList7#1"/>
    <dgm:cxn modelId="{823D37B2-C047-4561-B467-B722C744F887}" type="presOf" srcId="{A21C7097-B239-45A8-8A2F-5D9FFF8FE5D8}" destId="{8C044899-6640-4984-BA63-0911827B3DDB}" srcOrd="0" destOrd="0" presId="urn:microsoft.com/office/officeart/2005/8/layout/hList7#1"/>
    <dgm:cxn modelId="{CE63C8D6-DEE5-4C5B-8231-FA143E3864BC}" type="presOf" srcId="{EE88236F-67B7-4945-89FB-822FF5197503}" destId="{2192DB3C-7906-4AD4-BE91-93286A1D0041}" srcOrd="1" destOrd="0" presId="urn:microsoft.com/office/officeart/2005/8/layout/hList7#1"/>
    <dgm:cxn modelId="{5AFBE03F-21B7-45EE-B249-54385CF25405}" type="presOf" srcId="{B39EE585-D630-4195-BC1D-E1909FC857AC}" destId="{2A8D46BD-F455-45FA-93B3-10AA783122CA}" srcOrd="0" destOrd="0" presId="urn:microsoft.com/office/officeart/2005/8/layout/hList7#1"/>
    <dgm:cxn modelId="{D239C87C-E62B-4D3B-BFD9-59C090571C57}" type="presOf" srcId="{C313FC86-C950-4AAA-9F6B-6049DFF1BD2B}" destId="{882EC519-B956-4939-8E4A-E7A19C3D7375}" srcOrd="1" destOrd="0" presId="urn:microsoft.com/office/officeart/2005/8/layout/hList7#1"/>
    <dgm:cxn modelId="{933C5A58-DE80-454C-9A1B-6A685FE7EA12}" type="presParOf" srcId="{8C044899-6640-4984-BA63-0911827B3DDB}" destId="{EFD440F6-990F-4A13-ADBE-7CF9DF14C4FB}" srcOrd="0" destOrd="0" presId="urn:microsoft.com/office/officeart/2005/8/layout/hList7#1"/>
    <dgm:cxn modelId="{339DCD02-A567-4193-AB0F-E67EFD222B77}" type="presParOf" srcId="{8C044899-6640-4984-BA63-0911827B3DDB}" destId="{022B58BD-52B3-491D-B9F2-E8E0413E3A74}" srcOrd="1" destOrd="0" presId="urn:microsoft.com/office/officeart/2005/8/layout/hList7#1"/>
    <dgm:cxn modelId="{997CA65E-638B-4282-8E47-5F333F633871}" type="presParOf" srcId="{022B58BD-52B3-491D-B9F2-E8E0413E3A74}" destId="{62A73E57-14B0-4E63-B358-9F53E68DE60D}" srcOrd="0" destOrd="0" presId="urn:microsoft.com/office/officeart/2005/8/layout/hList7#1"/>
    <dgm:cxn modelId="{471A74D6-894F-4976-AB1C-F83B3446051C}" type="presParOf" srcId="{62A73E57-14B0-4E63-B358-9F53E68DE60D}" destId="{A02E8A14-31B0-4265-82EA-DC9B0FA79B32}" srcOrd="0" destOrd="0" presId="urn:microsoft.com/office/officeart/2005/8/layout/hList7#1"/>
    <dgm:cxn modelId="{1D3230C6-ADC4-4E07-9A18-FAFC37321B20}" type="presParOf" srcId="{62A73E57-14B0-4E63-B358-9F53E68DE60D}" destId="{882EC519-B956-4939-8E4A-E7A19C3D7375}" srcOrd="1" destOrd="0" presId="urn:microsoft.com/office/officeart/2005/8/layout/hList7#1"/>
    <dgm:cxn modelId="{9E60E384-876D-42F5-8308-7A6E123A7741}" type="presParOf" srcId="{62A73E57-14B0-4E63-B358-9F53E68DE60D}" destId="{262BCE60-B033-4E0F-A68C-3788C634D0FB}" srcOrd="2" destOrd="0" presId="urn:microsoft.com/office/officeart/2005/8/layout/hList7#1"/>
    <dgm:cxn modelId="{77E7A447-82EE-44DA-A3FB-06B11C21DB58}" type="presParOf" srcId="{62A73E57-14B0-4E63-B358-9F53E68DE60D}" destId="{9F4B6A9D-5C76-4FC6-B8A9-5A8495BBE025}" srcOrd="3" destOrd="0" presId="urn:microsoft.com/office/officeart/2005/8/layout/hList7#1"/>
    <dgm:cxn modelId="{13AB75A6-9A1F-4DE9-9B96-C26B4C1790CE}" type="presParOf" srcId="{022B58BD-52B3-491D-B9F2-E8E0413E3A74}" destId="{F46D7C02-D0B8-4838-9420-E0CB6FA97B2A}" srcOrd="1" destOrd="0" presId="urn:microsoft.com/office/officeart/2005/8/layout/hList7#1"/>
    <dgm:cxn modelId="{B71C94A2-FE75-4BAA-AD60-B4D1147F9C21}" type="presParOf" srcId="{022B58BD-52B3-491D-B9F2-E8E0413E3A74}" destId="{CD023678-F920-4A06-9B72-91229125F62E}" srcOrd="2" destOrd="0" presId="urn:microsoft.com/office/officeart/2005/8/layout/hList7#1"/>
    <dgm:cxn modelId="{C9B81320-D250-4D3A-B629-AF4AD9D625A8}" type="presParOf" srcId="{CD023678-F920-4A06-9B72-91229125F62E}" destId="{DB943D3D-E85F-41F3-AAD0-3BC89AA5D037}" srcOrd="0" destOrd="0" presId="urn:microsoft.com/office/officeart/2005/8/layout/hList7#1"/>
    <dgm:cxn modelId="{C937A3C1-E4B0-4F2D-9C43-E478F1FB5B82}" type="presParOf" srcId="{CD023678-F920-4A06-9B72-91229125F62E}" destId="{5E758F35-9C76-482E-A3C6-4E07C3D9029F}" srcOrd="1" destOrd="0" presId="urn:microsoft.com/office/officeart/2005/8/layout/hList7#1"/>
    <dgm:cxn modelId="{475E25FF-95ED-4499-A759-8AEEDB985D5C}" type="presParOf" srcId="{CD023678-F920-4A06-9B72-91229125F62E}" destId="{37B9AA44-6D34-4470-A66B-34F66F8FA6D8}" srcOrd="2" destOrd="0" presId="urn:microsoft.com/office/officeart/2005/8/layout/hList7#1"/>
    <dgm:cxn modelId="{CC31F5FE-1650-41DA-9AB6-2082AE6B6433}" type="presParOf" srcId="{CD023678-F920-4A06-9B72-91229125F62E}" destId="{1771840E-2F5B-4F4E-B555-3C65D2B3239D}" srcOrd="3" destOrd="0" presId="urn:microsoft.com/office/officeart/2005/8/layout/hList7#1"/>
    <dgm:cxn modelId="{5BC4BEB8-4297-4FC2-889D-50C87229593B}" type="presParOf" srcId="{022B58BD-52B3-491D-B9F2-E8E0413E3A74}" destId="{CF1E5C69-BF51-474D-BD67-2ADFEC3DC2F0}" srcOrd="3" destOrd="0" presId="urn:microsoft.com/office/officeart/2005/8/layout/hList7#1"/>
    <dgm:cxn modelId="{310630BA-628C-4317-95CD-6AB44D8349CA}" type="presParOf" srcId="{022B58BD-52B3-491D-B9F2-E8E0413E3A74}" destId="{A3B3C43F-C01D-4E71-B4F9-164ADC6D03D5}" srcOrd="4" destOrd="0" presId="urn:microsoft.com/office/officeart/2005/8/layout/hList7#1"/>
    <dgm:cxn modelId="{2CF2228B-AFED-4E1C-B6D3-0F680DF367FB}" type="presParOf" srcId="{A3B3C43F-C01D-4E71-B4F9-164ADC6D03D5}" destId="{A5DFC020-3408-4DDD-B03E-C9261EEC4421}" srcOrd="0" destOrd="0" presId="urn:microsoft.com/office/officeart/2005/8/layout/hList7#1"/>
    <dgm:cxn modelId="{10128529-3A98-4FAC-BF54-40919BA560EC}" type="presParOf" srcId="{A3B3C43F-C01D-4E71-B4F9-164ADC6D03D5}" destId="{2192DB3C-7906-4AD4-BE91-93286A1D0041}" srcOrd="1" destOrd="0" presId="urn:microsoft.com/office/officeart/2005/8/layout/hList7#1"/>
    <dgm:cxn modelId="{B595E94E-10D2-4E69-9AB9-30D366547E7F}" type="presParOf" srcId="{A3B3C43F-C01D-4E71-B4F9-164ADC6D03D5}" destId="{2E17C76F-B49F-43C4-A4CB-CA61B27F96C4}" srcOrd="2" destOrd="0" presId="urn:microsoft.com/office/officeart/2005/8/layout/hList7#1"/>
    <dgm:cxn modelId="{792F421B-6E76-4B1F-86A7-DFD61510F054}" type="presParOf" srcId="{A3B3C43F-C01D-4E71-B4F9-164ADC6D03D5}" destId="{1BC4E06A-EAFB-41FA-A770-BFCAF117488D}" srcOrd="3" destOrd="0" presId="urn:microsoft.com/office/officeart/2005/8/layout/hList7#1"/>
    <dgm:cxn modelId="{C3BB5442-4EEA-4DFF-B20C-F3296CBF6194}" type="presParOf" srcId="{022B58BD-52B3-491D-B9F2-E8E0413E3A74}" destId="{9AEDD69A-1533-48EF-A636-BBFBB18C99AA}" srcOrd="5" destOrd="0" presId="urn:microsoft.com/office/officeart/2005/8/layout/hList7#1"/>
    <dgm:cxn modelId="{411478BB-0832-4977-96E2-6D777D57075E}" type="presParOf" srcId="{022B58BD-52B3-491D-B9F2-E8E0413E3A74}" destId="{AEDBA782-C5B1-4628-A22B-3F81D0D49735}" srcOrd="6" destOrd="0" presId="urn:microsoft.com/office/officeart/2005/8/layout/hList7#1"/>
    <dgm:cxn modelId="{7AFE06C7-AA7E-4E4A-B803-C64D5A37DDC6}" type="presParOf" srcId="{AEDBA782-C5B1-4628-A22B-3F81D0D49735}" destId="{2A8D46BD-F455-45FA-93B3-10AA783122CA}" srcOrd="0" destOrd="0" presId="urn:microsoft.com/office/officeart/2005/8/layout/hList7#1"/>
    <dgm:cxn modelId="{C083F5CC-A7A9-4377-858C-9BF36C1C8CAF}" type="presParOf" srcId="{AEDBA782-C5B1-4628-A22B-3F81D0D49735}" destId="{D50D7FF3-E0B9-4491-8CF1-16724D165156}" srcOrd="1" destOrd="0" presId="urn:microsoft.com/office/officeart/2005/8/layout/hList7#1"/>
    <dgm:cxn modelId="{4DAEA530-E041-4076-ACFF-0174447C97EC}" type="presParOf" srcId="{AEDBA782-C5B1-4628-A22B-3F81D0D49735}" destId="{7115478F-9411-4BC9-B156-2B6515257013}" srcOrd="2" destOrd="0" presId="urn:microsoft.com/office/officeart/2005/8/layout/hList7#1"/>
    <dgm:cxn modelId="{2E0CF689-D44B-41AB-8DA2-3D9B24791382}" type="presParOf" srcId="{AEDBA782-C5B1-4628-A22B-3F81D0D49735}" destId="{437B530A-3A77-4239-8083-ACAC2A5B230C}"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8BE1DA-251B-46EA-A7B5-C67D05F839CF}" type="doc">
      <dgm:prSet loTypeId="urn:microsoft.com/office/officeart/2005/8/layout/arrow2" loCatId="process" qsTypeId="urn:microsoft.com/office/officeart/2005/8/quickstyle/3d1" qsCatId="3D" csTypeId="urn:microsoft.com/office/officeart/2005/8/colors/accent0_1" csCatId="mainScheme" phldr="1"/>
      <dgm:spPr/>
    </dgm:pt>
    <dgm:pt modelId="{369BAB0F-705A-45AE-8ABA-3F9B7FFB21A7}">
      <dgm:prSet phldrT="[Text]"/>
      <dgm:spPr/>
      <dgm:t>
        <a:bodyPr/>
        <a:lstStyle/>
        <a:p>
          <a:r>
            <a:rPr lang="en-US" b="0" baseline="0" dirty="0" smtClean="0">
              <a:solidFill>
                <a:srgbClr val="00B0F0"/>
              </a:solidFill>
              <a:effectLst>
                <a:outerShdw blurRad="38100" dist="38100" dir="2700000" algn="tl">
                  <a:srgbClr val="000000">
                    <a:alpha val="43137"/>
                  </a:srgbClr>
                </a:outerShdw>
              </a:effectLst>
              <a:latin typeface="Calibri" pitchFamily="-64" charset="0"/>
            </a:rPr>
            <a:t>Reasonable suspicion</a:t>
          </a:r>
          <a:endParaRPr lang="en-US" b="0" baseline="0" dirty="0">
            <a:solidFill>
              <a:srgbClr val="00B0F0"/>
            </a:solidFill>
            <a:effectLst>
              <a:outerShdw blurRad="38100" dist="38100" dir="2700000" algn="tl">
                <a:srgbClr val="000000">
                  <a:alpha val="43137"/>
                </a:srgbClr>
              </a:outerShdw>
            </a:effectLst>
          </a:endParaRPr>
        </a:p>
      </dgm:t>
    </dgm:pt>
    <dgm:pt modelId="{599808E4-834D-4B2D-87ED-87863480FECE}" type="parTrans" cxnId="{27EE157C-14F0-48A4-A1FE-7BC338675B04}">
      <dgm:prSet/>
      <dgm:spPr/>
      <dgm:t>
        <a:bodyPr/>
        <a:lstStyle/>
        <a:p>
          <a:endParaRPr lang="en-US"/>
        </a:p>
      </dgm:t>
    </dgm:pt>
    <dgm:pt modelId="{0274D0B5-316E-4AFB-8652-3BD4A914BC5A}" type="sibTrans" cxnId="{27EE157C-14F0-48A4-A1FE-7BC338675B04}">
      <dgm:prSet/>
      <dgm:spPr/>
      <dgm:t>
        <a:bodyPr/>
        <a:lstStyle/>
        <a:p>
          <a:endParaRPr lang="en-US"/>
        </a:p>
      </dgm:t>
    </dgm:pt>
    <dgm:pt modelId="{5F5168D4-1C9B-4EB9-BCB8-6D8BBD787D44}">
      <dgm:prSet phldrT="[Text]" custT="1"/>
      <dgm:spPr/>
      <dgm:t>
        <a:bodyPr/>
        <a:lstStyle/>
        <a:p>
          <a:r>
            <a:rPr lang="en-US" sz="2200" b="0" dirty="0" smtClean="0">
              <a:solidFill>
                <a:srgbClr val="00B0F0"/>
              </a:solidFill>
              <a:effectLst>
                <a:outerShdw blurRad="38100" dist="38100" dir="2700000" algn="tl">
                  <a:srgbClr val="000000">
                    <a:alpha val="43137"/>
                  </a:srgbClr>
                </a:outerShdw>
              </a:effectLst>
              <a:latin typeface="Calibri" pitchFamily="-64" charset="0"/>
            </a:rPr>
            <a:t>Preponderance of the evidence</a:t>
          </a:r>
        </a:p>
        <a:p>
          <a:r>
            <a:rPr lang="en-US" sz="2200" b="0" dirty="0" smtClean="0">
              <a:solidFill>
                <a:srgbClr val="00B0F0"/>
              </a:solidFill>
              <a:effectLst>
                <a:outerShdw blurRad="38100" dist="38100" dir="2700000" algn="tl">
                  <a:srgbClr val="000000">
                    <a:alpha val="43137"/>
                  </a:srgbClr>
                </a:outerShdw>
              </a:effectLst>
              <a:latin typeface="Calibri" pitchFamily="-64" charset="0"/>
            </a:rPr>
            <a:t>(Probable Cause)</a:t>
          </a:r>
          <a:endParaRPr lang="en-US" sz="2200" b="0" dirty="0">
            <a:solidFill>
              <a:srgbClr val="00B0F0"/>
            </a:solidFill>
            <a:effectLst>
              <a:outerShdw blurRad="38100" dist="38100" dir="2700000" algn="tl">
                <a:srgbClr val="000000">
                  <a:alpha val="43137"/>
                </a:srgbClr>
              </a:outerShdw>
            </a:effectLst>
          </a:endParaRPr>
        </a:p>
      </dgm:t>
    </dgm:pt>
    <dgm:pt modelId="{A7502B97-F6E8-4A97-B49B-157B58B69E99}" type="parTrans" cxnId="{63D41E62-ED61-4259-AAFA-48D98313EB0F}">
      <dgm:prSet/>
      <dgm:spPr/>
      <dgm:t>
        <a:bodyPr/>
        <a:lstStyle/>
        <a:p>
          <a:endParaRPr lang="en-US"/>
        </a:p>
      </dgm:t>
    </dgm:pt>
    <dgm:pt modelId="{E7DAE6F5-8C82-40A4-B2F0-A3C98033FD52}" type="sibTrans" cxnId="{63D41E62-ED61-4259-AAFA-48D98313EB0F}">
      <dgm:prSet/>
      <dgm:spPr/>
      <dgm:t>
        <a:bodyPr/>
        <a:lstStyle/>
        <a:p>
          <a:endParaRPr lang="en-US"/>
        </a:p>
      </dgm:t>
    </dgm:pt>
    <dgm:pt modelId="{4AE17197-4934-42B9-8ED7-C987D310A833}">
      <dgm:prSet phldrT="[Text]"/>
      <dgm:spPr/>
      <dgm:t>
        <a:bodyPr/>
        <a:lstStyle/>
        <a:p>
          <a:r>
            <a:rPr lang="en-US" b="0" dirty="0" smtClean="0">
              <a:solidFill>
                <a:srgbClr val="00B0F0"/>
              </a:solidFill>
              <a:effectLst>
                <a:outerShdw blurRad="38100" dist="38100" dir="2700000" algn="tl">
                  <a:srgbClr val="000000">
                    <a:alpha val="43137"/>
                  </a:srgbClr>
                </a:outerShdw>
              </a:effectLst>
              <a:latin typeface="Calibri" pitchFamily="-64" charset="0"/>
            </a:rPr>
            <a:t>Beyond a reasonable doubt</a:t>
          </a:r>
          <a:endParaRPr lang="en-US" b="0" dirty="0">
            <a:solidFill>
              <a:srgbClr val="00B0F0"/>
            </a:solidFill>
            <a:effectLst>
              <a:outerShdw blurRad="38100" dist="38100" dir="2700000" algn="tl">
                <a:srgbClr val="000000">
                  <a:alpha val="43137"/>
                </a:srgbClr>
              </a:outerShdw>
            </a:effectLst>
          </a:endParaRPr>
        </a:p>
      </dgm:t>
    </dgm:pt>
    <dgm:pt modelId="{53FF1669-1E6F-4FD9-93D1-4CBC0F439577}" type="parTrans" cxnId="{CB08C2EF-BA65-4368-A975-B7089DB0BEAE}">
      <dgm:prSet/>
      <dgm:spPr/>
      <dgm:t>
        <a:bodyPr/>
        <a:lstStyle/>
        <a:p>
          <a:endParaRPr lang="en-US"/>
        </a:p>
      </dgm:t>
    </dgm:pt>
    <dgm:pt modelId="{F0080915-87DA-48C5-9CDE-2AA2DB8C5D69}" type="sibTrans" cxnId="{CB08C2EF-BA65-4368-A975-B7089DB0BEAE}">
      <dgm:prSet/>
      <dgm:spPr/>
      <dgm:t>
        <a:bodyPr/>
        <a:lstStyle/>
        <a:p>
          <a:endParaRPr lang="en-US"/>
        </a:p>
      </dgm:t>
    </dgm:pt>
    <dgm:pt modelId="{7F0B0823-DB0F-4B4A-8E44-1B86910E0C1A}">
      <dgm:prSet phldrT="[Text]" custT="1"/>
      <dgm:spPr/>
      <dgm:t>
        <a:bodyPr/>
        <a:lstStyle/>
        <a:p>
          <a:r>
            <a:rPr lang="en-US" sz="2200" b="0" dirty="0" smtClean="0">
              <a:solidFill>
                <a:srgbClr val="00B0F0"/>
              </a:solidFill>
              <a:effectLst>
                <a:outerShdw blurRad="38100" dist="38100" dir="2700000" algn="tl">
                  <a:srgbClr val="000000">
                    <a:alpha val="43137"/>
                  </a:srgbClr>
                </a:outerShdw>
              </a:effectLst>
              <a:latin typeface="+mj-lt"/>
            </a:rPr>
            <a:t>Clear and convincing </a:t>
          </a:r>
          <a:endParaRPr lang="en-US" sz="2200" b="0" dirty="0">
            <a:solidFill>
              <a:srgbClr val="00B0F0"/>
            </a:solidFill>
            <a:effectLst>
              <a:outerShdw blurRad="38100" dist="38100" dir="2700000" algn="tl">
                <a:srgbClr val="000000">
                  <a:alpha val="43137"/>
                </a:srgbClr>
              </a:outerShdw>
            </a:effectLst>
            <a:latin typeface="+mj-lt"/>
          </a:endParaRPr>
        </a:p>
      </dgm:t>
    </dgm:pt>
    <dgm:pt modelId="{8E311474-B6FF-43EC-AA12-B134DAE3BBF1}" type="parTrans" cxnId="{E9784C6D-0E46-4191-B9EA-5F82E29C3A84}">
      <dgm:prSet/>
      <dgm:spPr/>
      <dgm:t>
        <a:bodyPr/>
        <a:lstStyle/>
        <a:p>
          <a:endParaRPr lang="en-US"/>
        </a:p>
      </dgm:t>
    </dgm:pt>
    <dgm:pt modelId="{30088809-2650-44D5-8FEF-279133412B96}" type="sibTrans" cxnId="{E9784C6D-0E46-4191-B9EA-5F82E29C3A84}">
      <dgm:prSet/>
      <dgm:spPr/>
      <dgm:t>
        <a:bodyPr/>
        <a:lstStyle/>
        <a:p>
          <a:endParaRPr lang="en-US"/>
        </a:p>
      </dgm:t>
    </dgm:pt>
    <dgm:pt modelId="{F5AA0397-D24E-4E21-B482-3CDBFA0BBCE1}" type="pres">
      <dgm:prSet presAssocID="{8A8BE1DA-251B-46EA-A7B5-C67D05F839CF}" presName="arrowDiagram" presStyleCnt="0">
        <dgm:presLayoutVars>
          <dgm:chMax val="5"/>
          <dgm:dir/>
          <dgm:resizeHandles val="exact"/>
        </dgm:presLayoutVars>
      </dgm:prSet>
      <dgm:spPr/>
    </dgm:pt>
    <dgm:pt modelId="{EDEB312A-2E67-4B3E-B067-AF71D2565782}" type="pres">
      <dgm:prSet presAssocID="{8A8BE1DA-251B-46EA-A7B5-C67D05F839CF}" presName="arrow" presStyleLbl="bgShp" presStyleIdx="0" presStyleCnt="1" custScaleY="103226" custLinFactNeighborX="5352" custLinFactNeighborY="-4032"/>
      <dgm:spPr>
        <a:solidFill>
          <a:schemeClr val="tx1"/>
        </a:solidFill>
        <a:ln>
          <a:solidFill>
            <a:srgbClr val="FFFF00"/>
          </a:solid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prst="softRound"/>
        </a:sp3d>
      </dgm:spPr>
    </dgm:pt>
    <dgm:pt modelId="{2BF02627-3674-4311-9D74-A6D1957A3CAE}" type="pres">
      <dgm:prSet presAssocID="{8A8BE1DA-251B-46EA-A7B5-C67D05F839CF}" presName="arrowDiagram4" presStyleCnt="0"/>
      <dgm:spPr/>
    </dgm:pt>
    <dgm:pt modelId="{F3165B6B-ED6C-4E8F-8B6F-E7A63D935E9D}" type="pres">
      <dgm:prSet presAssocID="{369BAB0F-705A-45AE-8ABA-3F9B7FFB21A7}" presName="bullet4a" presStyleLbl="node1" presStyleIdx="0" presStyleCnt="4" custLinFactNeighborX="23993" custLinFactNeighborY="-94877"/>
      <dgm:spPr/>
    </dgm:pt>
    <dgm:pt modelId="{8BD55F92-2F47-4D1E-8E86-5C25A55228CF}" type="pres">
      <dgm:prSet presAssocID="{369BAB0F-705A-45AE-8ABA-3F9B7FFB21A7}" presName="textBox4a" presStyleLbl="revTx" presStyleIdx="0" presStyleCnt="4">
        <dgm:presLayoutVars>
          <dgm:bulletEnabled val="1"/>
        </dgm:presLayoutVars>
      </dgm:prSet>
      <dgm:spPr/>
      <dgm:t>
        <a:bodyPr/>
        <a:lstStyle/>
        <a:p>
          <a:endParaRPr lang="en-US"/>
        </a:p>
      </dgm:t>
    </dgm:pt>
    <dgm:pt modelId="{652857D8-733D-4D3A-B505-0B7BF083FD65}" type="pres">
      <dgm:prSet presAssocID="{5F5168D4-1C9B-4EB9-BCB8-6D8BBD787D44}" presName="bullet4b" presStyleLbl="node1" presStyleIdx="1" presStyleCnt="4" custLinFactNeighborX="13557" custLinFactNeighborY="-37277"/>
      <dgm:spPr/>
    </dgm:pt>
    <dgm:pt modelId="{2676DFB7-0FF8-4540-AEAA-E86D2F34586A}" type="pres">
      <dgm:prSet presAssocID="{5F5168D4-1C9B-4EB9-BCB8-6D8BBD787D44}" presName="textBox4b" presStyleLbl="revTx" presStyleIdx="1" presStyleCnt="4" custScaleX="139206" custScaleY="102617" custLinFactNeighborX="16378" custLinFactNeighborY="11070">
        <dgm:presLayoutVars>
          <dgm:bulletEnabled val="1"/>
        </dgm:presLayoutVars>
      </dgm:prSet>
      <dgm:spPr/>
      <dgm:t>
        <a:bodyPr/>
        <a:lstStyle/>
        <a:p>
          <a:endParaRPr lang="en-US"/>
        </a:p>
      </dgm:t>
    </dgm:pt>
    <dgm:pt modelId="{DECB6BFC-CFA1-4A49-B02D-F06A43BDC46B}" type="pres">
      <dgm:prSet presAssocID="{7F0B0823-DB0F-4B4A-8E44-1B86910E0C1A}" presName="bullet4c" presStyleLbl="node1" presStyleIdx="2" presStyleCnt="4" custLinFactX="51167" custLinFactNeighborX="100000" custLinFactNeighborY="-61410"/>
      <dgm:spPr/>
    </dgm:pt>
    <dgm:pt modelId="{B6D0182E-DBF5-41CD-A4E6-0D32E6E706AF}" type="pres">
      <dgm:prSet presAssocID="{7F0B0823-DB0F-4B4A-8E44-1B86910E0C1A}" presName="textBox4c" presStyleLbl="revTx" presStyleIdx="2" presStyleCnt="4" custScaleX="119816" custScaleY="84779" custLinFactNeighborX="18355" custLinFactNeighborY="1263">
        <dgm:presLayoutVars>
          <dgm:bulletEnabled val="1"/>
        </dgm:presLayoutVars>
      </dgm:prSet>
      <dgm:spPr/>
      <dgm:t>
        <a:bodyPr/>
        <a:lstStyle/>
        <a:p>
          <a:endParaRPr lang="en-US"/>
        </a:p>
      </dgm:t>
    </dgm:pt>
    <dgm:pt modelId="{7C8EFF72-3F6C-4B1D-9636-963B394C8363}" type="pres">
      <dgm:prSet presAssocID="{4AE17197-4934-42B9-8ED7-C987D310A833}" presName="bullet4d" presStyleLbl="node1" presStyleIdx="3" presStyleCnt="4" custLinFactNeighborX="97752" custLinFactNeighborY="-35613"/>
      <dgm:spPr/>
    </dgm:pt>
    <dgm:pt modelId="{07C23101-0D57-4043-BAA0-FB7146CC2836}" type="pres">
      <dgm:prSet presAssocID="{4AE17197-4934-42B9-8ED7-C987D310A833}" presName="textBox4d" presStyleLbl="revTx" presStyleIdx="3" presStyleCnt="4" custScaleX="88633" custScaleY="80861" custLinFactNeighborX="-32254" custLinFactNeighborY="2096">
        <dgm:presLayoutVars>
          <dgm:bulletEnabled val="1"/>
        </dgm:presLayoutVars>
      </dgm:prSet>
      <dgm:spPr/>
      <dgm:t>
        <a:bodyPr/>
        <a:lstStyle/>
        <a:p>
          <a:endParaRPr lang="en-US"/>
        </a:p>
      </dgm:t>
    </dgm:pt>
  </dgm:ptLst>
  <dgm:cxnLst>
    <dgm:cxn modelId="{63D41E62-ED61-4259-AAFA-48D98313EB0F}" srcId="{8A8BE1DA-251B-46EA-A7B5-C67D05F839CF}" destId="{5F5168D4-1C9B-4EB9-BCB8-6D8BBD787D44}" srcOrd="1" destOrd="0" parTransId="{A7502B97-F6E8-4A97-B49B-157B58B69E99}" sibTransId="{E7DAE6F5-8C82-40A4-B2F0-A3C98033FD52}"/>
    <dgm:cxn modelId="{1D9BFD5A-5C81-440A-A305-5FAC3676E4B3}" type="presOf" srcId="{7F0B0823-DB0F-4B4A-8E44-1B86910E0C1A}" destId="{B6D0182E-DBF5-41CD-A4E6-0D32E6E706AF}" srcOrd="0" destOrd="0" presId="urn:microsoft.com/office/officeart/2005/8/layout/arrow2"/>
    <dgm:cxn modelId="{0A4D58B2-F130-47CF-97F6-FB270E5B2890}" type="presOf" srcId="{4AE17197-4934-42B9-8ED7-C987D310A833}" destId="{07C23101-0D57-4043-BAA0-FB7146CC2836}" srcOrd="0" destOrd="0" presId="urn:microsoft.com/office/officeart/2005/8/layout/arrow2"/>
    <dgm:cxn modelId="{CB08C2EF-BA65-4368-A975-B7089DB0BEAE}" srcId="{8A8BE1DA-251B-46EA-A7B5-C67D05F839CF}" destId="{4AE17197-4934-42B9-8ED7-C987D310A833}" srcOrd="3" destOrd="0" parTransId="{53FF1669-1E6F-4FD9-93D1-4CBC0F439577}" sibTransId="{F0080915-87DA-48C5-9CDE-2AA2DB8C5D69}"/>
    <dgm:cxn modelId="{912EAA08-7F01-4065-A3F6-34D939417286}" type="presOf" srcId="{5F5168D4-1C9B-4EB9-BCB8-6D8BBD787D44}" destId="{2676DFB7-0FF8-4540-AEAA-E86D2F34586A}" srcOrd="0" destOrd="0" presId="urn:microsoft.com/office/officeart/2005/8/layout/arrow2"/>
    <dgm:cxn modelId="{56D97ADB-B0E8-42BD-A468-56AA6DD9CEEC}" type="presOf" srcId="{8A8BE1DA-251B-46EA-A7B5-C67D05F839CF}" destId="{F5AA0397-D24E-4E21-B482-3CDBFA0BBCE1}" srcOrd="0" destOrd="0" presId="urn:microsoft.com/office/officeart/2005/8/layout/arrow2"/>
    <dgm:cxn modelId="{27EE157C-14F0-48A4-A1FE-7BC338675B04}" srcId="{8A8BE1DA-251B-46EA-A7B5-C67D05F839CF}" destId="{369BAB0F-705A-45AE-8ABA-3F9B7FFB21A7}" srcOrd="0" destOrd="0" parTransId="{599808E4-834D-4B2D-87ED-87863480FECE}" sibTransId="{0274D0B5-316E-4AFB-8652-3BD4A914BC5A}"/>
    <dgm:cxn modelId="{E9784C6D-0E46-4191-B9EA-5F82E29C3A84}" srcId="{8A8BE1DA-251B-46EA-A7B5-C67D05F839CF}" destId="{7F0B0823-DB0F-4B4A-8E44-1B86910E0C1A}" srcOrd="2" destOrd="0" parTransId="{8E311474-B6FF-43EC-AA12-B134DAE3BBF1}" sibTransId="{30088809-2650-44D5-8FEF-279133412B96}"/>
    <dgm:cxn modelId="{EC598113-D91A-4608-89C5-0D473C31CB97}" type="presOf" srcId="{369BAB0F-705A-45AE-8ABA-3F9B7FFB21A7}" destId="{8BD55F92-2F47-4D1E-8E86-5C25A55228CF}" srcOrd="0" destOrd="0" presId="urn:microsoft.com/office/officeart/2005/8/layout/arrow2"/>
    <dgm:cxn modelId="{BD0EDD0A-0A38-4282-BFC5-B0D6FA8DAEA1}" type="presParOf" srcId="{F5AA0397-D24E-4E21-B482-3CDBFA0BBCE1}" destId="{EDEB312A-2E67-4B3E-B067-AF71D2565782}" srcOrd="0" destOrd="0" presId="urn:microsoft.com/office/officeart/2005/8/layout/arrow2"/>
    <dgm:cxn modelId="{554326CD-9230-45F1-9979-5A4822D7847F}" type="presParOf" srcId="{F5AA0397-D24E-4E21-B482-3CDBFA0BBCE1}" destId="{2BF02627-3674-4311-9D74-A6D1957A3CAE}" srcOrd="1" destOrd="0" presId="urn:microsoft.com/office/officeart/2005/8/layout/arrow2"/>
    <dgm:cxn modelId="{F728B14B-36A9-48C3-B8D2-4AB2DC522AB0}" type="presParOf" srcId="{2BF02627-3674-4311-9D74-A6D1957A3CAE}" destId="{F3165B6B-ED6C-4E8F-8B6F-E7A63D935E9D}" srcOrd="0" destOrd="0" presId="urn:microsoft.com/office/officeart/2005/8/layout/arrow2"/>
    <dgm:cxn modelId="{9EB17907-6E46-45C6-A081-7F8853E44B8F}" type="presParOf" srcId="{2BF02627-3674-4311-9D74-A6D1957A3CAE}" destId="{8BD55F92-2F47-4D1E-8E86-5C25A55228CF}" srcOrd="1" destOrd="0" presId="urn:microsoft.com/office/officeart/2005/8/layout/arrow2"/>
    <dgm:cxn modelId="{1AEFD6DC-97E6-4B32-921B-BC1A3DB10201}" type="presParOf" srcId="{2BF02627-3674-4311-9D74-A6D1957A3CAE}" destId="{652857D8-733D-4D3A-B505-0B7BF083FD65}" srcOrd="2" destOrd="0" presId="urn:microsoft.com/office/officeart/2005/8/layout/arrow2"/>
    <dgm:cxn modelId="{F2082D3A-4D00-4B55-82DC-6891B035523B}" type="presParOf" srcId="{2BF02627-3674-4311-9D74-A6D1957A3CAE}" destId="{2676DFB7-0FF8-4540-AEAA-E86D2F34586A}" srcOrd="3" destOrd="0" presId="urn:microsoft.com/office/officeart/2005/8/layout/arrow2"/>
    <dgm:cxn modelId="{2DDE94AD-7170-40E2-89F4-D6D1E337DEFC}" type="presParOf" srcId="{2BF02627-3674-4311-9D74-A6D1957A3CAE}" destId="{DECB6BFC-CFA1-4A49-B02D-F06A43BDC46B}" srcOrd="4" destOrd="0" presId="urn:microsoft.com/office/officeart/2005/8/layout/arrow2"/>
    <dgm:cxn modelId="{1D983F7C-A7E4-4CA6-8797-7EB5C3443C8F}" type="presParOf" srcId="{2BF02627-3674-4311-9D74-A6D1957A3CAE}" destId="{B6D0182E-DBF5-41CD-A4E6-0D32E6E706AF}" srcOrd="5" destOrd="0" presId="urn:microsoft.com/office/officeart/2005/8/layout/arrow2"/>
    <dgm:cxn modelId="{02C719AE-E43E-44C0-AB28-3E0B1E6F8D8A}" type="presParOf" srcId="{2BF02627-3674-4311-9D74-A6D1957A3CAE}" destId="{7C8EFF72-3F6C-4B1D-9636-963B394C8363}" srcOrd="6" destOrd="0" presId="urn:microsoft.com/office/officeart/2005/8/layout/arrow2"/>
    <dgm:cxn modelId="{7A1333CF-CFBA-45F5-8C30-D2286F872159}" type="presParOf" srcId="{2BF02627-3674-4311-9D74-A6D1957A3CAE}" destId="{07C23101-0D57-4043-BAA0-FB7146CC283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FE5C6-80A2-440D-A419-98DBE2E02FC2}" type="doc">
      <dgm:prSet loTypeId="urn:microsoft.com/office/officeart/2005/8/layout/venn1" loCatId="relationship" qsTypeId="urn:microsoft.com/office/officeart/2005/8/quickstyle/simple1" qsCatId="simple" csTypeId="urn:microsoft.com/office/officeart/2005/8/colors/colorful4" csCatId="colorful" phldr="1"/>
      <dgm:spPr/>
    </dgm:pt>
    <dgm:pt modelId="{55DA706D-0148-43B3-B4DF-6901ED13FD7A}">
      <dgm:prSet phldrT="[Text]"/>
      <dgm:spPr>
        <a:solidFill>
          <a:schemeClr val="bg2">
            <a:lumMod val="25000"/>
            <a:alpha val="50000"/>
          </a:schemeClr>
        </a:solidFill>
      </dgm:spPr>
      <dgm:t>
        <a:bodyPr/>
        <a:lstStyle/>
        <a:p>
          <a:r>
            <a:rPr lang="en-US" dirty="0" smtClean="0"/>
            <a:t>Physical Evidence</a:t>
          </a:r>
          <a:endParaRPr lang="en-US" dirty="0"/>
        </a:p>
      </dgm:t>
    </dgm:pt>
    <dgm:pt modelId="{8FAF479C-3A57-459C-B9DB-8AB905C8BA0D}" type="parTrans" cxnId="{A24A6BA5-A3C0-4582-8BAB-FB378895FBE4}">
      <dgm:prSet/>
      <dgm:spPr/>
      <dgm:t>
        <a:bodyPr/>
        <a:lstStyle/>
        <a:p>
          <a:endParaRPr lang="en-US"/>
        </a:p>
      </dgm:t>
    </dgm:pt>
    <dgm:pt modelId="{FF623805-BBDB-41C4-BDC8-F91FEF418A41}" type="sibTrans" cxnId="{A24A6BA5-A3C0-4582-8BAB-FB378895FBE4}">
      <dgm:prSet/>
      <dgm:spPr/>
      <dgm:t>
        <a:bodyPr/>
        <a:lstStyle/>
        <a:p>
          <a:endParaRPr lang="en-US"/>
        </a:p>
      </dgm:t>
    </dgm:pt>
    <dgm:pt modelId="{64084072-CB82-4147-9E6F-59BB67CD2733}">
      <dgm:prSet phldrT="[Text]"/>
      <dgm:spPr>
        <a:solidFill>
          <a:schemeClr val="tx2">
            <a:lumMod val="60000"/>
            <a:lumOff val="40000"/>
            <a:alpha val="50000"/>
          </a:schemeClr>
        </a:solidFill>
      </dgm:spPr>
      <dgm:t>
        <a:bodyPr/>
        <a:lstStyle/>
        <a:p>
          <a:r>
            <a:rPr lang="en-US" dirty="0" smtClean="0"/>
            <a:t>Witnesses</a:t>
          </a:r>
          <a:endParaRPr lang="en-US" dirty="0"/>
        </a:p>
      </dgm:t>
    </dgm:pt>
    <dgm:pt modelId="{F7F37D43-A866-474F-8FDD-0C05EB01FBE9}" type="parTrans" cxnId="{37446C69-8894-4AC0-A498-ABC238BD3002}">
      <dgm:prSet/>
      <dgm:spPr/>
      <dgm:t>
        <a:bodyPr/>
        <a:lstStyle/>
        <a:p>
          <a:endParaRPr lang="en-US"/>
        </a:p>
      </dgm:t>
    </dgm:pt>
    <dgm:pt modelId="{E6691DBE-8E91-43EF-B072-726EF353A0C9}" type="sibTrans" cxnId="{37446C69-8894-4AC0-A498-ABC238BD3002}">
      <dgm:prSet/>
      <dgm:spPr/>
      <dgm:t>
        <a:bodyPr/>
        <a:lstStyle/>
        <a:p>
          <a:endParaRPr lang="en-US"/>
        </a:p>
      </dgm:t>
    </dgm:pt>
    <dgm:pt modelId="{53FCE600-8446-4303-9A87-98CBEFB9C14A}">
      <dgm:prSet phldrT="[Text]"/>
      <dgm:spPr>
        <a:solidFill>
          <a:srgbClr val="FFFF00">
            <a:alpha val="50000"/>
          </a:srgbClr>
        </a:solidFill>
      </dgm:spPr>
      <dgm:t>
        <a:bodyPr/>
        <a:lstStyle/>
        <a:p>
          <a:r>
            <a:rPr lang="en-US" dirty="0" smtClean="0"/>
            <a:t>Confessions</a:t>
          </a:r>
          <a:endParaRPr lang="en-US" dirty="0"/>
        </a:p>
      </dgm:t>
    </dgm:pt>
    <dgm:pt modelId="{73967167-76F2-471C-9549-CB316A6B0062}" type="parTrans" cxnId="{CB900DD1-A728-401C-ABC1-37E4499AE778}">
      <dgm:prSet/>
      <dgm:spPr/>
      <dgm:t>
        <a:bodyPr/>
        <a:lstStyle/>
        <a:p>
          <a:endParaRPr lang="en-US"/>
        </a:p>
      </dgm:t>
    </dgm:pt>
    <dgm:pt modelId="{5AA65431-0BE1-45E9-A552-D03F757882B8}" type="sibTrans" cxnId="{CB900DD1-A728-401C-ABC1-37E4499AE778}">
      <dgm:prSet/>
      <dgm:spPr/>
      <dgm:t>
        <a:bodyPr/>
        <a:lstStyle/>
        <a:p>
          <a:endParaRPr lang="en-US"/>
        </a:p>
      </dgm:t>
    </dgm:pt>
    <dgm:pt modelId="{58D5A2D1-620C-4143-9A8D-14478D992A5B}" type="pres">
      <dgm:prSet presAssocID="{295FE5C6-80A2-440D-A419-98DBE2E02FC2}" presName="compositeShape" presStyleCnt="0">
        <dgm:presLayoutVars>
          <dgm:chMax val="7"/>
          <dgm:dir/>
          <dgm:resizeHandles val="exact"/>
        </dgm:presLayoutVars>
      </dgm:prSet>
      <dgm:spPr/>
    </dgm:pt>
    <dgm:pt modelId="{BA686663-8C7B-4A14-8061-FB2AEC6BBF84}" type="pres">
      <dgm:prSet presAssocID="{55DA706D-0148-43B3-B4DF-6901ED13FD7A}" presName="circ1" presStyleLbl="vennNode1" presStyleIdx="0" presStyleCnt="3" custLinFactNeighborX="-5128" custLinFactNeighborY="-53"/>
      <dgm:spPr/>
      <dgm:t>
        <a:bodyPr/>
        <a:lstStyle/>
        <a:p>
          <a:endParaRPr lang="en-US"/>
        </a:p>
      </dgm:t>
    </dgm:pt>
    <dgm:pt modelId="{90542319-9FA0-491F-A657-96A4E4F0696D}" type="pres">
      <dgm:prSet presAssocID="{55DA706D-0148-43B3-B4DF-6901ED13FD7A}" presName="circ1Tx" presStyleLbl="revTx" presStyleIdx="0" presStyleCnt="0">
        <dgm:presLayoutVars>
          <dgm:chMax val="0"/>
          <dgm:chPref val="0"/>
          <dgm:bulletEnabled val="1"/>
        </dgm:presLayoutVars>
      </dgm:prSet>
      <dgm:spPr/>
      <dgm:t>
        <a:bodyPr/>
        <a:lstStyle/>
        <a:p>
          <a:endParaRPr lang="en-US"/>
        </a:p>
      </dgm:t>
    </dgm:pt>
    <dgm:pt modelId="{1E17BDDC-B242-4C8F-983C-05B1BCAF9815}" type="pres">
      <dgm:prSet presAssocID="{64084072-CB82-4147-9E6F-59BB67CD2733}" presName="circ2" presStyleLbl="vennNode1" presStyleIdx="1" presStyleCnt="3" custLinFactNeighborX="2378" custLinFactNeighborY="1015"/>
      <dgm:spPr/>
      <dgm:t>
        <a:bodyPr/>
        <a:lstStyle/>
        <a:p>
          <a:endParaRPr lang="en-US"/>
        </a:p>
      </dgm:t>
    </dgm:pt>
    <dgm:pt modelId="{2AEAE1EF-08FE-432A-A43E-1C4F198FDC5D}" type="pres">
      <dgm:prSet presAssocID="{64084072-CB82-4147-9E6F-59BB67CD2733}" presName="circ2Tx" presStyleLbl="revTx" presStyleIdx="0" presStyleCnt="0">
        <dgm:presLayoutVars>
          <dgm:chMax val="0"/>
          <dgm:chPref val="0"/>
          <dgm:bulletEnabled val="1"/>
        </dgm:presLayoutVars>
      </dgm:prSet>
      <dgm:spPr/>
      <dgm:t>
        <a:bodyPr/>
        <a:lstStyle/>
        <a:p>
          <a:endParaRPr lang="en-US"/>
        </a:p>
      </dgm:t>
    </dgm:pt>
    <dgm:pt modelId="{CA43AFCE-C18E-4A9F-8354-8FF54A21FE99}" type="pres">
      <dgm:prSet presAssocID="{53FCE600-8446-4303-9A87-98CBEFB9C14A}" presName="circ3" presStyleLbl="vennNode1" presStyleIdx="2" presStyleCnt="3"/>
      <dgm:spPr/>
      <dgm:t>
        <a:bodyPr/>
        <a:lstStyle/>
        <a:p>
          <a:endParaRPr lang="en-US"/>
        </a:p>
      </dgm:t>
    </dgm:pt>
    <dgm:pt modelId="{9E1C248C-3FA4-4E9D-8BFF-CB51F3987ECB}" type="pres">
      <dgm:prSet presAssocID="{53FCE600-8446-4303-9A87-98CBEFB9C14A}" presName="circ3Tx" presStyleLbl="revTx" presStyleIdx="0" presStyleCnt="0">
        <dgm:presLayoutVars>
          <dgm:chMax val="0"/>
          <dgm:chPref val="0"/>
          <dgm:bulletEnabled val="1"/>
        </dgm:presLayoutVars>
      </dgm:prSet>
      <dgm:spPr/>
      <dgm:t>
        <a:bodyPr/>
        <a:lstStyle/>
        <a:p>
          <a:endParaRPr lang="en-US"/>
        </a:p>
      </dgm:t>
    </dgm:pt>
  </dgm:ptLst>
  <dgm:cxnLst>
    <dgm:cxn modelId="{CB900DD1-A728-401C-ABC1-37E4499AE778}" srcId="{295FE5C6-80A2-440D-A419-98DBE2E02FC2}" destId="{53FCE600-8446-4303-9A87-98CBEFB9C14A}" srcOrd="2" destOrd="0" parTransId="{73967167-76F2-471C-9549-CB316A6B0062}" sibTransId="{5AA65431-0BE1-45E9-A552-D03F757882B8}"/>
    <dgm:cxn modelId="{253104D1-4EAA-4EF2-A911-F45F3C84986F}" type="presOf" srcId="{64084072-CB82-4147-9E6F-59BB67CD2733}" destId="{1E17BDDC-B242-4C8F-983C-05B1BCAF9815}" srcOrd="0" destOrd="0" presId="urn:microsoft.com/office/officeart/2005/8/layout/venn1"/>
    <dgm:cxn modelId="{BE9D37BD-1423-4C00-AEAF-152BC0421077}" type="presOf" srcId="{53FCE600-8446-4303-9A87-98CBEFB9C14A}" destId="{9E1C248C-3FA4-4E9D-8BFF-CB51F3987ECB}" srcOrd="1" destOrd="0" presId="urn:microsoft.com/office/officeart/2005/8/layout/venn1"/>
    <dgm:cxn modelId="{37446C69-8894-4AC0-A498-ABC238BD3002}" srcId="{295FE5C6-80A2-440D-A419-98DBE2E02FC2}" destId="{64084072-CB82-4147-9E6F-59BB67CD2733}" srcOrd="1" destOrd="0" parTransId="{F7F37D43-A866-474F-8FDD-0C05EB01FBE9}" sibTransId="{E6691DBE-8E91-43EF-B072-726EF353A0C9}"/>
    <dgm:cxn modelId="{58E7BB1D-ECB1-401F-A01C-8E402DF910F9}" type="presOf" srcId="{295FE5C6-80A2-440D-A419-98DBE2E02FC2}" destId="{58D5A2D1-620C-4143-9A8D-14478D992A5B}" srcOrd="0" destOrd="0" presId="urn:microsoft.com/office/officeart/2005/8/layout/venn1"/>
    <dgm:cxn modelId="{52A6E2E7-792F-4C3F-91B0-A3B3CCC11CDB}" type="presOf" srcId="{53FCE600-8446-4303-9A87-98CBEFB9C14A}" destId="{CA43AFCE-C18E-4A9F-8354-8FF54A21FE99}" srcOrd="0" destOrd="0" presId="urn:microsoft.com/office/officeart/2005/8/layout/venn1"/>
    <dgm:cxn modelId="{A24A6BA5-A3C0-4582-8BAB-FB378895FBE4}" srcId="{295FE5C6-80A2-440D-A419-98DBE2E02FC2}" destId="{55DA706D-0148-43B3-B4DF-6901ED13FD7A}" srcOrd="0" destOrd="0" parTransId="{8FAF479C-3A57-459C-B9DB-8AB905C8BA0D}" sibTransId="{FF623805-BBDB-41C4-BDC8-F91FEF418A41}"/>
    <dgm:cxn modelId="{1B8BB1E4-52C7-40D4-97B7-860FD113C32D}" type="presOf" srcId="{55DA706D-0148-43B3-B4DF-6901ED13FD7A}" destId="{BA686663-8C7B-4A14-8061-FB2AEC6BBF84}" srcOrd="0" destOrd="0" presId="urn:microsoft.com/office/officeart/2005/8/layout/venn1"/>
    <dgm:cxn modelId="{AC8BD523-103F-4579-AFAC-3E177E2F1931}" type="presOf" srcId="{55DA706D-0148-43B3-B4DF-6901ED13FD7A}" destId="{90542319-9FA0-491F-A657-96A4E4F0696D}" srcOrd="1" destOrd="0" presId="urn:microsoft.com/office/officeart/2005/8/layout/venn1"/>
    <dgm:cxn modelId="{F4CBB0E9-A4C8-494B-805C-3D88ADA5C10C}" type="presOf" srcId="{64084072-CB82-4147-9E6F-59BB67CD2733}" destId="{2AEAE1EF-08FE-432A-A43E-1C4F198FDC5D}" srcOrd="1" destOrd="0" presId="urn:microsoft.com/office/officeart/2005/8/layout/venn1"/>
    <dgm:cxn modelId="{A773F7D0-A7E4-4A10-847F-1237D1A43CBE}" type="presParOf" srcId="{58D5A2D1-620C-4143-9A8D-14478D992A5B}" destId="{BA686663-8C7B-4A14-8061-FB2AEC6BBF84}" srcOrd="0" destOrd="0" presId="urn:microsoft.com/office/officeart/2005/8/layout/venn1"/>
    <dgm:cxn modelId="{190934BD-0DE9-464C-B52A-47473F6D875A}" type="presParOf" srcId="{58D5A2D1-620C-4143-9A8D-14478D992A5B}" destId="{90542319-9FA0-491F-A657-96A4E4F0696D}" srcOrd="1" destOrd="0" presId="urn:microsoft.com/office/officeart/2005/8/layout/venn1"/>
    <dgm:cxn modelId="{2E1B5E61-C188-4181-A80A-107A97243F94}" type="presParOf" srcId="{58D5A2D1-620C-4143-9A8D-14478D992A5B}" destId="{1E17BDDC-B242-4C8F-983C-05B1BCAF9815}" srcOrd="2" destOrd="0" presId="urn:microsoft.com/office/officeart/2005/8/layout/venn1"/>
    <dgm:cxn modelId="{681F4545-7492-498E-8410-6BBBFB831EE3}" type="presParOf" srcId="{58D5A2D1-620C-4143-9A8D-14478D992A5B}" destId="{2AEAE1EF-08FE-432A-A43E-1C4F198FDC5D}" srcOrd="3" destOrd="0" presId="urn:microsoft.com/office/officeart/2005/8/layout/venn1"/>
    <dgm:cxn modelId="{A290FC75-A2A8-4B75-9420-008D0E649304}" type="presParOf" srcId="{58D5A2D1-620C-4143-9A8D-14478D992A5B}" destId="{CA43AFCE-C18E-4A9F-8354-8FF54A21FE99}" srcOrd="4" destOrd="0" presId="urn:microsoft.com/office/officeart/2005/8/layout/venn1"/>
    <dgm:cxn modelId="{65D4A6B4-A914-4B25-8161-2FA2F0FA914E}" type="presParOf" srcId="{58D5A2D1-620C-4143-9A8D-14478D992A5B}" destId="{9E1C248C-3FA4-4E9D-8BFF-CB51F3987EC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2DB6B2-A567-4661-A502-FA2ECAD6CFFA}"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3FE2347C-6D51-4C51-8F9B-94F9FE341FFD}">
      <dgm:prSet phldrT="[Text]"/>
      <dgm:spPr/>
      <dgm:t>
        <a:bodyPr/>
        <a:lstStyle/>
        <a:p>
          <a:r>
            <a:rPr lang="en-US" dirty="0" smtClean="0">
              <a:solidFill>
                <a:srgbClr val="FFFF00"/>
              </a:solidFill>
            </a:rPr>
            <a:t>What</a:t>
          </a:r>
          <a:endParaRPr lang="en-US" dirty="0">
            <a:solidFill>
              <a:srgbClr val="FFFF00"/>
            </a:solidFill>
          </a:endParaRPr>
        </a:p>
      </dgm:t>
    </dgm:pt>
    <dgm:pt modelId="{DE3214FF-54AA-482D-A32E-D678E3AC15E6}" type="parTrans" cxnId="{5E092C6A-C8F3-4998-B26D-2CCD075D0927}">
      <dgm:prSet/>
      <dgm:spPr/>
      <dgm:t>
        <a:bodyPr/>
        <a:lstStyle/>
        <a:p>
          <a:endParaRPr lang="en-US"/>
        </a:p>
      </dgm:t>
    </dgm:pt>
    <dgm:pt modelId="{09B8873F-45CC-4ED0-80C3-226425CCCECC}" type="sibTrans" cxnId="{5E092C6A-C8F3-4998-B26D-2CCD075D0927}">
      <dgm:prSet/>
      <dgm:spPr/>
      <dgm:t>
        <a:bodyPr/>
        <a:lstStyle/>
        <a:p>
          <a:endParaRPr lang="en-US"/>
        </a:p>
      </dgm:t>
    </dgm:pt>
    <dgm:pt modelId="{81E30333-C2C9-4D7B-8DBE-981CB471429B}">
      <dgm:prSet phldrT="[Text]"/>
      <dgm:spPr>
        <a:ln>
          <a:solidFill>
            <a:srgbClr val="FFFF00"/>
          </a:solidFill>
        </a:ln>
      </dgm:spPr>
      <dgm:t>
        <a:bodyPr/>
        <a:lstStyle/>
        <a:p>
          <a:r>
            <a:rPr lang="en-US" dirty="0" smtClean="0">
              <a:solidFill>
                <a:srgbClr val="FFFF00"/>
              </a:solidFill>
            </a:rPr>
            <a:t>How</a:t>
          </a:r>
          <a:endParaRPr lang="en-US" dirty="0">
            <a:solidFill>
              <a:srgbClr val="FFFF00"/>
            </a:solidFill>
          </a:endParaRPr>
        </a:p>
      </dgm:t>
    </dgm:pt>
    <dgm:pt modelId="{B1638EB4-245E-48CC-BA18-4DAFB2A28649}" type="parTrans" cxnId="{FED7AE2C-135D-413F-8BF9-192E4F9FD9BD}">
      <dgm:prSet/>
      <dgm:spPr/>
      <dgm:t>
        <a:bodyPr/>
        <a:lstStyle/>
        <a:p>
          <a:endParaRPr lang="en-US"/>
        </a:p>
      </dgm:t>
    </dgm:pt>
    <dgm:pt modelId="{04C6158C-4472-404A-B0D1-67099140DC20}" type="sibTrans" cxnId="{FED7AE2C-135D-413F-8BF9-192E4F9FD9BD}">
      <dgm:prSet/>
      <dgm:spPr/>
      <dgm:t>
        <a:bodyPr/>
        <a:lstStyle/>
        <a:p>
          <a:endParaRPr lang="en-US"/>
        </a:p>
      </dgm:t>
    </dgm:pt>
    <dgm:pt modelId="{F1C99005-2D44-4B28-B3EE-0050BE55C7A3}" type="pres">
      <dgm:prSet presAssocID="{272DB6B2-A567-4661-A502-FA2ECAD6CFFA}" presName="compositeShape" presStyleCnt="0">
        <dgm:presLayoutVars>
          <dgm:chMax val="2"/>
          <dgm:dir/>
          <dgm:resizeHandles val="exact"/>
        </dgm:presLayoutVars>
      </dgm:prSet>
      <dgm:spPr/>
      <dgm:t>
        <a:bodyPr/>
        <a:lstStyle/>
        <a:p>
          <a:endParaRPr lang="en-US"/>
        </a:p>
      </dgm:t>
    </dgm:pt>
    <dgm:pt modelId="{313AA438-B080-44F9-B7CD-5ABDD3E9767D}" type="pres">
      <dgm:prSet presAssocID="{272DB6B2-A567-4661-A502-FA2ECAD6CFFA}" presName="ribbon" presStyleLbl="node1" presStyleIdx="0" presStyleCnt="1" custScaleY="81973"/>
      <dgm:spPr>
        <a:solidFill>
          <a:schemeClr val="tx1"/>
        </a:solidFill>
        <a:ln>
          <a:solidFill>
            <a:srgbClr val="FFFF00"/>
          </a:solidFill>
        </a:ln>
        <a:effectLst>
          <a:outerShdw blurRad="50800" dist="38100" dir="2700000" algn="tl" rotWithShape="0">
            <a:prstClr val="black">
              <a:alpha val="40000"/>
            </a:prstClr>
          </a:outerShdw>
        </a:effectLst>
      </dgm:spPr>
      <dgm:t>
        <a:bodyPr/>
        <a:lstStyle/>
        <a:p>
          <a:endParaRPr lang="en-US"/>
        </a:p>
      </dgm:t>
    </dgm:pt>
    <dgm:pt modelId="{BAF0A435-1546-4B4F-993B-50A1440EFD16}" type="pres">
      <dgm:prSet presAssocID="{272DB6B2-A567-4661-A502-FA2ECAD6CFFA}" presName="leftArrowText" presStyleLbl="node1" presStyleIdx="0" presStyleCnt="1">
        <dgm:presLayoutVars>
          <dgm:chMax val="0"/>
          <dgm:bulletEnabled val="1"/>
        </dgm:presLayoutVars>
      </dgm:prSet>
      <dgm:spPr/>
      <dgm:t>
        <a:bodyPr/>
        <a:lstStyle/>
        <a:p>
          <a:endParaRPr lang="en-US"/>
        </a:p>
      </dgm:t>
    </dgm:pt>
    <dgm:pt modelId="{834B2829-716F-4233-B203-799B21D533A7}" type="pres">
      <dgm:prSet presAssocID="{272DB6B2-A567-4661-A502-FA2ECAD6CFFA}" presName="rightArrowText" presStyleLbl="node1" presStyleIdx="0" presStyleCnt="1" custLinFactNeighborX="-5827" custLinFactNeighborY="-5160">
        <dgm:presLayoutVars>
          <dgm:chMax val="0"/>
          <dgm:bulletEnabled val="1"/>
        </dgm:presLayoutVars>
      </dgm:prSet>
      <dgm:spPr/>
      <dgm:t>
        <a:bodyPr/>
        <a:lstStyle/>
        <a:p>
          <a:endParaRPr lang="en-US"/>
        </a:p>
      </dgm:t>
    </dgm:pt>
  </dgm:ptLst>
  <dgm:cxnLst>
    <dgm:cxn modelId="{EA2CE689-AC57-4D97-9DB3-1A01C08BD54C}" type="presOf" srcId="{81E30333-C2C9-4D7B-8DBE-981CB471429B}" destId="{834B2829-716F-4233-B203-799B21D533A7}" srcOrd="0" destOrd="0" presId="urn:microsoft.com/office/officeart/2005/8/layout/arrow6"/>
    <dgm:cxn modelId="{5E092C6A-C8F3-4998-B26D-2CCD075D0927}" srcId="{272DB6B2-A567-4661-A502-FA2ECAD6CFFA}" destId="{3FE2347C-6D51-4C51-8F9B-94F9FE341FFD}" srcOrd="0" destOrd="0" parTransId="{DE3214FF-54AA-482D-A32E-D678E3AC15E6}" sibTransId="{09B8873F-45CC-4ED0-80C3-226425CCCECC}"/>
    <dgm:cxn modelId="{3CB71E02-3308-44F8-BFCA-37A1E1BB4331}" type="presOf" srcId="{3FE2347C-6D51-4C51-8F9B-94F9FE341FFD}" destId="{BAF0A435-1546-4B4F-993B-50A1440EFD16}" srcOrd="0" destOrd="0" presId="urn:microsoft.com/office/officeart/2005/8/layout/arrow6"/>
    <dgm:cxn modelId="{FED7AE2C-135D-413F-8BF9-192E4F9FD9BD}" srcId="{272DB6B2-A567-4661-A502-FA2ECAD6CFFA}" destId="{81E30333-C2C9-4D7B-8DBE-981CB471429B}" srcOrd="1" destOrd="0" parTransId="{B1638EB4-245E-48CC-BA18-4DAFB2A28649}" sibTransId="{04C6158C-4472-404A-B0D1-67099140DC20}"/>
    <dgm:cxn modelId="{7A4BDDBF-E417-4F79-8B55-4835DD22D843}" type="presOf" srcId="{272DB6B2-A567-4661-A502-FA2ECAD6CFFA}" destId="{F1C99005-2D44-4B28-B3EE-0050BE55C7A3}" srcOrd="0" destOrd="0" presId="urn:microsoft.com/office/officeart/2005/8/layout/arrow6"/>
    <dgm:cxn modelId="{917D6060-4E57-453B-A576-68A919083AAA}" type="presParOf" srcId="{F1C99005-2D44-4B28-B3EE-0050BE55C7A3}" destId="{313AA438-B080-44F9-B7CD-5ABDD3E9767D}" srcOrd="0" destOrd="0" presId="urn:microsoft.com/office/officeart/2005/8/layout/arrow6"/>
    <dgm:cxn modelId="{361C4866-DDE9-4111-BFA0-53E0F49D7549}" type="presParOf" srcId="{F1C99005-2D44-4B28-B3EE-0050BE55C7A3}" destId="{BAF0A435-1546-4B4F-993B-50A1440EFD16}" srcOrd="1" destOrd="0" presId="urn:microsoft.com/office/officeart/2005/8/layout/arrow6"/>
    <dgm:cxn modelId="{AE26422C-0AAC-414A-9F4F-B89DF7421C45}" type="presParOf" srcId="{F1C99005-2D44-4B28-B3EE-0050BE55C7A3}" destId="{834B2829-716F-4233-B203-799B21D533A7}"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0C6E79-CABE-468C-915F-83A1640C8A22}"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E2A0B94C-2FFE-4481-83EB-751F61D9C676}">
      <dgm:prSet phldrT="[Text]"/>
      <dgm:spPr>
        <a:solidFill>
          <a:schemeClr val="tx1"/>
        </a:solidFill>
        <a:ln>
          <a:solidFill>
            <a:srgbClr val="FFFF00"/>
          </a:solidFill>
        </a:ln>
      </dgm:spPr>
      <dgm:t>
        <a:bodyPr/>
        <a:lstStyle/>
        <a:p>
          <a:r>
            <a:rPr lang="en-US" dirty="0" smtClean="0">
              <a:solidFill>
                <a:srgbClr val="FFFF00"/>
              </a:solidFill>
            </a:rPr>
            <a:t>“Victim Based”</a:t>
          </a:r>
          <a:endParaRPr lang="en-US" dirty="0">
            <a:solidFill>
              <a:srgbClr val="FFFF00"/>
            </a:solidFill>
          </a:endParaRPr>
        </a:p>
      </dgm:t>
    </dgm:pt>
    <dgm:pt modelId="{4AE7BAF6-156C-4FCB-85A6-F0645C067564}" type="parTrans" cxnId="{D3A1B420-4F1A-46AD-9CC7-D0FEA86DBA3F}">
      <dgm:prSet/>
      <dgm:spPr/>
      <dgm:t>
        <a:bodyPr/>
        <a:lstStyle/>
        <a:p>
          <a:endParaRPr lang="en-US"/>
        </a:p>
      </dgm:t>
    </dgm:pt>
    <dgm:pt modelId="{ECCA8C33-0FA5-4368-8CB4-E1D48B9967E4}" type="sibTrans" cxnId="{D3A1B420-4F1A-46AD-9CC7-D0FEA86DBA3F}">
      <dgm:prSet/>
      <dgm:spPr/>
      <dgm:t>
        <a:bodyPr/>
        <a:lstStyle/>
        <a:p>
          <a:endParaRPr lang="en-US"/>
        </a:p>
      </dgm:t>
    </dgm:pt>
    <dgm:pt modelId="{4021D047-9240-4CE7-9232-1C8541FBA163}">
      <dgm:prSet/>
      <dgm:spPr>
        <a:solidFill>
          <a:schemeClr val="tx1"/>
        </a:solidFill>
        <a:ln>
          <a:solidFill>
            <a:srgbClr val="FFFF00"/>
          </a:solidFill>
        </a:ln>
      </dgm:spPr>
      <dgm:t>
        <a:bodyPr/>
        <a:lstStyle/>
        <a:p>
          <a:r>
            <a:rPr lang="en-US" dirty="0" smtClean="0">
              <a:solidFill>
                <a:srgbClr val="FFFF00"/>
              </a:solidFill>
            </a:rPr>
            <a:t>“Evidence Based”</a:t>
          </a:r>
          <a:endParaRPr lang="en-US" dirty="0">
            <a:solidFill>
              <a:srgbClr val="FFFF00"/>
            </a:solidFill>
          </a:endParaRPr>
        </a:p>
      </dgm:t>
    </dgm:pt>
    <dgm:pt modelId="{AFA71874-0EA5-475E-ADB2-F8C0AE822093}" type="parTrans" cxnId="{B088BEB9-CA08-4917-8F60-A381B1FFFD2B}">
      <dgm:prSet/>
      <dgm:spPr/>
      <dgm:t>
        <a:bodyPr/>
        <a:lstStyle/>
        <a:p>
          <a:endParaRPr lang="en-US"/>
        </a:p>
      </dgm:t>
    </dgm:pt>
    <dgm:pt modelId="{F8B81651-26A7-482D-AA11-B82F13D62E1C}" type="sibTrans" cxnId="{B088BEB9-CA08-4917-8F60-A381B1FFFD2B}">
      <dgm:prSet/>
      <dgm:spPr/>
      <dgm:t>
        <a:bodyPr/>
        <a:lstStyle/>
        <a:p>
          <a:endParaRPr lang="en-US"/>
        </a:p>
      </dgm:t>
    </dgm:pt>
    <dgm:pt modelId="{B7EBE891-EB3B-4173-8E8F-F2A7C8F62E0E}" type="pres">
      <dgm:prSet presAssocID="{950C6E79-CABE-468C-915F-83A1640C8A22}" presName="diagram" presStyleCnt="0">
        <dgm:presLayoutVars>
          <dgm:dir/>
          <dgm:resizeHandles val="exact"/>
        </dgm:presLayoutVars>
      </dgm:prSet>
      <dgm:spPr/>
      <dgm:t>
        <a:bodyPr/>
        <a:lstStyle/>
        <a:p>
          <a:endParaRPr lang="en-US"/>
        </a:p>
      </dgm:t>
    </dgm:pt>
    <dgm:pt modelId="{7103A6F5-1A90-46D9-B2F3-623880E4CBB9}" type="pres">
      <dgm:prSet presAssocID="{E2A0B94C-2FFE-4481-83EB-751F61D9C676}" presName="arrow" presStyleLbl="node1" presStyleIdx="0" presStyleCnt="2" custScaleY="100118" custRadScaleRad="72616" custRadScaleInc="-1161">
        <dgm:presLayoutVars>
          <dgm:bulletEnabled val="1"/>
        </dgm:presLayoutVars>
      </dgm:prSet>
      <dgm:spPr/>
      <dgm:t>
        <a:bodyPr/>
        <a:lstStyle/>
        <a:p>
          <a:endParaRPr lang="en-US"/>
        </a:p>
      </dgm:t>
    </dgm:pt>
    <dgm:pt modelId="{EA0DAE8B-1959-4758-9D3B-0CF52ECEDA66}" type="pres">
      <dgm:prSet presAssocID="{4021D047-9240-4CE7-9232-1C8541FBA163}" presName="arrow" presStyleLbl="node1" presStyleIdx="1" presStyleCnt="2" custScaleY="100118" custRadScaleRad="51975" custRadScaleInc="-78">
        <dgm:presLayoutVars>
          <dgm:bulletEnabled val="1"/>
        </dgm:presLayoutVars>
      </dgm:prSet>
      <dgm:spPr/>
      <dgm:t>
        <a:bodyPr/>
        <a:lstStyle/>
        <a:p>
          <a:endParaRPr lang="en-US"/>
        </a:p>
      </dgm:t>
    </dgm:pt>
  </dgm:ptLst>
  <dgm:cxnLst>
    <dgm:cxn modelId="{B088BEB9-CA08-4917-8F60-A381B1FFFD2B}" srcId="{950C6E79-CABE-468C-915F-83A1640C8A22}" destId="{4021D047-9240-4CE7-9232-1C8541FBA163}" srcOrd="1" destOrd="0" parTransId="{AFA71874-0EA5-475E-ADB2-F8C0AE822093}" sibTransId="{F8B81651-26A7-482D-AA11-B82F13D62E1C}"/>
    <dgm:cxn modelId="{D3A1B420-4F1A-46AD-9CC7-D0FEA86DBA3F}" srcId="{950C6E79-CABE-468C-915F-83A1640C8A22}" destId="{E2A0B94C-2FFE-4481-83EB-751F61D9C676}" srcOrd="0" destOrd="0" parTransId="{4AE7BAF6-156C-4FCB-85A6-F0645C067564}" sibTransId="{ECCA8C33-0FA5-4368-8CB4-E1D48B9967E4}"/>
    <dgm:cxn modelId="{41681B4E-2118-44B3-9B49-C4D269FBAC62}" type="presOf" srcId="{950C6E79-CABE-468C-915F-83A1640C8A22}" destId="{B7EBE891-EB3B-4173-8E8F-F2A7C8F62E0E}" srcOrd="0" destOrd="0" presId="urn:microsoft.com/office/officeart/2005/8/layout/arrow5"/>
    <dgm:cxn modelId="{95BF8140-F7A6-43D9-9F68-22C2F915C8EC}" type="presOf" srcId="{E2A0B94C-2FFE-4481-83EB-751F61D9C676}" destId="{7103A6F5-1A90-46D9-B2F3-623880E4CBB9}" srcOrd="0" destOrd="0" presId="urn:microsoft.com/office/officeart/2005/8/layout/arrow5"/>
    <dgm:cxn modelId="{5984847D-2BCB-4F1A-A4FF-37E3566474E6}" type="presOf" srcId="{4021D047-9240-4CE7-9232-1C8541FBA163}" destId="{EA0DAE8B-1959-4758-9D3B-0CF52ECEDA66}" srcOrd="0" destOrd="0" presId="urn:microsoft.com/office/officeart/2005/8/layout/arrow5"/>
    <dgm:cxn modelId="{E8FDB642-AD4A-4D1E-B3AA-B66547E19E39}" type="presParOf" srcId="{B7EBE891-EB3B-4173-8E8F-F2A7C8F62E0E}" destId="{7103A6F5-1A90-46D9-B2F3-623880E4CBB9}" srcOrd="0" destOrd="0" presId="urn:microsoft.com/office/officeart/2005/8/layout/arrow5"/>
    <dgm:cxn modelId="{3AA58162-206D-43BB-82DA-8CEDE3181FE8}" type="presParOf" srcId="{B7EBE891-EB3B-4173-8E8F-F2A7C8F62E0E}" destId="{EA0DAE8B-1959-4758-9D3B-0CF52ECEDA66}"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CECF0B-BB71-4561-ACA4-A4D004CBB4CA}" type="doc">
      <dgm:prSet loTypeId="urn:microsoft.com/office/officeart/2005/8/layout/process1" loCatId="process" qsTypeId="urn:microsoft.com/office/officeart/2005/8/quickstyle/simple1" qsCatId="simple" csTypeId="urn:microsoft.com/office/officeart/2005/8/colors/accent1_2" csCatId="accent1" phldr="1"/>
      <dgm:spPr/>
    </dgm:pt>
    <dgm:pt modelId="{C9690009-8045-45A1-AF0E-70611499FB8E}">
      <dgm:prSet phldrT="[Text]" custT="1"/>
      <dgm:spPr/>
      <dgm:t>
        <a:bodyPr/>
        <a:lstStyle/>
        <a:p>
          <a:r>
            <a:rPr lang="en-US" sz="1400" dirty="0" smtClean="0"/>
            <a:t>Who Will Say It?</a:t>
          </a:r>
          <a:endParaRPr lang="en-US" sz="1400" dirty="0"/>
        </a:p>
      </dgm:t>
    </dgm:pt>
    <dgm:pt modelId="{D0869023-2F3A-4052-8EA7-E58C0DDB5CD0}" type="parTrans" cxnId="{A5880A46-33F3-4F5A-B3C0-0E2C8FB51EDC}">
      <dgm:prSet/>
      <dgm:spPr/>
      <dgm:t>
        <a:bodyPr/>
        <a:lstStyle/>
        <a:p>
          <a:endParaRPr lang="en-US"/>
        </a:p>
      </dgm:t>
    </dgm:pt>
    <dgm:pt modelId="{E4427DDC-7DB5-45C0-A5C5-45230DB1C7D7}" type="sibTrans" cxnId="{A5880A46-33F3-4F5A-B3C0-0E2C8FB51EDC}">
      <dgm:prSet/>
      <dgm:spPr/>
      <dgm:t>
        <a:bodyPr/>
        <a:lstStyle/>
        <a:p>
          <a:endParaRPr lang="en-US"/>
        </a:p>
      </dgm:t>
    </dgm:pt>
    <dgm:pt modelId="{AC8BDC82-8F6D-4C5F-B4F6-301E711FF121}">
      <dgm:prSet phldrT="[Text]" custT="1"/>
      <dgm:spPr/>
      <dgm:t>
        <a:bodyPr/>
        <a:lstStyle/>
        <a:p>
          <a:r>
            <a:rPr lang="en-US" sz="1400" dirty="0" smtClean="0"/>
            <a:t>Alternative Interpretations?</a:t>
          </a:r>
          <a:endParaRPr lang="en-US" sz="1400" dirty="0"/>
        </a:p>
      </dgm:t>
    </dgm:pt>
    <dgm:pt modelId="{83C0C88C-7E3E-4B80-A3E7-37DA824A9E67}" type="parTrans" cxnId="{7FD230CF-6FCA-4D70-8DDE-9DEA954CBB6B}">
      <dgm:prSet/>
      <dgm:spPr/>
      <dgm:t>
        <a:bodyPr/>
        <a:lstStyle/>
        <a:p>
          <a:endParaRPr lang="en-US"/>
        </a:p>
      </dgm:t>
    </dgm:pt>
    <dgm:pt modelId="{30E73FD3-D488-44C7-AFEF-A44714577619}" type="sibTrans" cxnId="{7FD230CF-6FCA-4D70-8DDE-9DEA954CBB6B}">
      <dgm:prSet/>
      <dgm:spPr/>
      <dgm:t>
        <a:bodyPr/>
        <a:lstStyle/>
        <a:p>
          <a:endParaRPr lang="en-US"/>
        </a:p>
      </dgm:t>
    </dgm:pt>
    <dgm:pt modelId="{81E6359C-4F32-459B-9C01-69D88AAB5445}">
      <dgm:prSet phldrT="[Text]" custT="1"/>
      <dgm:spPr/>
      <dgm:t>
        <a:bodyPr/>
        <a:lstStyle/>
        <a:p>
          <a:r>
            <a:rPr lang="en-US" sz="1400" dirty="0" smtClean="0"/>
            <a:t>Likely Defense(s)?</a:t>
          </a:r>
          <a:endParaRPr lang="en-US" sz="1400" dirty="0"/>
        </a:p>
      </dgm:t>
    </dgm:pt>
    <dgm:pt modelId="{6B37C5CD-DC6A-4AB8-8829-5E3EE57064BE}" type="parTrans" cxnId="{D7E07EC5-5AEA-4537-8940-2809BF1B50D2}">
      <dgm:prSet/>
      <dgm:spPr/>
      <dgm:t>
        <a:bodyPr/>
        <a:lstStyle/>
        <a:p>
          <a:endParaRPr lang="en-US"/>
        </a:p>
      </dgm:t>
    </dgm:pt>
    <dgm:pt modelId="{18EDEFBF-1310-4D2C-A59F-687D44B4F36E}" type="sibTrans" cxnId="{D7E07EC5-5AEA-4537-8940-2809BF1B50D2}">
      <dgm:prSet/>
      <dgm:spPr/>
      <dgm:t>
        <a:bodyPr/>
        <a:lstStyle/>
        <a:p>
          <a:endParaRPr lang="en-US"/>
        </a:p>
      </dgm:t>
    </dgm:pt>
    <dgm:pt modelId="{6580223B-E4C6-44C2-9AFD-9D24E346370E}">
      <dgm:prSet phldrT="[Text]" custT="1"/>
      <dgm:spPr/>
      <dgm:t>
        <a:bodyPr/>
        <a:lstStyle/>
        <a:p>
          <a:r>
            <a:rPr lang="en-US" sz="1400" dirty="0" smtClean="0"/>
            <a:t>What Evidence Supports It?</a:t>
          </a:r>
          <a:endParaRPr lang="en-US" sz="1400" dirty="0"/>
        </a:p>
      </dgm:t>
    </dgm:pt>
    <dgm:pt modelId="{B8686B58-B1E7-4E37-BDB3-CCBCA9217612}" type="parTrans" cxnId="{E9EBD45F-1046-48A7-9864-00860FADA555}">
      <dgm:prSet/>
      <dgm:spPr/>
      <dgm:t>
        <a:bodyPr/>
        <a:lstStyle/>
        <a:p>
          <a:endParaRPr lang="en-US"/>
        </a:p>
      </dgm:t>
    </dgm:pt>
    <dgm:pt modelId="{DC424FD2-B355-4B82-A078-A8FEAED50ACA}" type="sibTrans" cxnId="{E9EBD45F-1046-48A7-9864-00860FADA555}">
      <dgm:prSet/>
      <dgm:spPr/>
      <dgm:t>
        <a:bodyPr/>
        <a:lstStyle/>
        <a:p>
          <a:endParaRPr lang="en-US"/>
        </a:p>
      </dgm:t>
    </dgm:pt>
    <dgm:pt modelId="{21B77ED4-1BD3-4ABD-A222-1472862EFDF6}">
      <dgm:prSet phldrT="[Text]" custT="1"/>
      <dgm:spPr/>
      <dgm:t>
        <a:bodyPr/>
        <a:lstStyle/>
        <a:p>
          <a:r>
            <a:rPr lang="en-US" sz="1400" dirty="0" smtClean="0"/>
            <a:t>Is Information Corroborated?</a:t>
          </a:r>
          <a:endParaRPr lang="en-US" sz="1400" dirty="0"/>
        </a:p>
      </dgm:t>
    </dgm:pt>
    <dgm:pt modelId="{94AD25D4-B3C9-4F57-A73F-404C89A79076}" type="parTrans" cxnId="{47E01A24-BC7B-4D72-9121-27BB5370FB56}">
      <dgm:prSet/>
      <dgm:spPr/>
      <dgm:t>
        <a:bodyPr/>
        <a:lstStyle/>
        <a:p>
          <a:endParaRPr lang="en-US"/>
        </a:p>
      </dgm:t>
    </dgm:pt>
    <dgm:pt modelId="{71941EF7-8ECE-4A8D-B4EB-D8978C2E8C26}" type="sibTrans" cxnId="{47E01A24-BC7B-4D72-9121-27BB5370FB56}">
      <dgm:prSet/>
      <dgm:spPr/>
      <dgm:t>
        <a:bodyPr/>
        <a:lstStyle/>
        <a:p>
          <a:endParaRPr lang="en-US"/>
        </a:p>
      </dgm:t>
    </dgm:pt>
    <dgm:pt modelId="{16B5520E-2C21-4531-91BD-5FD5BB488F32}">
      <dgm:prSet phldrT="[Text]" custT="1"/>
      <dgm:spPr/>
      <dgm:t>
        <a:bodyPr/>
        <a:lstStyle/>
        <a:p>
          <a:r>
            <a:rPr lang="en-US" sz="1400" dirty="0" smtClean="0"/>
            <a:t>How to Overcome Defense(s)?</a:t>
          </a:r>
          <a:endParaRPr lang="en-US" sz="1400" dirty="0"/>
        </a:p>
      </dgm:t>
    </dgm:pt>
    <dgm:pt modelId="{D8E88AE4-3DF5-4CBB-9122-B44DC38A0EF4}" type="parTrans" cxnId="{BCE6364B-AC94-479C-8169-3E3A4D80F2B0}">
      <dgm:prSet/>
      <dgm:spPr/>
      <dgm:t>
        <a:bodyPr/>
        <a:lstStyle/>
        <a:p>
          <a:endParaRPr lang="en-US"/>
        </a:p>
      </dgm:t>
    </dgm:pt>
    <dgm:pt modelId="{F394B05D-80F0-4AAF-87F6-20D7C8C5A61D}" type="sibTrans" cxnId="{BCE6364B-AC94-479C-8169-3E3A4D80F2B0}">
      <dgm:prSet/>
      <dgm:spPr/>
      <dgm:t>
        <a:bodyPr/>
        <a:lstStyle/>
        <a:p>
          <a:endParaRPr lang="en-US"/>
        </a:p>
      </dgm:t>
    </dgm:pt>
    <dgm:pt modelId="{6E911272-0D4F-446E-B450-217A782320F5}" type="pres">
      <dgm:prSet presAssocID="{58CECF0B-BB71-4561-ACA4-A4D004CBB4CA}" presName="Name0" presStyleCnt="0">
        <dgm:presLayoutVars>
          <dgm:dir/>
          <dgm:resizeHandles val="exact"/>
        </dgm:presLayoutVars>
      </dgm:prSet>
      <dgm:spPr/>
    </dgm:pt>
    <dgm:pt modelId="{C3F228C5-A509-4DA0-93CD-9A9C1C200628}" type="pres">
      <dgm:prSet presAssocID="{C9690009-8045-45A1-AF0E-70611499FB8E}" presName="node" presStyleLbl="node1" presStyleIdx="0" presStyleCnt="6" custLinFactNeighborX="33333" custLinFactNeighborY="-100000">
        <dgm:presLayoutVars>
          <dgm:bulletEnabled val="1"/>
        </dgm:presLayoutVars>
      </dgm:prSet>
      <dgm:spPr/>
      <dgm:t>
        <a:bodyPr/>
        <a:lstStyle/>
        <a:p>
          <a:endParaRPr lang="en-US"/>
        </a:p>
      </dgm:t>
    </dgm:pt>
    <dgm:pt modelId="{A472CE05-6807-4119-AA32-3223A122113C}" type="pres">
      <dgm:prSet presAssocID="{E4427DDC-7DB5-45C0-A5C5-45230DB1C7D7}" presName="sibTrans" presStyleLbl="sibTrans2D1" presStyleIdx="0" presStyleCnt="5"/>
      <dgm:spPr/>
      <dgm:t>
        <a:bodyPr/>
        <a:lstStyle/>
        <a:p>
          <a:endParaRPr lang="en-US"/>
        </a:p>
      </dgm:t>
    </dgm:pt>
    <dgm:pt modelId="{994E1265-7F9E-45BA-B6DE-05E506B4D04A}" type="pres">
      <dgm:prSet presAssocID="{E4427DDC-7DB5-45C0-A5C5-45230DB1C7D7}" presName="connectorText" presStyleLbl="sibTrans2D1" presStyleIdx="0" presStyleCnt="5"/>
      <dgm:spPr/>
      <dgm:t>
        <a:bodyPr/>
        <a:lstStyle/>
        <a:p>
          <a:endParaRPr lang="en-US"/>
        </a:p>
      </dgm:t>
    </dgm:pt>
    <dgm:pt modelId="{4CFE5EEF-37C5-4748-84B6-694DFE67EC9E}" type="pres">
      <dgm:prSet presAssocID="{6580223B-E4C6-44C2-9AFD-9D24E346370E}" presName="node" presStyleLbl="node1" presStyleIdx="1" presStyleCnt="6">
        <dgm:presLayoutVars>
          <dgm:bulletEnabled val="1"/>
        </dgm:presLayoutVars>
      </dgm:prSet>
      <dgm:spPr/>
      <dgm:t>
        <a:bodyPr/>
        <a:lstStyle/>
        <a:p>
          <a:endParaRPr lang="en-US"/>
        </a:p>
      </dgm:t>
    </dgm:pt>
    <dgm:pt modelId="{9BB306D1-B41E-49FA-8CB7-0B537700BC6A}" type="pres">
      <dgm:prSet presAssocID="{DC424FD2-B355-4B82-A078-A8FEAED50ACA}" presName="sibTrans" presStyleLbl="sibTrans2D1" presStyleIdx="1" presStyleCnt="5"/>
      <dgm:spPr/>
      <dgm:t>
        <a:bodyPr/>
        <a:lstStyle/>
        <a:p>
          <a:endParaRPr lang="en-US"/>
        </a:p>
      </dgm:t>
    </dgm:pt>
    <dgm:pt modelId="{333D255D-14F1-4658-B4B9-8EC41943E4EE}" type="pres">
      <dgm:prSet presAssocID="{DC424FD2-B355-4B82-A078-A8FEAED50ACA}" presName="connectorText" presStyleLbl="sibTrans2D1" presStyleIdx="1" presStyleCnt="5"/>
      <dgm:spPr/>
      <dgm:t>
        <a:bodyPr/>
        <a:lstStyle/>
        <a:p>
          <a:endParaRPr lang="en-US"/>
        </a:p>
      </dgm:t>
    </dgm:pt>
    <dgm:pt modelId="{F182AD1C-2AC3-47E3-B06E-76976F6F99D5}" type="pres">
      <dgm:prSet presAssocID="{21B77ED4-1BD3-4ABD-A222-1472862EFDF6}" presName="node" presStyleLbl="node1" presStyleIdx="2" presStyleCnt="6" custScaleX="119569" custScaleY="116218" custLinFactNeighborY="-100000">
        <dgm:presLayoutVars>
          <dgm:bulletEnabled val="1"/>
        </dgm:presLayoutVars>
      </dgm:prSet>
      <dgm:spPr/>
      <dgm:t>
        <a:bodyPr/>
        <a:lstStyle/>
        <a:p>
          <a:endParaRPr lang="en-US"/>
        </a:p>
      </dgm:t>
    </dgm:pt>
    <dgm:pt modelId="{0AEF95EE-25C9-46AF-9E0B-CF4FFF8237ED}" type="pres">
      <dgm:prSet presAssocID="{71941EF7-8ECE-4A8D-B4EB-D8978C2E8C26}" presName="sibTrans" presStyleLbl="sibTrans2D1" presStyleIdx="2" presStyleCnt="5"/>
      <dgm:spPr/>
      <dgm:t>
        <a:bodyPr/>
        <a:lstStyle/>
        <a:p>
          <a:endParaRPr lang="en-US"/>
        </a:p>
      </dgm:t>
    </dgm:pt>
    <dgm:pt modelId="{4892E2F8-2ED9-4659-93FC-78811175F5CA}" type="pres">
      <dgm:prSet presAssocID="{71941EF7-8ECE-4A8D-B4EB-D8978C2E8C26}" presName="connectorText" presStyleLbl="sibTrans2D1" presStyleIdx="2" presStyleCnt="5"/>
      <dgm:spPr/>
      <dgm:t>
        <a:bodyPr/>
        <a:lstStyle/>
        <a:p>
          <a:endParaRPr lang="en-US"/>
        </a:p>
      </dgm:t>
    </dgm:pt>
    <dgm:pt modelId="{6FC5C217-759E-41F0-8814-7B15523ADDFF}" type="pres">
      <dgm:prSet presAssocID="{AC8BDC82-8F6D-4C5F-B4F6-301E711FF121}" presName="node" presStyleLbl="node1" presStyleIdx="3" presStyleCnt="6" custScaleX="115844" custScaleY="103175">
        <dgm:presLayoutVars>
          <dgm:bulletEnabled val="1"/>
        </dgm:presLayoutVars>
      </dgm:prSet>
      <dgm:spPr/>
      <dgm:t>
        <a:bodyPr/>
        <a:lstStyle/>
        <a:p>
          <a:endParaRPr lang="en-US"/>
        </a:p>
      </dgm:t>
    </dgm:pt>
    <dgm:pt modelId="{772D30AA-CA47-4A23-9608-08E2BFA3D4EE}" type="pres">
      <dgm:prSet presAssocID="{30E73FD3-D488-44C7-AFEF-A44714577619}" presName="sibTrans" presStyleLbl="sibTrans2D1" presStyleIdx="3" presStyleCnt="5"/>
      <dgm:spPr/>
      <dgm:t>
        <a:bodyPr/>
        <a:lstStyle/>
        <a:p>
          <a:endParaRPr lang="en-US"/>
        </a:p>
      </dgm:t>
    </dgm:pt>
    <dgm:pt modelId="{2D69B793-8E9C-409A-B8CD-C963B81E551D}" type="pres">
      <dgm:prSet presAssocID="{30E73FD3-D488-44C7-AFEF-A44714577619}" presName="connectorText" presStyleLbl="sibTrans2D1" presStyleIdx="3" presStyleCnt="5"/>
      <dgm:spPr/>
      <dgm:t>
        <a:bodyPr/>
        <a:lstStyle/>
        <a:p>
          <a:endParaRPr lang="en-US"/>
        </a:p>
      </dgm:t>
    </dgm:pt>
    <dgm:pt modelId="{D7E28F7F-3FC6-4CDB-B511-64F6B3038CD1}" type="pres">
      <dgm:prSet presAssocID="{81E6359C-4F32-459B-9C01-69D88AAB5445}" presName="node" presStyleLbl="node1" presStyleIdx="4" presStyleCnt="6" custLinFactNeighborX="-16667" custLinFactNeighborY="-100000">
        <dgm:presLayoutVars>
          <dgm:bulletEnabled val="1"/>
        </dgm:presLayoutVars>
      </dgm:prSet>
      <dgm:spPr/>
      <dgm:t>
        <a:bodyPr/>
        <a:lstStyle/>
        <a:p>
          <a:endParaRPr lang="en-US"/>
        </a:p>
      </dgm:t>
    </dgm:pt>
    <dgm:pt modelId="{1469A6C2-055E-478A-A789-4B00852141E2}" type="pres">
      <dgm:prSet presAssocID="{18EDEFBF-1310-4D2C-A59F-687D44B4F36E}" presName="sibTrans" presStyleLbl="sibTrans2D1" presStyleIdx="4" presStyleCnt="5"/>
      <dgm:spPr/>
      <dgm:t>
        <a:bodyPr/>
        <a:lstStyle/>
        <a:p>
          <a:endParaRPr lang="en-US"/>
        </a:p>
      </dgm:t>
    </dgm:pt>
    <dgm:pt modelId="{61ADF4D8-5CBD-4E17-ACCD-16072896F821}" type="pres">
      <dgm:prSet presAssocID="{18EDEFBF-1310-4D2C-A59F-687D44B4F36E}" presName="connectorText" presStyleLbl="sibTrans2D1" presStyleIdx="4" presStyleCnt="5"/>
      <dgm:spPr/>
      <dgm:t>
        <a:bodyPr/>
        <a:lstStyle/>
        <a:p>
          <a:endParaRPr lang="en-US"/>
        </a:p>
      </dgm:t>
    </dgm:pt>
    <dgm:pt modelId="{89BD08E3-E3FD-4074-9CB6-B27D1B15D610}" type="pres">
      <dgm:prSet presAssocID="{16B5520E-2C21-4531-91BD-5FD5BB488F32}" presName="node" presStyleLbl="node1" presStyleIdx="5" presStyleCnt="6">
        <dgm:presLayoutVars>
          <dgm:bulletEnabled val="1"/>
        </dgm:presLayoutVars>
      </dgm:prSet>
      <dgm:spPr/>
      <dgm:t>
        <a:bodyPr/>
        <a:lstStyle/>
        <a:p>
          <a:endParaRPr lang="en-US"/>
        </a:p>
      </dgm:t>
    </dgm:pt>
  </dgm:ptLst>
  <dgm:cxnLst>
    <dgm:cxn modelId="{A4977CE4-8107-40EA-A14F-18B177DFC421}" type="presOf" srcId="{DC424FD2-B355-4B82-A078-A8FEAED50ACA}" destId="{9BB306D1-B41E-49FA-8CB7-0B537700BC6A}" srcOrd="0" destOrd="0" presId="urn:microsoft.com/office/officeart/2005/8/layout/process1"/>
    <dgm:cxn modelId="{B425BC7B-3336-4D1C-84E3-203AE1BE328A}" type="presOf" srcId="{30E73FD3-D488-44C7-AFEF-A44714577619}" destId="{772D30AA-CA47-4A23-9608-08E2BFA3D4EE}" srcOrd="0" destOrd="0" presId="urn:microsoft.com/office/officeart/2005/8/layout/process1"/>
    <dgm:cxn modelId="{1402CB2F-E5F3-4FCC-8BEC-B170FF3CF45B}" type="presOf" srcId="{81E6359C-4F32-459B-9C01-69D88AAB5445}" destId="{D7E28F7F-3FC6-4CDB-B511-64F6B3038CD1}" srcOrd="0" destOrd="0" presId="urn:microsoft.com/office/officeart/2005/8/layout/process1"/>
    <dgm:cxn modelId="{A5880A46-33F3-4F5A-B3C0-0E2C8FB51EDC}" srcId="{58CECF0B-BB71-4561-ACA4-A4D004CBB4CA}" destId="{C9690009-8045-45A1-AF0E-70611499FB8E}" srcOrd="0" destOrd="0" parTransId="{D0869023-2F3A-4052-8EA7-E58C0DDB5CD0}" sibTransId="{E4427DDC-7DB5-45C0-A5C5-45230DB1C7D7}"/>
    <dgm:cxn modelId="{4709E78C-E2C8-48B6-9D8F-B7097C9875E5}" type="presOf" srcId="{16B5520E-2C21-4531-91BD-5FD5BB488F32}" destId="{89BD08E3-E3FD-4074-9CB6-B27D1B15D610}" srcOrd="0" destOrd="0" presId="urn:microsoft.com/office/officeart/2005/8/layout/process1"/>
    <dgm:cxn modelId="{5A378FC3-42A8-44AA-9711-2ECF73BA77F4}" type="presOf" srcId="{71941EF7-8ECE-4A8D-B4EB-D8978C2E8C26}" destId="{4892E2F8-2ED9-4659-93FC-78811175F5CA}" srcOrd="1" destOrd="0" presId="urn:microsoft.com/office/officeart/2005/8/layout/process1"/>
    <dgm:cxn modelId="{47E01A24-BC7B-4D72-9121-27BB5370FB56}" srcId="{58CECF0B-BB71-4561-ACA4-A4D004CBB4CA}" destId="{21B77ED4-1BD3-4ABD-A222-1472862EFDF6}" srcOrd="2" destOrd="0" parTransId="{94AD25D4-B3C9-4F57-A73F-404C89A79076}" sibTransId="{71941EF7-8ECE-4A8D-B4EB-D8978C2E8C26}"/>
    <dgm:cxn modelId="{F03956CA-2E71-4FC4-A7A9-FF0EE0D5C1D8}" type="presOf" srcId="{AC8BDC82-8F6D-4C5F-B4F6-301E711FF121}" destId="{6FC5C217-759E-41F0-8814-7B15523ADDFF}" srcOrd="0" destOrd="0" presId="urn:microsoft.com/office/officeart/2005/8/layout/process1"/>
    <dgm:cxn modelId="{6916F5E1-DEF1-469A-A101-761BBCF12590}" type="presOf" srcId="{18EDEFBF-1310-4D2C-A59F-687D44B4F36E}" destId="{1469A6C2-055E-478A-A789-4B00852141E2}" srcOrd="0" destOrd="0" presId="urn:microsoft.com/office/officeart/2005/8/layout/process1"/>
    <dgm:cxn modelId="{8EC222BE-21B2-4768-8293-D8AE4D955F9E}" type="presOf" srcId="{58CECF0B-BB71-4561-ACA4-A4D004CBB4CA}" destId="{6E911272-0D4F-446E-B450-217A782320F5}" srcOrd="0" destOrd="0" presId="urn:microsoft.com/office/officeart/2005/8/layout/process1"/>
    <dgm:cxn modelId="{7FD230CF-6FCA-4D70-8DDE-9DEA954CBB6B}" srcId="{58CECF0B-BB71-4561-ACA4-A4D004CBB4CA}" destId="{AC8BDC82-8F6D-4C5F-B4F6-301E711FF121}" srcOrd="3" destOrd="0" parTransId="{83C0C88C-7E3E-4B80-A3E7-37DA824A9E67}" sibTransId="{30E73FD3-D488-44C7-AFEF-A44714577619}"/>
    <dgm:cxn modelId="{D7E07EC5-5AEA-4537-8940-2809BF1B50D2}" srcId="{58CECF0B-BB71-4561-ACA4-A4D004CBB4CA}" destId="{81E6359C-4F32-459B-9C01-69D88AAB5445}" srcOrd="4" destOrd="0" parTransId="{6B37C5CD-DC6A-4AB8-8829-5E3EE57064BE}" sibTransId="{18EDEFBF-1310-4D2C-A59F-687D44B4F36E}"/>
    <dgm:cxn modelId="{A5F7DF1E-9475-4C1A-96A5-0F49FA8C1890}" type="presOf" srcId="{30E73FD3-D488-44C7-AFEF-A44714577619}" destId="{2D69B793-8E9C-409A-B8CD-C963B81E551D}" srcOrd="1" destOrd="0" presId="urn:microsoft.com/office/officeart/2005/8/layout/process1"/>
    <dgm:cxn modelId="{BCE6364B-AC94-479C-8169-3E3A4D80F2B0}" srcId="{58CECF0B-BB71-4561-ACA4-A4D004CBB4CA}" destId="{16B5520E-2C21-4531-91BD-5FD5BB488F32}" srcOrd="5" destOrd="0" parTransId="{D8E88AE4-3DF5-4CBB-9122-B44DC38A0EF4}" sibTransId="{F394B05D-80F0-4AAF-87F6-20D7C8C5A61D}"/>
    <dgm:cxn modelId="{93F0E9F1-9ED4-4B24-BCDF-1A8F11A70AC6}" type="presOf" srcId="{21B77ED4-1BD3-4ABD-A222-1472862EFDF6}" destId="{F182AD1C-2AC3-47E3-B06E-76976F6F99D5}" srcOrd="0" destOrd="0" presId="urn:microsoft.com/office/officeart/2005/8/layout/process1"/>
    <dgm:cxn modelId="{18C793EF-91C0-4DE2-A38F-DB6A0EFAD9A8}" type="presOf" srcId="{DC424FD2-B355-4B82-A078-A8FEAED50ACA}" destId="{333D255D-14F1-4658-B4B9-8EC41943E4EE}" srcOrd="1" destOrd="0" presId="urn:microsoft.com/office/officeart/2005/8/layout/process1"/>
    <dgm:cxn modelId="{9A802A40-25A1-4D3E-8119-1D72A130E5D0}" type="presOf" srcId="{71941EF7-8ECE-4A8D-B4EB-D8978C2E8C26}" destId="{0AEF95EE-25C9-46AF-9E0B-CF4FFF8237ED}" srcOrd="0" destOrd="0" presId="urn:microsoft.com/office/officeart/2005/8/layout/process1"/>
    <dgm:cxn modelId="{17012952-BE45-40B3-AB70-AB7C1EDCDC8E}" type="presOf" srcId="{E4427DDC-7DB5-45C0-A5C5-45230DB1C7D7}" destId="{994E1265-7F9E-45BA-B6DE-05E506B4D04A}" srcOrd="1" destOrd="0" presId="urn:microsoft.com/office/officeart/2005/8/layout/process1"/>
    <dgm:cxn modelId="{F3A3C75C-2702-46F0-9A8F-D9AC08FC98A5}" type="presOf" srcId="{E4427DDC-7DB5-45C0-A5C5-45230DB1C7D7}" destId="{A472CE05-6807-4119-AA32-3223A122113C}" srcOrd="0" destOrd="0" presId="urn:microsoft.com/office/officeart/2005/8/layout/process1"/>
    <dgm:cxn modelId="{E9EBD45F-1046-48A7-9864-00860FADA555}" srcId="{58CECF0B-BB71-4561-ACA4-A4D004CBB4CA}" destId="{6580223B-E4C6-44C2-9AFD-9D24E346370E}" srcOrd="1" destOrd="0" parTransId="{B8686B58-B1E7-4E37-BDB3-CCBCA9217612}" sibTransId="{DC424FD2-B355-4B82-A078-A8FEAED50ACA}"/>
    <dgm:cxn modelId="{DF883F9D-A68A-4043-BE8D-8E3E6D389647}" type="presOf" srcId="{C9690009-8045-45A1-AF0E-70611499FB8E}" destId="{C3F228C5-A509-4DA0-93CD-9A9C1C200628}" srcOrd="0" destOrd="0" presId="urn:microsoft.com/office/officeart/2005/8/layout/process1"/>
    <dgm:cxn modelId="{F7C495C5-E904-468A-AF11-3EACBF0A4986}" type="presOf" srcId="{18EDEFBF-1310-4D2C-A59F-687D44B4F36E}" destId="{61ADF4D8-5CBD-4E17-ACCD-16072896F821}" srcOrd="1" destOrd="0" presId="urn:microsoft.com/office/officeart/2005/8/layout/process1"/>
    <dgm:cxn modelId="{AD1BB2A8-4D22-44BD-90AD-7160DA73A6D0}" type="presOf" srcId="{6580223B-E4C6-44C2-9AFD-9D24E346370E}" destId="{4CFE5EEF-37C5-4748-84B6-694DFE67EC9E}" srcOrd="0" destOrd="0" presId="urn:microsoft.com/office/officeart/2005/8/layout/process1"/>
    <dgm:cxn modelId="{51DD9A06-AA43-4CD5-9CF4-443C190845FD}" type="presParOf" srcId="{6E911272-0D4F-446E-B450-217A782320F5}" destId="{C3F228C5-A509-4DA0-93CD-9A9C1C200628}" srcOrd="0" destOrd="0" presId="urn:microsoft.com/office/officeart/2005/8/layout/process1"/>
    <dgm:cxn modelId="{7FA071B2-9F1D-49BC-9B5C-80676E142183}" type="presParOf" srcId="{6E911272-0D4F-446E-B450-217A782320F5}" destId="{A472CE05-6807-4119-AA32-3223A122113C}" srcOrd="1" destOrd="0" presId="urn:microsoft.com/office/officeart/2005/8/layout/process1"/>
    <dgm:cxn modelId="{981A91AB-4282-4042-95FF-8871A98D2A1D}" type="presParOf" srcId="{A472CE05-6807-4119-AA32-3223A122113C}" destId="{994E1265-7F9E-45BA-B6DE-05E506B4D04A}" srcOrd="0" destOrd="0" presId="urn:microsoft.com/office/officeart/2005/8/layout/process1"/>
    <dgm:cxn modelId="{DB80013C-3708-4EAD-94A2-EF7434F3D53F}" type="presParOf" srcId="{6E911272-0D4F-446E-B450-217A782320F5}" destId="{4CFE5EEF-37C5-4748-84B6-694DFE67EC9E}" srcOrd="2" destOrd="0" presId="urn:microsoft.com/office/officeart/2005/8/layout/process1"/>
    <dgm:cxn modelId="{7A337627-FB46-43DE-AC64-8ECBE22F2481}" type="presParOf" srcId="{6E911272-0D4F-446E-B450-217A782320F5}" destId="{9BB306D1-B41E-49FA-8CB7-0B537700BC6A}" srcOrd="3" destOrd="0" presId="urn:microsoft.com/office/officeart/2005/8/layout/process1"/>
    <dgm:cxn modelId="{BB80FBA0-91EA-4EC2-A0A6-079EE5FCCE4A}" type="presParOf" srcId="{9BB306D1-B41E-49FA-8CB7-0B537700BC6A}" destId="{333D255D-14F1-4658-B4B9-8EC41943E4EE}" srcOrd="0" destOrd="0" presId="urn:microsoft.com/office/officeart/2005/8/layout/process1"/>
    <dgm:cxn modelId="{946E1126-75A4-4061-AE45-6C84139021FB}" type="presParOf" srcId="{6E911272-0D4F-446E-B450-217A782320F5}" destId="{F182AD1C-2AC3-47E3-B06E-76976F6F99D5}" srcOrd="4" destOrd="0" presId="urn:microsoft.com/office/officeart/2005/8/layout/process1"/>
    <dgm:cxn modelId="{DAD733D5-546D-4042-A416-1CB015C39CE1}" type="presParOf" srcId="{6E911272-0D4F-446E-B450-217A782320F5}" destId="{0AEF95EE-25C9-46AF-9E0B-CF4FFF8237ED}" srcOrd="5" destOrd="0" presId="urn:microsoft.com/office/officeart/2005/8/layout/process1"/>
    <dgm:cxn modelId="{D6C388EA-B175-4572-B7C6-27375AAF3FED}" type="presParOf" srcId="{0AEF95EE-25C9-46AF-9E0B-CF4FFF8237ED}" destId="{4892E2F8-2ED9-4659-93FC-78811175F5CA}" srcOrd="0" destOrd="0" presId="urn:microsoft.com/office/officeart/2005/8/layout/process1"/>
    <dgm:cxn modelId="{C21F0A5D-34B6-4083-9A4D-E0D97E88DC73}" type="presParOf" srcId="{6E911272-0D4F-446E-B450-217A782320F5}" destId="{6FC5C217-759E-41F0-8814-7B15523ADDFF}" srcOrd="6" destOrd="0" presId="urn:microsoft.com/office/officeart/2005/8/layout/process1"/>
    <dgm:cxn modelId="{2FE77B1E-A1FD-4DD4-814E-6C690BA4460C}" type="presParOf" srcId="{6E911272-0D4F-446E-B450-217A782320F5}" destId="{772D30AA-CA47-4A23-9608-08E2BFA3D4EE}" srcOrd="7" destOrd="0" presId="urn:microsoft.com/office/officeart/2005/8/layout/process1"/>
    <dgm:cxn modelId="{965C8DBA-BD00-4CFB-B112-87267E1FB7B5}" type="presParOf" srcId="{772D30AA-CA47-4A23-9608-08E2BFA3D4EE}" destId="{2D69B793-8E9C-409A-B8CD-C963B81E551D}" srcOrd="0" destOrd="0" presId="urn:microsoft.com/office/officeart/2005/8/layout/process1"/>
    <dgm:cxn modelId="{9BA94156-0B8F-454E-A6CF-6AE137720208}" type="presParOf" srcId="{6E911272-0D4F-446E-B450-217A782320F5}" destId="{D7E28F7F-3FC6-4CDB-B511-64F6B3038CD1}" srcOrd="8" destOrd="0" presId="urn:microsoft.com/office/officeart/2005/8/layout/process1"/>
    <dgm:cxn modelId="{88B5D824-18AA-425A-8803-28F133B4E197}" type="presParOf" srcId="{6E911272-0D4F-446E-B450-217A782320F5}" destId="{1469A6C2-055E-478A-A789-4B00852141E2}" srcOrd="9" destOrd="0" presId="urn:microsoft.com/office/officeart/2005/8/layout/process1"/>
    <dgm:cxn modelId="{F0A49C58-24FE-4C3D-8BDC-3A9AABC6AD4D}" type="presParOf" srcId="{1469A6C2-055E-478A-A789-4B00852141E2}" destId="{61ADF4D8-5CBD-4E17-ACCD-16072896F821}" srcOrd="0" destOrd="0" presId="urn:microsoft.com/office/officeart/2005/8/layout/process1"/>
    <dgm:cxn modelId="{665F8D52-58F8-4ADC-8E40-6667C08DBD43}" type="presParOf" srcId="{6E911272-0D4F-446E-B450-217A782320F5}" destId="{89BD08E3-E3FD-4074-9CB6-B27D1B15D610}"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E8A14-31B0-4265-82EA-DC9B0FA79B32}">
      <dsp:nvSpPr>
        <dsp:cNvPr id="0" name=""/>
        <dsp:cNvSpPr/>
      </dsp:nvSpPr>
      <dsp:spPr>
        <a:xfrm>
          <a:off x="8" y="0"/>
          <a:ext cx="1992566" cy="4216400"/>
        </a:xfrm>
        <a:prstGeom prst="roundRect">
          <a:avLst>
            <a:gd name="adj" fmla="val 10000"/>
          </a:avLst>
        </a:prstGeom>
        <a:solidFill>
          <a:schemeClr val="tx1"/>
        </a:solid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Law Enforcement</a:t>
          </a:r>
          <a:endParaRPr lang="en-US" sz="2400" kern="1200" dirty="0">
            <a:solidFill>
              <a:schemeClr val="bg1"/>
            </a:solidFill>
          </a:endParaRPr>
        </a:p>
      </dsp:txBody>
      <dsp:txXfrm>
        <a:off x="8" y="1686560"/>
        <a:ext cx="1992566" cy="1686560"/>
      </dsp:txXfrm>
    </dsp:sp>
    <dsp:sp modelId="{9F4B6A9D-5C76-4FC6-B8A9-5A8495BBE025}">
      <dsp:nvSpPr>
        <dsp:cNvPr id="0" name=""/>
        <dsp:cNvSpPr/>
      </dsp:nvSpPr>
      <dsp:spPr>
        <a:xfrm>
          <a:off x="319966" y="252983"/>
          <a:ext cx="1356435" cy="1404061"/>
        </a:xfrm>
        <a:prstGeom prst="ellipse">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DB943D3D-E85F-41F3-AAD0-3BC89AA5D037}">
      <dsp:nvSpPr>
        <dsp:cNvPr id="0" name=""/>
        <dsp:cNvSpPr/>
      </dsp:nvSpPr>
      <dsp:spPr>
        <a:xfrm>
          <a:off x="2046035" y="0"/>
          <a:ext cx="1992566" cy="4216400"/>
        </a:xfrm>
        <a:prstGeom prst="roundRect">
          <a:avLst>
            <a:gd name="adj" fmla="val 10000"/>
          </a:avLst>
        </a:prstGeom>
        <a:solidFill>
          <a:schemeClr val="tx1"/>
        </a:solid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Prosecution</a:t>
          </a:r>
          <a:endParaRPr lang="en-US" sz="2400" kern="1200" dirty="0">
            <a:solidFill>
              <a:schemeClr val="bg1"/>
            </a:solidFill>
          </a:endParaRPr>
        </a:p>
      </dsp:txBody>
      <dsp:txXfrm>
        <a:off x="2046035" y="1686560"/>
        <a:ext cx="1992566" cy="1686560"/>
      </dsp:txXfrm>
    </dsp:sp>
    <dsp:sp modelId="{1771840E-2F5B-4F4E-B555-3C65D2B3239D}">
      <dsp:nvSpPr>
        <dsp:cNvPr id="0" name=""/>
        <dsp:cNvSpPr/>
      </dsp:nvSpPr>
      <dsp:spPr>
        <a:xfrm>
          <a:off x="2348497" y="252983"/>
          <a:ext cx="1404061" cy="1404061"/>
        </a:xfrm>
        <a:prstGeom prst="ellipse">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A5DFC020-3408-4DDD-B03E-C9261EEC4421}">
      <dsp:nvSpPr>
        <dsp:cNvPr id="0" name=""/>
        <dsp:cNvSpPr/>
      </dsp:nvSpPr>
      <dsp:spPr>
        <a:xfrm>
          <a:off x="4106588" y="0"/>
          <a:ext cx="1992566" cy="4216400"/>
        </a:xfrm>
        <a:prstGeom prst="roundRect">
          <a:avLst>
            <a:gd name="adj" fmla="val 10000"/>
          </a:avLst>
        </a:prstGeom>
        <a:solidFill>
          <a:schemeClr val="tx1"/>
        </a:solid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Corrections</a:t>
          </a:r>
          <a:endParaRPr lang="en-US" sz="2400" kern="1200" dirty="0">
            <a:solidFill>
              <a:schemeClr val="bg1"/>
            </a:solidFill>
          </a:endParaRPr>
        </a:p>
      </dsp:txBody>
      <dsp:txXfrm>
        <a:off x="4106588" y="1686560"/>
        <a:ext cx="1992566" cy="1686560"/>
      </dsp:txXfrm>
    </dsp:sp>
    <dsp:sp modelId="{1BC4E06A-EAFB-41FA-A770-BFCAF117488D}">
      <dsp:nvSpPr>
        <dsp:cNvPr id="0" name=""/>
        <dsp:cNvSpPr/>
      </dsp:nvSpPr>
      <dsp:spPr>
        <a:xfrm>
          <a:off x="4343401" y="304807"/>
          <a:ext cx="1404061" cy="1404061"/>
        </a:xfrm>
        <a:prstGeom prst="ellipse">
          <a:avLst/>
        </a:prstGeom>
        <a:blipFill rotWithShape="0">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2A8D46BD-F455-45FA-93B3-10AA783122CA}">
      <dsp:nvSpPr>
        <dsp:cNvPr id="0" name=""/>
        <dsp:cNvSpPr/>
      </dsp:nvSpPr>
      <dsp:spPr>
        <a:xfrm>
          <a:off x="6158932" y="0"/>
          <a:ext cx="1992566" cy="4216400"/>
        </a:xfrm>
        <a:prstGeom prst="roundRect">
          <a:avLst>
            <a:gd name="adj" fmla="val 10000"/>
          </a:avLst>
        </a:prstGeom>
        <a:solidFill>
          <a:schemeClr val="tx1"/>
        </a:solid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Victim Witness Assistance Program</a:t>
          </a:r>
          <a:endParaRPr lang="en-US" sz="2400" kern="1200" dirty="0">
            <a:solidFill>
              <a:schemeClr val="bg1"/>
            </a:solidFill>
          </a:endParaRPr>
        </a:p>
      </dsp:txBody>
      <dsp:txXfrm>
        <a:off x="6158932" y="1686560"/>
        <a:ext cx="1992566" cy="1686560"/>
      </dsp:txXfrm>
    </dsp:sp>
    <dsp:sp modelId="{437B530A-3A77-4239-8083-ACAC2A5B230C}">
      <dsp:nvSpPr>
        <dsp:cNvPr id="0" name=""/>
        <dsp:cNvSpPr/>
      </dsp:nvSpPr>
      <dsp:spPr>
        <a:xfrm>
          <a:off x="6453185" y="233629"/>
          <a:ext cx="1404061" cy="1442771"/>
        </a:xfrm>
        <a:prstGeom prst="ellipse">
          <a:avLst/>
        </a:prstGeom>
        <a:blipFill rotWithShape="0">
          <a:blip xmlns:r="http://schemas.openxmlformats.org/officeDocument/2006/relationships" r:embed="rId4"/>
          <a:stretch>
            <a:fillRect/>
          </a:stretch>
        </a:blipFill>
        <a:ln w="25400" cap="flat" cmpd="sng" algn="ctr">
          <a:solidFill>
            <a:schemeClr val="dk1">
              <a:shade val="8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EFD440F6-990F-4A13-ADBE-7CF9DF14C4FB}">
      <dsp:nvSpPr>
        <dsp:cNvPr id="0" name=""/>
        <dsp:cNvSpPr/>
      </dsp:nvSpPr>
      <dsp:spPr>
        <a:xfrm>
          <a:off x="326135" y="3373120"/>
          <a:ext cx="7501128" cy="632460"/>
        </a:xfrm>
        <a:prstGeom prst="leftRightArrow">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B312A-2E67-4B3E-B067-AF71D2565782}">
      <dsp:nvSpPr>
        <dsp:cNvPr id="0" name=""/>
        <dsp:cNvSpPr/>
      </dsp:nvSpPr>
      <dsp:spPr>
        <a:xfrm>
          <a:off x="0" y="360693"/>
          <a:ext cx="8494776" cy="5480510"/>
        </a:xfrm>
        <a:prstGeom prst="swooshArrow">
          <a:avLst>
            <a:gd name="adj1" fmla="val 25000"/>
            <a:gd name="adj2" fmla="val 25000"/>
          </a:avLst>
        </a:prstGeom>
        <a:solidFill>
          <a:schemeClr val="tx1"/>
        </a:solidFill>
        <a:ln>
          <a:solidFill>
            <a:srgbClr val="FFFF00"/>
          </a:solid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prst="softRound"/>
        </a:sp3d>
      </dsp:spPr>
      <dsp:style>
        <a:lnRef idx="0">
          <a:scrgbClr r="0" g="0" b="0"/>
        </a:lnRef>
        <a:fillRef idx="3">
          <a:scrgbClr r="0" g="0" b="0"/>
        </a:fillRef>
        <a:effectRef idx="0">
          <a:scrgbClr r="0" g="0" b="0"/>
        </a:effectRef>
        <a:fontRef idx="minor"/>
      </dsp:style>
    </dsp:sp>
    <dsp:sp modelId="{F3165B6B-ED6C-4E8F-8B6F-E7A63D935E9D}">
      <dsp:nvSpPr>
        <dsp:cNvPr id="0" name=""/>
        <dsp:cNvSpPr/>
      </dsp:nvSpPr>
      <dsp:spPr>
        <a:xfrm>
          <a:off x="883612" y="4422976"/>
          <a:ext cx="195379" cy="195379"/>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BD55F92-2F47-4D1E-8E86-5C25A55228CF}">
      <dsp:nvSpPr>
        <dsp:cNvPr id="0" name=""/>
        <dsp:cNvSpPr/>
      </dsp:nvSpPr>
      <dsp:spPr>
        <a:xfrm>
          <a:off x="934425" y="4706037"/>
          <a:ext cx="1452606" cy="1263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28" tIns="0" rIns="0" bIns="0" numCol="1" spcCol="1270" anchor="t" anchorCtr="0">
          <a:noAutofit/>
        </a:bodyPr>
        <a:lstStyle/>
        <a:p>
          <a:pPr lvl="0" algn="l" defTabSz="977900">
            <a:lnSpc>
              <a:spcPct val="90000"/>
            </a:lnSpc>
            <a:spcBef>
              <a:spcPct val="0"/>
            </a:spcBef>
            <a:spcAft>
              <a:spcPct val="35000"/>
            </a:spcAft>
          </a:pPr>
          <a:r>
            <a:rPr lang="en-US" sz="2200" b="0" kern="1200" baseline="0" dirty="0" smtClean="0">
              <a:solidFill>
                <a:srgbClr val="00B0F0"/>
              </a:solidFill>
              <a:effectLst>
                <a:outerShdw blurRad="38100" dist="38100" dir="2700000" algn="tl">
                  <a:srgbClr val="000000">
                    <a:alpha val="43137"/>
                  </a:srgbClr>
                </a:outerShdw>
              </a:effectLst>
              <a:latin typeface="Calibri" pitchFamily="-64" charset="0"/>
            </a:rPr>
            <a:t>Reasonable suspicion</a:t>
          </a:r>
          <a:endParaRPr lang="en-US" sz="2200" b="0" kern="1200" baseline="0" dirty="0">
            <a:solidFill>
              <a:srgbClr val="00B0F0"/>
            </a:solidFill>
            <a:effectLst>
              <a:outerShdw blurRad="38100" dist="38100" dir="2700000" algn="tl">
                <a:srgbClr val="000000">
                  <a:alpha val="43137"/>
                </a:srgbClr>
              </a:outerShdw>
            </a:effectLst>
          </a:endParaRPr>
        </a:p>
      </dsp:txBody>
      <dsp:txXfrm>
        <a:off x="934425" y="4706037"/>
        <a:ext cx="1452606" cy="1263597"/>
      </dsp:txXfrm>
    </dsp:sp>
    <dsp:sp modelId="{652857D8-733D-4D3A-B505-0B7BF083FD65}">
      <dsp:nvSpPr>
        <dsp:cNvPr id="0" name=""/>
        <dsp:cNvSpPr/>
      </dsp:nvSpPr>
      <dsp:spPr>
        <a:xfrm>
          <a:off x="2263202" y="3246755"/>
          <a:ext cx="339791" cy="339791"/>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676DFB7-0FF8-4540-AEAA-E86D2F34586A}">
      <dsp:nvSpPr>
        <dsp:cNvPr id="0" name=""/>
        <dsp:cNvSpPr/>
      </dsp:nvSpPr>
      <dsp:spPr>
        <a:xfrm>
          <a:off x="2329501" y="3780159"/>
          <a:ext cx="2483299" cy="248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048" tIns="0" rIns="0" bIns="0" numCol="1" spcCol="1270" anchor="t" anchorCtr="0">
          <a:noAutofit/>
        </a:bodyPr>
        <a:lstStyle/>
        <a:p>
          <a:pPr lvl="0" algn="l" defTabSz="977900">
            <a:lnSpc>
              <a:spcPct val="90000"/>
            </a:lnSpc>
            <a:spcBef>
              <a:spcPct val="0"/>
            </a:spcBef>
            <a:spcAft>
              <a:spcPct val="35000"/>
            </a:spcAft>
          </a:pPr>
          <a:r>
            <a:rPr lang="en-US" sz="2200" b="0" kern="1200" dirty="0" smtClean="0">
              <a:solidFill>
                <a:srgbClr val="00B0F0"/>
              </a:solidFill>
              <a:effectLst>
                <a:outerShdw blurRad="38100" dist="38100" dir="2700000" algn="tl">
                  <a:srgbClr val="000000">
                    <a:alpha val="43137"/>
                  </a:srgbClr>
                </a:outerShdw>
              </a:effectLst>
              <a:latin typeface="Calibri" pitchFamily="-64" charset="0"/>
            </a:rPr>
            <a:t>Preponderance of the evidence</a:t>
          </a:r>
        </a:p>
        <a:p>
          <a:pPr lvl="0" algn="l" defTabSz="977900">
            <a:lnSpc>
              <a:spcPct val="90000"/>
            </a:lnSpc>
            <a:spcBef>
              <a:spcPct val="0"/>
            </a:spcBef>
            <a:spcAft>
              <a:spcPct val="35000"/>
            </a:spcAft>
          </a:pPr>
          <a:r>
            <a:rPr lang="en-US" sz="2200" b="0" kern="1200" dirty="0" smtClean="0">
              <a:solidFill>
                <a:srgbClr val="00B0F0"/>
              </a:solidFill>
              <a:effectLst>
                <a:outerShdw blurRad="38100" dist="38100" dir="2700000" algn="tl">
                  <a:srgbClr val="000000">
                    <a:alpha val="43137"/>
                  </a:srgbClr>
                </a:outerShdw>
              </a:effectLst>
              <a:latin typeface="Calibri" pitchFamily="-64" charset="0"/>
            </a:rPr>
            <a:t>(Probable Cause)</a:t>
          </a:r>
          <a:endParaRPr lang="en-US" sz="2200" b="0" kern="1200" dirty="0">
            <a:solidFill>
              <a:srgbClr val="00B0F0"/>
            </a:solidFill>
            <a:effectLst>
              <a:outerShdw blurRad="38100" dist="38100" dir="2700000" algn="tl">
                <a:srgbClr val="000000">
                  <a:alpha val="43137"/>
                </a:srgbClr>
              </a:outerShdw>
            </a:effectLst>
          </a:endParaRPr>
        </a:p>
      </dsp:txBody>
      <dsp:txXfrm>
        <a:off x="2329501" y="3780159"/>
        <a:ext cx="2483299" cy="2489817"/>
      </dsp:txXfrm>
    </dsp:sp>
    <dsp:sp modelId="{DECB6BFC-CFA1-4A49-B02D-F06A43BDC46B}">
      <dsp:nvSpPr>
        <dsp:cNvPr id="0" name=""/>
        <dsp:cNvSpPr/>
      </dsp:nvSpPr>
      <dsp:spPr>
        <a:xfrm>
          <a:off x="4660391" y="2186934"/>
          <a:ext cx="450223" cy="45022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6D0182E-DBF5-41CD-A4E6-0D32E6E706AF}">
      <dsp:nvSpPr>
        <dsp:cNvPr id="0" name=""/>
        <dsp:cNvSpPr/>
      </dsp:nvSpPr>
      <dsp:spPr>
        <a:xfrm>
          <a:off x="4355600" y="2979676"/>
          <a:ext cx="2137401" cy="2781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564" tIns="0" rIns="0" bIns="0" numCol="1" spcCol="1270" anchor="t" anchorCtr="0">
          <a:noAutofit/>
        </a:bodyPr>
        <a:lstStyle/>
        <a:p>
          <a:pPr lvl="0" algn="l" defTabSz="977900">
            <a:lnSpc>
              <a:spcPct val="90000"/>
            </a:lnSpc>
            <a:spcBef>
              <a:spcPct val="0"/>
            </a:spcBef>
            <a:spcAft>
              <a:spcPct val="35000"/>
            </a:spcAft>
          </a:pPr>
          <a:r>
            <a:rPr lang="en-US" sz="2200" b="0" kern="1200" dirty="0" smtClean="0">
              <a:solidFill>
                <a:srgbClr val="00B0F0"/>
              </a:solidFill>
              <a:effectLst>
                <a:outerShdw blurRad="38100" dist="38100" dir="2700000" algn="tl">
                  <a:srgbClr val="000000">
                    <a:alpha val="43137"/>
                  </a:srgbClr>
                </a:outerShdw>
              </a:effectLst>
              <a:latin typeface="+mj-lt"/>
            </a:rPr>
            <a:t>Clear and convincing </a:t>
          </a:r>
          <a:endParaRPr lang="en-US" sz="2200" b="0" kern="1200" dirty="0">
            <a:solidFill>
              <a:srgbClr val="00B0F0"/>
            </a:solidFill>
            <a:effectLst>
              <a:outerShdw blurRad="38100" dist="38100" dir="2700000" algn="tl">
                <a:srgbClr val="000000">
                  <a:alpha val="43137"/>
                </a:srgbClr>
              </a:outerShdw>
            </a:effectLst>
            <a:latin typeface="+mj-lt"/>
          </a:endParaRPr>
        </a:p>
      </dsp:txBody>
      <dsp:txXfrm>
        <a:off x="4355600" y="2979676"/>
        <a:ext cx="2137401" cy="2781689"/>
      </dsp:txXfrm>
    </dsp:sp>
    <dsp:sp modelId="{7C8EFF72-3F6C-4B1D-9636-963B394C8363}">
      <dsp:nvSpPr>
        <dsp:cNvPr id="0" name=""/>
        <dsp:cNvSpPr/>
      </dsp:nvSpPr>
      <dsp:spPr>
        <a:xfrm>
          <a:off x="6489192" y="1646556"/>
          <a:ext cx="603129" cy="603129"/>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C23101-0D57-4043-BAA0-FB7146CC2836}">
      <dsp:nvSpPr>
        <dsp:cNvPr id="0" name=""/>
        <dsp:cNvSpPr/>
      </dsp:nvSpPr>
      <dsp:spPr>
        <a:xfrm>
          <a:off x="5727194" y="2606986"/>
          <a:ext cx="1581126" cy="3078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586" tIns="0" rIns="0" bIns="0" numCol="1" spcCol="1270" anchor="t" anchorCtr="0">
          <a:noAutofit/>
        </a:bodyPr>
        <a:lstStyle/>
        <a:p>
          <a:pPr lvl="0" algn="l" defTabSz="977900">
            <a:lnSpc>
              <a:spcPct val="90000"/>
            </a:lnSpc>
            <a:spcBef>
              <a:spcPct val="0"/>
            </a:spcBef>
            <a:spcAft>
              <a:spcPct val="35000"/>
            </a:spcAft>
          </a:pPr>
          <a:r>
            <a:rPr lang="en-US" sz="2200" b="0" kern="1200" dirty="0" smtClean="0">
              <a:solidFill>
                <a:srgbClr val="00B0F0"/>
              </a:solidFill>
              <a:effectLst>
                <a:outerShdw blurRad="38100" dist="38100" dir="2700000" algn="tl">
                  <a:srgbClr val="000000">
                    <a:alpha val="43137"/>
                  </a:srgbClr>
                </a:outerShdw>
              </a:effectLst>
              <a:latin typeface="Calibri" pitchFamily="-64" charset="0"/>
            </a:rPr>
            <a:t>Beyond a reasonable doubt</a:t>
          </a:r>
          <a:endParaRPr lang="en-US" sz="2200" b="0" kern="1200" dirty="0">
            <a:solidFill>
              <a:srgbClr val="00B0F0"/>
            </a:solidFill>
            <a:effectLst>
              <a:outerShdw blurRad="38100" dist="38100" dir="2700000" algn="tl">
                <a:srgbClr val="000000">
                  <a:alpha val="43137"/>
                </a:srgbClr>
              </a:outerShdw>
            </a:effectLst>
          </a:endParaRPr>
        </a:p>
      </dsp:txBody>
      <dsp:txXfrm>
        <a:off x="5727194" y="2606986"/>
        <a:ext cx="1581126" cy="3078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86663-8C7B-4A14-8061-FB2AEC6BBF84}">
      <dsp:nvSpPr>
        <dsp:cNvPr id="0" name=""/>
        <dsp:cNvSpPr/>
      </dsp:nvSpPr>
      <dsp:spPr>
        <a:xfrm>
          <a:off x="1754413" y="58867"/>
          <a:ext cx="2899410" cy="2899410"/>
        </a:xfrm>
        <a:prstGeom prst="ellipse">
          <a:avLst/>
        </a:prstGeom>
        <a:solidFill>
          <a:schemeClr val="bg2">
            <a:lumMod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Physical Evidence</a:t>
          </a:r>
          <a:endParaRPr lang="en-US" sz="2800" kern="1200" dirty="0"/>
        </a:p>
      </dsp:txBody>
      <dsp:txXfrm>
        <a:off x="2141001" y="566264"/>
        <a:ext cx="2126234" cy="1304734"/>
      </dsp:txXfrm>
    </dsp:sp>
    <dsp:sp modelId="{1E17BDDC-B242-4C8F-983C-05B1BCAF9815}">
      <dsp:nvSpPr>
        <dsp:cNvPr id="0" name=""/>
        <dsp:cNvSpPr/>
      </dsp:nvSpPr>
      <dsp:spPr>
        <a:xfrm>
          <a:off x="3018246" y="1901964"/>
          <a:ext cx="2899410" cy="2899410"/>
        </a:xfrm>
        <a:prstGeom prst="ellipse">
          <a:avLst/>
        </a:prstGeom>
        <a:solidFill>
          <a:schemeClr val="tx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Witnesses</a:t>
          </a:r>
          <a:endParaRPr lang="en-US" sz="2800" kern="1200" dirty="0"/>
        </a:p>
      </dsp:txBody>
      <dsp:txXfrm>
        <a:off x="3904982" y="2650978"/>
        <a:ext cx="1739646" cy="1594675"/>
      </dsp:txXfrm>
    </dsp:sp>
    <dsp:sp modelId="{CA43AFCE-C18E-4A9F-8354-8FF54A21FE99}">
      <dsp:nvSpPr>
        <dsp:cNvPr id="0" name=""/>
        <dsp:cNvSpPr/>
      </dsp:nvSpPr>
      <dsp:spPr>
        <a:xfrm>
          <a:off x="856891" y="1872535"/>
          <a:ext cx="2899410" cy="289941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Confessions</a:t>
          </a:r>
          <a:endParaRPr lang="en-US" sz="2800" kern="1200" dirty="0"/>
        </a:p>
      </dsp:txBody>
      <dsp:txXfrm>
        <a:off x="1129918" y="2621549"/>
        <a:ext cx="1739646" cy="1594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A438-B080-44F9-B7CD-5ABDD3E9767D}">
      <dsp:nvSpPr>
        <dsp:cNvPr id="0" name=""/>
        <dsp:cNvSpPr/>
      </dsp:nvSpPr>
      <dsp:spPr>
        <a:xfrm>
          <a:off x="0" y="784389"/>
          <a:ext cx="8229600" cy="2698420"/>
        </a:xfrm>
        <a:prstGeom prst="leftRightRibbon">
          <a:avLst/>
        </a:prstGeom>
        <a:solidFill>
          <a:schemeClr val="tx1"/>
        </a:solidFill>
        <a:ln w="25400" cap="flat" cmpd="sng" algn="ctr">
          <a:solidFill>
            <a:srgbClr val="FFFF0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AF0A435-1546-4B4F-993B-50A1440EFD16}">
      <dsp:nvSpPr>
        <dsp:cNvPr id="0" name=""/>
        <dsp:cNvSpPr/>
      </dsp:nvSpPr>
      <dsp:spPr>
        <a:xfrm>
          <a:off x="987552" y="1063751"/>
          <a:ext cx="2715768"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lvl="0" algn="ctr" defTabSz="2889250">
            <a:lnSpc>
              <a:spcPct val="90000"/>
            </a:lnSpc>
            <a:spcBef>
              <a:spcPct val="0"/>
            </a:spcBef>
            <a:spcAft>
              <a:spcPct val="35000"/>
            </a:spcAft>
          </a:pPr>
          <a:r>
            <a:rPr lang="en-US" sz="6500" kern="1200" dirty="0" smtClean="0">
              <a:solidFill>
                <a:srgbClr val="FFFF00"/>
              </a:solidFill>
            </a:rPr>
            <a:t>What</a:t>
          </a:r>
          <a:endParaRPr lang="en-US" sz="6500" kern="1200" dirty="0">
            <a:solidFill>
              <a:srgbClr val="FFFF00"/>
            </a:solidFill>
          </a:endParaRPr>
        </a:p>
      </dsp:txBody>
      <dsp:txXfrm>
        <a:off x="987552" y="1063751"/>
        <a:ext cx="2715768" cy="1613001"/>
      </dsp:txXfrm>
    </dsp:sp>
    <dsp:sp modelId="{834B2829-716F-4233-B203-799B21D533A7}">
      <dsp:nvSpPr>
        <dsp:cNvPr id="0" name=""/>
        <dsp:cNvSpPr/>
      </dsp:nvSpPr>
      <dsp:spPr>
        <a:xfrm>
          <a:off x="3927779" y="1507215"/>
          <a:ext cx="3209544"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lvl="0" algn="ctr" defTabSz="2889250">
            <a:lnSpc>
              <a:spcPct val="90000"/>
            </a:lnSpc>
            <a:spcBef>
              <a:spcPct val="0"/>
            </a:spcBef>
            <a:spcAft>
              <a:spcPct val="35000"/>
            </a:spcAft>
          </a:pPr>
          <a:r>
            <a:rPr lang="en-US" sz="6500" kern="1200" dirty="0" smtClean="0">
              <a:solidFill>
                <a:srgbClr val="FFFF00"/>
              </a:solidFill>
            </a:rPr>
            <a:t>How</a:t>
          </a:r>
          <a:endParaRPr lang="en-US" sz="6500" kern="1200" dirty="0">
            <a:solidFill>
              <a:srgbClr val="FFFF00"/>
            </a:solidFill>
          </a:endParaRPr>
        </a:p>
      </dsp:txBody>
      <dsp:txXfrm>
        <a:off x="3927779" y="1507215"/>
        <a:ext cx="3209544" cy="1613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3A6F5-1A90-46D9-B2F3-623880E4CBB9}">
      <dsp:nvSpPr>
        <dsp:cNvPr id="0" name=""/>
        <dsp:cNvSpPr/>
      </dsp:nvSpPr>
      <dsp:spPr>
        <a:xfrm rot="16200000">
          <a:off x="693369" y="4748"/>
          <a:ext cx="2882800" cy="2886202"/>
        </a:xfrm>
        <a:prstGeom prst="downArrow">
          <a:avLst>
            <a:gd name="adj1" fmla="val 50000"/>
            <a:gd name="adj2" fmla="val 35000"/>
          </a:avLst>
        </a:prstGeom>
        <a:solidFill>
          <a:schemeClr val="tx1"/>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dirty="0" smtClean="0">
              <a:solidFill>
                <a:srgbClr val="FFFF00"/>
              </a:solidFill>
            </a:rPr>
            <a:t>“Victim Based”</a:t>
          </a:r>
          <a:endParaRPr lang="en-US" sz="3400" kern="1200" dirty="0">
            <a:solidFill>
              <a:srgbClr val="FFFF00"/>
            </a:solidFill>
          </a:endParaRPr>
        </a:p>
      </dsp:txBody>
      <dsp:txXfrm rot="5400000">
        <a:off x="691668" y="727149"/>
        <a:ext cx="2381712" cy="1441400"/>
      </dsp:txXfrm>
    </dsp:sp>
    <dsp:sp modelId="{EA0DAE8B-1959-4758-9D3B-0CF52ECEDA66}">
      <dsp:nvSpPr>
        <dsp:cNvPr id="0" name=""/>
        <dsp:cNvSpPr/>
      </dsp:nvSpPr>
      <dsp:spPr>
        <a:xfrm rot="5400000">
          <a:off x="3829995" y="-1683"/>
          <a:ext cx="2882800" cy="2886202"/>
        </a:xfrm>
        <a:prstGeom prst="downArrow">
          <a:avLst>
            <a:gd name="adj1" fmla="val 50000"/>
            <a:gd name="adj2" fmla="val 35000"/>
          </a:avLst>
        </a:prstGeom>
        <a:solidFill>
          <a:schemeClr val="tx1"/>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dirty="0" smtClean="0">
              <a:solidFill>
                <a:srgbClr val="FFFF00"/>
              </a:solidFill>
            </a:rPr>
            <a:t>“Evidence Based”</a:t>
          </a:r>
          <a:endParaRPr lang="en-US" sz="3400" kern="1200" dirty="0">
            <a:solidFill>
              <a:srgbClr val="FFFF00"/>
            </a:solidFill>
          </a:endParaRPr>
        </a:p>
      </dsp:txBody>
      <dsp:txXfrm rot="-5400000">
        <a:off x="4332784" y="720718"/>
        <a:ext cx="2381712" cy="1441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228C5-A509-4DA0-93CD-9A9C1C200628}">
      <dsp:nvSpPr>
        <dsp:cNvPr id="0" name=""/>
        <dsp:cNvSpPr/>
      </dsp:nvSpPr>
      <dsp:spPr>
        <a:xfrm>
          <a:off x="152933" y="0"/>
          <a:ext cx="1092818" cy="748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Who Will Say It?</a:t>
          </a:r>
          <a:endParaRPr lang="en-US" sz="1400" kern="1200" dirty="0"/>
        </a:p>
      </dsp:txBody>
      <dsp:txXfrm>
        <a:off x="174860" y="21927"/>
        <a:ext cx="1048964" cy="704774"/>
      </dsp:txXfrm>
    </dsp:sp>
    <dsp:sp modelId="{A472CE05-6807-4119-AA32-3223A122113C}">
      <dsp:nvSpPr>
        <dsp:cNvPr id="0" name=""/>
        <dsp:cNvSpPr/>
      </dsp:nvSpPr>
      <dsp:spPr>
        <a:xfrm rot="1669476">
          <a:off x="1308511" y="606404"/>
          <a:ext cx="174644" cy="271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311540" y="648380"/>
        <a:ext cx="122251" cy="162610"/>
      </dsp:txXfrm>
    </dsp:sp>
    <dsp:sp modelId="{4CFE5EEF-37C5-4748-84B6-694DFE67EC9E}">
      <dsp:nvSpPr>
        <dsp:cNvPr id="0" name=""/>
        <dsp:cNvSpPr/>
      </dsp:nvSpPr>
      <dsp:spPr>
        <a:xfrm>
          <a:off x="1537172" y="730585"/>
          <a:ext cx="1092818" cy="748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What Evidence Supports It?</a:t>
          </a:r>
          <a:endParaRPr lang="en-US" sz="1400" kern="1200" dirty="0"/>
        </a:p>
      </dsp:txBody>
      <dsp:txXfrm>
        <a:off x="1559099" y="752512"/>
        <a:ext cx="1048964" cy="704774"/>
      </dsp:txXfrm>
    </dsp:sp>
    <dsp:sp modelId="{9BB306D1-B41E-49FA-8CB7-0B537700BC6A}">
      <dsp:nvSpPr>
        <dsp:cNvPr id="0" name=""/>
        <dsp:cNvSpPr/>
      </dsp:nvSpPr>
      <dsp:spPr>
        <a:xfrm rot="20264610">
          <a:off x="2729947" y="653647"/>
          <a:ext cx="250327" cy="271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732744" y="722073"/>
        <a:ext cx="175229" cy="162610"/>
      </dsp:txXfrm>
    </dsp:sp>
    <dsp:sp modelId="{F182AD1C-2AC3-47E3-B06E-76976F6F99D5}">
      <dsp:nvSpPr>
        <dsp:cNvPr id="0" name=""/>
        <dsp:cNvSpPr/>
      </dsp:nvSpPr>
      <dsp:spPr>
        <a:xfrm>
          <a:off x="3067117" y="0"/>
          <a:ext cx="1306672" cy="8700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Is Information Corroborated?</a:t>
          </a:r>
          <a:endParaRPr lang="en-US" sz="1400" kern="1200" dirty="0"/>
        </a:p>
      </dsp:txBody>
      <dsp:txXfrm>
        <a:off x="3092600" y="25483"/>
        <a:ext cx="1255706" cy="819075"/>
      </dsp:txXfrm>
    </dsp:sp>
    <dsp:sp modelId="{0AEF95EE-25C9-46AF-9E0B-CF4FFF8237ED}">
      <dsp:nvSpPr>
        <dsp:cNvPr id="0" name=""/>
        <dsp:cNvSpPr/>
      </dsp:nvSpPr>
      <dsp:spPr>
        <a:xfrm rot="1274425">
          <a:off x="4474629" y="640955"/>
          <a:ext cx="248562" cy="271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477162" y="681651"/>
        <a:ext cx="173993" cy="162610"/>
      </dsp:txXfrm>
    </dsp:sp>
    <dsp:sp modelId="{6FC5C217-759E-41F0-8814-7B15523ADDFF}">
      <dsp:nvSpPr>
        <dsp:cNvPr id="0" name=""/>
        <dsp:cNvSpPr/>
      </dsp:nvSpPr>
      <dsp:spPr>
        <a:xfrm>
          <a:off x="4810917" y="718701"/>
          <a:ext cx="1265964" cy="7723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Alternative Interpretations?</a:t>
          </a:r>
          <a:endParaRPr lang="en-US" sz="1400" kern="1200" dirty="0"/>
        </a:p>
      </dsp:txBody>
      <dsp:txXfrm>
        <a:off x="4833540" y="741324"/>
        <a:ext cx="1220718" cy="727151"/>
      </dsp:txXfrm>
    </dsp:sp>
    <dsp:sp modelId="{772D30AA-CA47-4A23-9608-08E2BFA3D4EE}">
      <dsp:nvSpPr>
        <dsp:cNvPr id="0" name=""/>
        <dsp:cNvSpPr/>
      </dsp:nvSpPr>
      <dsp:spPr>
        <a:xfrm rot="20080363">
          <a:off x="6157684" y="581024"/>
          <a:ext cx="213594" cy="271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160764" y="648934"/>
        <a:ext cx="149516" cy="162610"/>
      </dsp:txXfrm>
    </dsp:sp>
    <dsp:sp modelId="{D7E28F7F-3FC6-4CDB-B511-64F6B3038CD1}">
      <dsp:nvSpPr>
        <dsp:cNvPr id="0" name=""/>
        <dsp:cNvSpPr/>
      </dsp:nvSpPr>
      <dsp:spPr>
        <a:xfrm>
          <a:off x="6441153" y="0"/>
          <a:ext cx="1092818" cy="748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Likely Defense(s)?</a:t>
          </a:r>
          <a:endParaRPr lang="en-US" sz="1400" kern="1200" dirty="0"/>
        </a:p>
      </dsp:txBody>
      <dsp:txXfrm>
        <a:off x="6463080" y="21927"/>
        <a:ext cx="1048964" cy="704774"/>
      </dsp:txXfrm>
    </dsp:sp>
    <dsp:sp modelId="{1469A6C2-055E-478A-A789-4B00852141E2}">
      <dsp:nvSpPr>
        <dsp:cNvPr id="0" name=""/>
        <dsp:cNvSpPr/>
      </dsp:nvSpPr>
      <dsp:spPr>
        <a:xfrm rot="1470261">
          <a:off x="7648090" y="607584"/>
          <a:ext cx="297046" cy="271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7651752" y="644927"/>
        <a:ext cx="215741" cy="162610"/>
      </dsp:txXfrm>
    </dsp:sp>
    <dsp:sp modelId="{89BD08E3-E3FD-4074-9CB6-B27D1B15D610}">
      <dsp:nvSpPr>
        <dsp:cNvPr id="0" name=""/>
        <dsp:cNvSpPr/>
      </dsp:nvSpPr>
      <dsp:spPr>
        <a:xfrm>
          <a:off x="8043955" y="730585"/>
          <a:ext cx="1092818" cy="748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How to Overcome Defense(s)?</a:t>
          </a:r>
          <a:endParaRPr lang="en-US" sz="1400" kern="1200" dirty="0"/>
        </a:p>
      </dsp:txBody>
      <dsp:txXfrm>
        <a:off x="8065882" y="752512"/>
        <a:ext cx="1048964" cy="704774"/>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AD4508-A139-4317-8748-7B0560941A5E}" type="datetimeFigureOut">
              <a:rPr lang="en-US" smtClean="0"/>
              <a:t>5/1/2018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1F55B1-1F30-48CB-A542-25742CD9D11C}" type="slidenum">
              <a:rPr lang="en-US" smtClean="0"/>
              <a:t>‹#›</a:t>
            </a:fld>
            <a:endParaRPr lang="en-US"/>
          </a:p>
        </p:txBody>
      </p:sp>
    </p:spTree>
    <p:extLst>
      <p:ext uri="{BB962C8B-B14F-4D97-AF65-F5344CB8AC3E}">
        <p14:creationId xmlns:p14="http://schemas.microsoft.com/office/powerpoint/2010/main" val="397995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leginfo.legislature.ca.gov/"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a whiteboard or flip chart, ask participants to work on Handout #1 Terms and Their Meanings.</a:t>
            </a:r>
          </a:p>
          <a:p>
            <a:r>
              <a:rPr lang="en-US" baseline="0" dirty="0" smtClean="0"/>
              <a:t>You will refer back to this throughout the day and finalize during the conclusion.</a:t>
            </a:r>
          </a:p>
          <a:p>
            <a:endParaRPr lang="en-US" baseline="0" dirty="0" smtClean="0"/>
          </a:p>
        </p:txBody>
      </p:sp>
      <p:sp>
        <p:nvSpPr>
          <p:cNvPr id="4" name="Slide Number Placeholder 3"/>
          <p:cNvSpPr>
            <a:spLocks noGrp="1"/>
          </p:cNvSpPr>
          <p:nvPr>
            <p:ph type="sldNum" sz="quarter" idx="10"/>
          </p:nvPr>
        </p:nvSpPr>
        <p:spPr/>
        <p:txBody>
          <a:bodyPr/>
          <a:lstStyle/>
          <a:p>
            <a:fld id="{73D9621F-17FD-42F0-A056-5C1D7D73737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Well being or welfare checks</a:t>
            </a:r>
          </a:p>
          <a:p>
            <a:pPr lvl="0"/>
            <a:r>
              <a:rPr lang="en-US" dirty="0" smtClean="0"/>
              <a:t>Safety backup for APS</a:t>
            </a:r>
          </a:p>
          <a:p>
            <a:pPr lvl="0"/>
            <a:r>
              <a:rPr lang="en-US" dirty="0" smtClean="0"/>
              <a:t>Obtain information in advance about prior calls and the parties from law enforcement</a:t>
            </a:r>
          </a:p>
          <a:p>
            <a:pPr lvl="0"/>
            <a:r>
              <a:rPr lang="en-US" dirty="0" smtClean="0"/>
              <a:t>Involuntary mental health commitments</a:t>
            </a:r>
          </a:p>
          <a:p>
            <a:pPr lvl="0"/>
            <a:r>
              <a:rPr lang="en-US" dirty="0" smtClean="0"/>
              <a:t>Cross reporting as required by state law</a:t>
            </a:r>
          </a:p>
          <a:p>
            <a:r>
              <a:rPr lang="en-US" dirty="0" smtClean="0"/>
              <a:t>If a criminal case, to gather information, identify sources of evidence and information, documentation in the APS file</a:t>
            </a:r>
          </a:p>
          <a:p>
            <a:pPr lvl="0"/>
            <a:r>
              <a:rPr lang="en-US" dirty="0" smtClean="0"/>
              <a:t>Testify in court as a witness</a:t>
            </a:r>
          </a:p>
          <a:p>
            <a:pPr lvl="0"/>
            <a:r>
              <a:rPr lang="en-US" dirty="0"/>
              <a:t>Arrange for mental capacity evaluation of the elder victim if needed</a:t>
            </a:r>
          </a:p>
          <a:p>
            <a:pPr lvl="0"/>
            <a:r>
              <a:rPr lang="en-US" dirty="0"/>
              <a:t>Arrange for services to meet victim’s on going needs for services, assistance, housing, etc.</a:t>
            </a:r>
          </a:p>
          <a:p>
            <a:pPr lvl="0"/>
            <a:r>
              <a:rPr lang="en-US" dirty="0"/>
              <a:t>Provide information regarding the suspect including relationship, role, strength of ties to victim, underlying problems such as substance abuse, mental health problems, employment history to assist prosecution and the court in making pretrial release decisions, issuance of protective orders, sentencing recommendations, and terms of probation  </a:t>
            </a:r>
          </a:p>
        </p:txBody>
      </p:sp>
      <p:sp>
        <p:nvSpPr>
          <p:cNvPr id="4" name="Slide Number Placeholder 3"/>
          <p:cNvSpPr>
            <a:spLocks noGrp="1"/>
          </p:cNvSpPr>
          <p:nvPr>
            <p:ph type="sldNum" sz="quarter" idx="10"/>
          </p:nvPr>
        </p:nvSpPr>
        <p:spPr/>
        <p:txBody>
          <a:bodyPr/>
          <a:lstStyle/>
          <a:p>
            <a:fld id="{73D9621F-17FD-42F0-A056-5C1D7D737371}"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should</a:t>
            </a:r>
            <a:r>
              <a:rPr lang="en-US" baseline="0" dirty="0" smtClean="0"/>
              <a:t> r</a:t>
            </a:r>
            <a:r>
              <a:rPr lang="en-US" dirty="0" smtClean="0"/>
              <a:t>esearch applicable law so is able to give statutory</a:t>
            </a:r>
            <a:r>
              <a:rPr lang="en-US" baseline="0" dirty="0" smtClean="0"/>
              <a:t> authority to class.</a:t>
            </a:r>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15</a:t>
            </a:fld>
            <a:endParaRPr lang="en-US"/>
          </a:p>
        </p:txBody>
      </p:sp>
    </p:spTree>
    <p:extLst>
      <p:ext uri="{BB962C8B-B14F-4D97-AF65-F5344CB8AC3E}">
        <p14:creationId xmlns:p14="http://schemas.microsoft.com/office/powerpoint/2010/main" val="232808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two parties each with a very different mission. The Prosecution is the representative of the state or government and is responsible for ethically prosecuting crimes.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Defense represents only the defendant and is responsible for protecting that person’s rights and attempting to get the best possible outcome for the client.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16</a:t>
            </a:fld>
            <a:endParaRPr lang="en-US"/>
          </a:p>
        </p:txBody>
      </p:sp>
    </p:spTree>
    <p:extLst>
      <p:ext uri="{BB962C8B-B14F-4D97-AF65-F5344CB8AC3E}">
        <p14:creationId xmlns:p14="http://schemas.microsoft.com/office/powerpoint/2010/main" val="933089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moving party, in a criminal case the Prosecution, must present a certain amount of evidence to prevail, called “the burden of proof” (or amount of compelling evidence required to prove a crime).  </a:t>
            </a:r>
          </a:p>
          <a:p>
            <a:r>
              <a:rPr lang="en-US" sz="1200" kern="1200" dirty="0" smtClean="0">
                <a:solidFill>
                  <a:schemeClr val="tx1"/>
                </a:solidFill>
                <a:effectLst/>
                <a:latin typeface="+mn-lt"/>
                <a:ea typeface="+mn-ea"/>
                <a:cs typeface="+mn-cs"/>
              </a:rPr>
              <a:t>In law there are 3 burdens of proof.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Preponderance of evidence (also called “probable cause”) is defined as more evidence in favor of a position than against it. It can be thought of as 50% plus anything (no matter how slight). </a:t>
            </a:r>
          </a:p>
          <a:p>
            <a:pPr lvl="1"/>
            <a:r>
              <a:rPr lang="en-US" sz="1200" kern="1200" dirty="0" smtClean="0">
                <a:solidFill>
                  <a:schemeClr val="tx1"/>
                </a:solidFill>
                <a:effectLst/>
                <a:latin typeface="+mn-lt"/>
                <a:ea typeface="+mn-ea"/>
                <a:cs typeface="+mn-cs"/>
              </a:rPr>
              <a:t>Applies to Civil Cases</a:t>
            </a:r>
          </a:p>
          <a:p>
            <a:pPr lvl="1"/>
            <a:r>
              <a:rPr lang="en-US" sz="1200" kern="1200" dirty="0" smtClean="0">
                <a:solidFill>
                  <a:schemeClr val="tx1"/>
                </a:solidFill>
                <a:effectLst/>
                <a:latin typeface="+mn-lt"/>
                <a:ea typeface="+mn-ea"/>
                <a:cs typeface="+mn-cs"/>
              </a:rPr>
              <a:t>Often the substantiation standard for an APS investigation</a:t>
            </a:r>
          </a:p>
          <a:p>
            <a:pPr lvl="1"/>
            <a:r>
              <a:rPr lang="en-US" sz="1200" kern="1200" dirty="0" smtClean="0">
                <a:solidFill>
                  <a:schemeClr val="tx1"/>
                </a:solidFill>
                <a:effectLst/>
                <a:latin typeface="+mn-lt"/>
                <a:ea typeface="+mn-ea"/>
                <a:cs typeface="+mn-cs"/>
              </a:rPr>
              <a:t>Law enforcement is authorized to make an arrest.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“Clear and convincing” evidence means highly probable that the fact is true so that that the fact finder has a firm conviction or belief that the cause is true. This is more than preponderance but less than beyond a reasonable doubt. </a:t>
            </a:r>
          </a:p>
          <a:p>
            <a:pPr lvl="1"/>
            <a:r>
              <a:rPr lang="en-US" sz="1200" kern="1200" dirty="0" smtClean="0">
                <a:solidFill>
                  <a:schemeClr val="tx1"/>
                </a:solidFill>
                <a:effectLst/>
                <a:latin typeface="+mn-lt"/>
                <a:ea typeface="+mn-ea"/>
                <a:cs typeface="+mn-cs"/>
              </a:rPr>
              <a:t>Often applies in matters of fraud or when seeking equitable relief. </a:t>
            </a:r>
          </a:p>
          <a:p>
            <a:pPr lvl="1"/>
            <a:r>
              <a:rPr lang="en-US" sz="1200" kern="1200" dirty="0" smtClean="0">
                <a:solidFill>
                  <a:schemeClr val="tx1"/>
                </a:solidFill>
                <a:effectLst/>
                <a:latin typeface="+mn-lt"/>
                <a:ea typeface="+mn-ea"/>
                <a:cs typeface="+mn-cs"/>
              </a:rPr>
              <a:t>May be used in Probate Law as standard for Conservatorship/Guardianship</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“Beyond a reasonable doubt” is the burden of proof required for a criminal conviction. It is the highest legal burden of proof in law.</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17</a:t>
            </a:fld>
            <a:endParaRPr lang="en-US"/>
          </a:p>
        </p:txBody>
      </p:sp>
    </p:spTree>
    <p:extLst>
      <p:ext uri="{BB962C8B-B14F-4D97-AF65-F5344CB8AC3E}">
        <p14:creationId xmlns:p14="http://schemas.microsoft.com/office/powerpoint/2010/main" val="1390646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How many think it’s nearly impossible to prove cases beyond a reasonable doubt?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Proving a case beyond a reasonable doubt is difficult but certainly not impossible.   </a:t>
            </a:r>
          </a:p>
          <a:p>
            <a:r>
              <a:rPr lang="en-US" sz="1200" kern="1200" dirty="0" smtClean="0">
                <a:solidFill>
                  <a:schemeClr val="tx1"/>
                </a:solidFill>
                <a:effectLst/>
                <a:latin typeface="+mn-lt"/>
                <a:ea typeface="+mn-ea"/>
                <a:cs typeface="+mn-cs"/>
              </a:rPr>
              <a:t>Beyond a reasonable doubt is explained to juries in California as follows: “A defendant in a criminal case is presumed to be innocent. This presumption requires that the People (Prosecution) prove a defendant guilty beyond a reasonable doubt (BRD)…Proof beyond a reasonable doubt is proof that leave you with an abiding conviction that the charge is true. The evidence need not eliminate all possible doubt because everything in life is open to some possible or imaginary doubt.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deciding whether the People have proved their case BRD, you must impartially compare and consider all the evidence that was received throughout the trial. Unless the evidence proves the defendant is guilty BRD, s/he is entitled to an acquittal and you must find him/her not guilty.” (From California Criminal Jury Instructions, CALCRIM, Instruction number 220)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Does anyone know what does “abiding conviction” means?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 Weeks later you have confidence that you made the right decision based on the evidence.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that APS investigations that are litigated in criminal court will be evaluated by the standard of beyond a reasonable doubt.</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18</a:t>
            </a:fld>
            <a:endParaRPr lang="en-US"/>
          </a:p>
        </p:txBody>
      </p:sp>
    </p:spTree>
    <p:extLst>
      <p:ext uri="{BB962C8B-B14F-4D97-AF65-F5344CB8AC3E}">
        <p14:creationId xmlns:p14="http://schemas.microsoft.com/office/powerpoint/2010/main" val="1767118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information that gives LE and APS a reason to inquire or check. It is not proof. In LE, reasonable suspicion that criminal conduct may be occurring or has happened could be a 911 call. The call is not proof that a crime actually occurred, but it gives a reason or basis for law enforcement to respond and investigate.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“What is the APS equivalent of a 911 call?”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responses:  an intake or report of suspected abuse.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“What does that report allow APS to do?”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response: “to investigate.”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The next example will highlight the difference between reasonable suspicion, preponderance of the evidence, and beyond a reasonable doubt.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19</a:t>
            </a:fld>
            <a:endParaRPr lang="en-US"/>
          </a:p>
        </p:txBody>
      </p:sp>
    </p:spTree>
    <p:extLst>
      <p:ext uri="{BB962C8B-B14F-4D97-AF65-F5344CB8AC3E}">
        <p14:creationId xmlns:p14="http://schemas.microsoft.com/office/powerpoint/2010/main" val="1502382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effectLst/>
                <a:latin typeface="+mn-lt"/>
                <a:ea typeface="+mn-ea"/>
                <a:cs typeface="+mn-cs"/>
              </a:rPr>
              <a:t>Activity III: </a:t>
            </a:r>
            <a:r>
              <a:rPr lang="en-US" sz="1200" b="1" u="sng" kern="1200" dirty="0" err="1" smtClean="0">
                <a:solidFill>
                  <a:schemeClr val="tx1"/>
                </a:solidFill>
                <a:effectLst/>
                <a:latin typeface="+mn-lt"/>
                <a:ea typeface="+mn-ea"/>
                <a:cs typeface="+mn-cs"/>
              </a:rPr>
              <a:t>Mrs.Xander</a:t>
            </a:r>
            <a:r>
              <a:rPr lang="en-US" sz="1200" b="1" u="sng" kern="1200" dirty="0" smtClean="0">
                <a:solidFill>
                  <a:schemeClr val="tx1"/>
                </a:solidFill>
                <a:effectLst/>
                <a:latin typeface="+mn-lt"/>
                <a:ea typeface="+mn-ea"/>
                <a:cs typeface="+mn-cs"/>
              </a:rPr>
              <a:t> Part 1- The Report  (5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(or ask volunteer to read) </a:t>
            </a:r>
            <a:r>
              <a:rPr lang="en-US" sz="1200" kern="1200" dirty="0" smtClean="0">
                <a:solidFill>
                  <a:schemeClr val="tx1"/>
                </a:solidFill>
                <a:effectLst/>
                <a:latin typeface="+mn-lt"/>
                <a:ea typeface="+mn-ea"/>
                <a:cs typeface="+mn-cs"/>
              </a:rPr>
              <a:t>scenario on the screen out loud.</a:t>
            </a:r>
          </a:p>
          <a:p>
            <a:r>
              <a:rPr lang="en-US" sz="1200" kern="1200" dirty="0" smtClean="0">
                <a:solidFill>
                  <a:schemeClr val="tx1"/>
                </a:solidFill>
                <a:effectLst/>
                <a:latin typeface="+mn-lt"/>
                <a:ea typeface="+mn-ea"/>
                <a:cs typeface="+mn-cs"/>
              </a:rPr>
              <a:t>Scenario is below as well.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Scenario: Part 1- The Report: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APS receives a report that Mrs. </a:t>
            </a:r>
            <a:r>
              <a:rPr lang="en-US" sz="1200" kern="1200" dirty="0" err="1" smtClean="0">
                <a:solidFill>
                  <a:schemeClr val="tx1"/>
                </a:solidFill>
                <a:effectLst/>
                <a:latin typeface="+mn-lt"/>
                <a:ea typeface="+mn-ea"/>
                <a:cs typeface="+mn-cs"/>
              </a:rPr>
              <a:t>Xander</a:t>
            </a:r>
            <a:r>
              <a:rPr lang="en-US" sz="1200" kern="1200" dirty="0" smtClean="0">
                <a:solidFill>
                  <a:schemeClr val="tx1"/>
                </a:solidFill>
                <a:effectLst/>
                <a:latin typeface="+mn-lt"/>
                <a:ea typeface="+mn-ea"/>
                <a:cs typeface="+mn-cs"/>
              </a:rPr>
              <a:t> is being neglected by her daughter. The Reporting Party (RP) states that Mrs. </a:t>
            </a:r>
            <a:r>
              <a:rPr lang="en-US" sz="1200" kern="1200" dirty="0" err="1" smtClean="0">
                <a:solidFill>
                  <a:schemeClr val="tx1"/>
                </a:solidFill>
                <a:effectLst/>
                <a:latin typeface="+mn-lt"/>
                <a:ea typeface="+mn-ea"/>
                <a:cs typeface="+mn-cs"/>
              </a:rPr>
              <a:t>Xander</a:t>
            </a:r>
            <a:r>
              <a:rPr lang="en-US" sz="1200" kern="1200" dirty="0" smtClean="0">
                <a:solidFill>
                  <a:schemeClr val="tx1"/>
                </a:solidFill>
                <a:effectLst/>
                <a:latin typeface="+mn-lt"/>
                <a:ea typeface="+mn-ea"/>
                <a:cs typeface="+mn-cs"/>
              </a:rPr>
              <a:t> had been very friendly and social and was always very clean and well groomed. A year ago, her daughter Marianne moved in to help her as she was becoming very confused and had serious arthritis so she could no longer write checks or maintain her home. The RP stated that Mrs. </a:t>
            </a:r>
            <a:r>
              <a:rPr lang="en-US" sz="1200" kern="1200" dirty="0" err="1" smtClean="0">
                <a:solidFill>
                  <a:schemeClr val="tx1"/>
                </a:solidFill>
                <a:effectLst/>
                <a:latin typeface="+mn-lt"/>
                <a:ea typeface="+mn-ea"/>
                <a:cs typeface="+mn-cs"/>
              </a:rPr>
              <a:t>Xander</a:t>
            </a:r>
            <a:r>
              <a:rPr lang="en-US" sz="1200" kern="1200" dirty="0" smtClean="0">
                <a:solidFill>
                  <a:schemeClr val="tx1"/>
                </a:solidFill>
                <a:effectLst/>
                <a:latin typeface="+mn-lt"/>
                <a:ea typeface="+mn-ea"/>
                <a:cs typeface="+mn-cs"/>
              </a:rPr>
              <a:t> came to her door and was dirty and crying. She said she was hungry, cold, and alone. </a:t>
            </a: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small groups, have participants read </a:t>
            </a:r>
            <a:r>
              <a:rPr lang="en-US" sz="1200" b="1" kern="1200" dirty="0" smtClean="0">
                <a:solidFill>
                  <a:schemeClr val="tx1"/>
                </a:solidFill>
                <a:effectLst/>
                <a:latin typeface="+mn-lt"/>
                <a:ea typeface="+mn-ea"/>
                <a:cs typeface="+mn-cs"/>
              </a:rPr>
              <a:t>Handout #3:</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Case File Mrs. </a:t>
            </a:r>
            <a:r>
              <a:rPr lang="en-US" sz="1200" b="1" kern="1200" dirty="0" err="1" smtClean="0">
                <a:solidFill>
                  <a:schemeClr val="tx1"/>
                </a:solidFill>
                <a:effectLst/>
                <a:latin typeface="+mn-lt"/>
                <a:ea typeface="+mn-ea"/>
                <a:cs typeface="+mn-cs"/>
              </a:rPr>
              <a:t>Xander</a:t>
            </a:r>
            <a:r>
              <a:rPr lang="en-US" sz="1200" b="1" kern="1200" dirty="0" smtClean="0">
                <a:solidFill>
                  <a:schemeClr val="tx1"/>
                </a:solidFill>
                <a:effectLst/>
                <a:latin typeface="+mn-lt"/>
                <a:ea typeface="+mn-ea"/>
                <a:cs typeface="+mn-cs"/>
              </a:rPr>
              <a:t> (Part 2- investigation)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participants to discuss the following questions and identify a spokesperson for the report out: </a:t>
            </a:r>
          </a:p>
          <a:p>
            <a:pPr lvl="0"/>
            <a:r>
              <a:rPr lang="en-US" sz="1200" kern="1200" dirty="0" smtClean="0">
                <a:solidFill>
                  <a:schemeClr val="tx1"/>
                </a:solidFill>
                <a:effectLst/>
                <a:latin typeface="+mn-lt"/>
                <a:ea typeface="+mn-ea"/>
                <a:cs typeface="+mn-cs"/>
              </a:rPr>
              <a:t>What level of proof do you have?</a:t>
            </a:r>
          </a:p>
          <a:p>
            <a:pPr lvl="0"/>
            <a:r>
              <a:rPr lang="en-US" sz="1200" kern="1200" dirty="0" smtClean="0">
                <a:solidFill>
                  <a:schemeClr val="tx1"/>
                </a:solidFill>
                <a:effectLst/>
                <a:latin typeface="+mn-lt"/>
                <a:ea typeface="+mn-ea"/>
                <a:cs typeface="+mn-cs"/>
              </a:rPr>
              <a:t>For what allegation? </a:t>
            </a:r>
          </a:p>
          <a:p>
            <a:pPr lvl="0"/>
            <a:r>
              <a:rPr lang="en-US" sz="1200" kern="1200" dirty="0" smtClean="0">
                <a:solidFill>
                  <a:schemeClr val="tx1"/>
                </a:solidFill>
                <a:effectLst/>
                <a:latin typeface="+mn-lt"/>
                <a:ea typeface="+mn-ea"/>
                <a:cs typeface="+mn-cs"/>
              </a:rPr>
              <a:t>As an APS Professional, what can you do with this level of proof?</a:t>
            </a:r>
          </a:p>
          <a:p>
            <a:pPr lvl="0"/>
            <a:r>
              <a:rPr lang="en-US" sz="1200" kern="1200" dirty="0" smtClean="0">
                <a:solidFill>
                  <a:schemeClr val="tx1"/>
                </a:solidFill>
                <a:effectLst/>
                <a:latin typeface="+mn-lt"/>
                <a:ea typeface="+mn-ea"/>
                <a:cs typeface="+mn-cs"/>
              </a:rPr>
              <a:t>Do you have reasonable suspicion that any other form of abuse may be occurring?</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next slide has the 4 discussion questions to display as groups work together.</a:t>
            </a:r>
            <a:endParaRPr lang="en-US" sz="1200" kern="1200" dirty="0" smtClean="0">
              <a:solidFill>
                <a:schemeClr val="tx1"/>
              </a:solidFill>
              <a:effectLst/>
              <a:latin typeface="+mn-lt"/>
              <a:ea typeface="+mn-ea"/>
              <a:cs typeface="+mn-cs"/>
            </a:endParaRPr>
          </a:p>
          <a:p>
            <a:pPr defTabSz="91437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92D050"/>
                </a:solidFill>
              </a:rPr>
              <a:t>Refer to Handout #3 in Trainer’s Manual</a:t>
            </a:r>
            <a:endParaRPr lang="en-US" b="1" dirty="0">
              <a:solidFill>
                <a:srgbClr val="92D050"/>
              </a:solidFill>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23</a:t>
            </a:fld>
            <a:endParaRPr lang="en-US"/>
          </a:p>
        </p:txBody>
      </p:sp>
    </p:spTree>
    <p:extLst>
      <p:ext uri="{BB962C8B-B14F-4D97-AF65-F5344CB8AC3E}">
        <p14:creationId xmlns:p14="http://schemas.microsoft.com/office/powerpoint/2010/main" val="323588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 brief—20 seconds per person maximum</a:t>
            </a: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Shout Out: Beyond a Reasonable Doubt (5 min)</a:t>
            </a:r>
            <a:r>
              <a:rPr lang="en-US" sz="1200" u="sng"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the participants to put on their Detective and Prosecutor hat.</a:t>
            </a:r>
          </a:p>
          <a:p>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“What more is needed to prove case beyond a reasonable doubt?” </a:t>
            </a:r>
          </a:p>
          <a:p>
            <a:r>
              <a:rPr lang="en-US" sz="1200" b="1" kern="1200" dirty="0" smtClean="0">
                <a:solidFill>
                  <a:schemeClr val="tx1"/>
                </a:solidFill>
                <a:effectLst/>
                <a:latin typeface="+mn-lt"/>
                <a:ea typeface="+mn-ea"/>
                <a:cs typeface="+mn-cs"/>
              </a:rPr>
              <a:t>Write</a:t>
            </a:r>
            <a:r>
              <a:rPr lang="en-US" sz="1200" kern="1200" dirty="0" smtClean="0">
                <a:solidFill>
                  <a:schemeClr val="tx1"/>
                </a:solidFill>
                <a:effectLst/>
                <a:latin typeface="+mn-lt"/>
                <a:ea typeface="+mn-ea"/>
                <a:cs typeface="+mn-cs"/>
              </a:rPr>
              <a:t> down answers on chart paper.  </a:t>
            </a:r>
          </a:p>
          <a:p>
            <a:r>
              <a:rPr lang="en-US" sz="1200" b="1" kern="1200" dirty="0" smtClean="0">
                <a:solidFill>
                  <a:schemeClr val="tx1"/>
                </a:solidFill>
                <a:effectLst/>
                <a:latin typeface="+mn-lt"/>
                <a:ea typeface="+mn-ea"/>
                <a:cs typeface="+mn-cs"/>
              </a:rPr>
              <a:t>Trainer Notes: wait for answers to be shared before progressing to next slide. Make this a brief shout out as the next activity addressing evidence based prosecution will elicit the same answers.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24</a:t>
            </a:fld>
            <a:endParaRPr lang="en-US"/>
          </a:p>
        </p:txBody>
      </p:sp>
    </p:spTree>
    <p:extLst>
      <p:ext uri="{BB962C8B-B14F-4D97-AF65-F5344CB8AC3E}">
        <p14:creationId xmlns:p14="http://schemas.microsoft.com/office/powerpoint/2010/main" val="346672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Statements and admissions by Marianne</a:t>
            </a:r>
          </a:p>
          <a:p>
            <a:pPr lvl="0"/>
            <a:r>
              <a:rPr lang="en-US" dirty="0" smtClean="0"/>
              <a:t>Neighbors and family members who know that Marianne is supposed to be providing care and paying the bills</a:t>
            </a:r>
          </a:p>
          <a:p>
            <a:pPr lvl="0"/>
            <a:r>
              <a:rPr lang="en-US" dirty="0" smtClean="0"/>
              <a:t>Bank records reflecting dissipation of the assets from Mrs. </a:t>
            </a:r>
            <a:r>
              <a:rPr lang="en-US" dirty="0" err="1" smtClean="0"/>
              <a:t>Xander’s</a:t>
            </a:r>
            <a:r>
              <a:rPr lang="en-US" dirty="0" smtClean="0"/>
              <a:t> account and their use by Marianne</a:t>
            </a:r>
          </a:p>
          <a:p>
            <a:pPr lvl="0"/>
            <a:r>
              <a:rPr lang="en-US" dirty="0" smtClean="0"/>
              <a:t>Utility companies and other creditors to establish bills are not being paid</a:t>
            </a:r>
          </a:p>
          <a:p>
            <a:pPr lvl="0"/>
            <a:r>
              <a:rPr lang="en-US" dirty="0" smtClean="0"/>
              <a:t>Law enforcement about interactions with Marianne and ongoing drug investigations at the home</a:t>
            </a:r>
          </a:p>
          <a:p>
            <a:pPr lvl="0"/>
            <a:r>
              <a:rPr lang="en-US" dirty="0" smtClean="0"/>
              <a:t>Mrs. </a:t>
            </a:r>
            <a:r>
              <a:rPr lang="en-US" dirty="0" err="1" smtClean="0"/>
              <a:t>Xander’s</a:t>
            </a:r>
            <a:r>
              <a:rPr lang="en-US" dirty="0" smtClean="0"/>
              <a:t> doctors regarding her capacities and instructions they have given Marianne about Mrs. </a:t>
            </a:r>
            <a:r>
              <a:rPr lang="en-US" dirty="0" err="1" smtClean="0"/>
              <a:t>Xander’s</a:t>
            </a:r>
            <a:r>
              <a:rPr lang="en-US" dirty="0" smtClean="0"/>
              <a:t> medical condition</a:t>
            </a:r>
          </a:p>
          <a:p>
            <a:pPr lvl="0"/>
            <a:r>
              <a:rPr lang="en-US" dirty="0" smtClean="0"/>
              <a:t>Medical providers about Mrs. </a:t>
            </a:r>
            <a:r>
              <a:rPr lang="en-US" dirty="0" err="1" smtClean="0"/>
              <a:t>Xander’s</a:t>
            </a:r>
            <a:r>
              <a:rPr lang="en-US" dirty="0" smtClean="0"/>
              <a:t> condition when APS responded</a:t>
            </a:r>
          </a:p>
          <a:p>
            <a:pPr lvl="0"/>
            <a:r>
              <a:rPr lang="en-US" dirty="0" smtClean="0"/>
              <a:t>Statement by Mrs. </a:t>
            </a:r>
            <a:r>
              <a:rPr lang="en-US" dirty="0" err="1" smtClean="0"/>
              <a:t>Xander</a:t>
            </a:r>
            <a:r>
              <a:rPr lang="en-US" dirty="0" smtClean="0"/>
              <a:t> if she is able to answer questions and excited utterances/spontaneous statements</a:t>
            </a: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smtClean="0">
                <a:solidFill>
                  <a:schemeClr val="tx1"/>
                </a:solidFill>
                <a:effectLst/>
                <a:latin typeface="+mn-lt"/>
                <a:ea typeface="+mn-ea"/>
                <a:cs typeface="+mn-cs"/>
              </a:rPr>
              <a:t>Lecturette</a:t>
            </a:r>
            <a:r>
              <a:rPr lang="en-US" sz="1200" b="1" u="sng" kern="1200" dirty="0" smtClean="0">
                <a:solidFill>
                  <a:schemeClr val="tx1"/>
                </a:solidFill>
                <a:effectLst/>
                <a:latin typeface="+mn-lt"/>
                <a:ea typeface="+mn-ea"/>
                <a:cs typeface="+mn-cs"/>
              </a:rPr>
              <a:t>: Collaborative Relationships (3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Remind</a:t>
            </a:r>
            <a:r>
              <a:rPr lang="en-US" sz="1200" kern="1200" dirty="0" smtClean="0">
                <a:solidFill>
                  <a:schemeClr val="tx1"/>
                </a:solidFill>
                <a:effectLst/>
                <a:latin typeface="+mn-lt"/>
                <a:ea typeface="+mn-ea"/>
                <a:cs typeface="+mn-cs"/>
              </a:rPr>
              <a:t> participants:</a:t>
            </a:r>
          </a:p>
          <a:p>
            <a:r>
              <a:rPr lang="en-US" sz="1200" kern="1200" dirty="0" smtClean="0">
                <a:solidFill>
                  <a:schemeClr val="tx1"/>
                </a:solidFill>
                <a:effectLst/>
                <a:latin typeface="+mn-lt"/>
                <a:ea typeface="+mn-ea"/>
                <a:cs typeface="+mn-cs"/>
              </a:rPr>
              <a:t>These activities were to help clearly define the differences between reasonable suspicion, preponderance of evidence and beyond reasonable doubt.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Getting the evidence needed to prove a case beyond a reasonable doubt is not the job of APS. </a:t>
            </a:r>
          </a:p>
          <a:p>
            <a:pPr lvl="1"/>
            <a:r>
              <a:rPr lang="en-US" sz="1200" kern="1200" dirty="0" smtClean="0">
                <a:solidFill>
                  <a:schemeClr val="tx1"/>
                </a:solidFill>
                <a:effectLst/>
                <a:latin typeface="+mn-lt"/>
                <a:ea typeface="+mn-ea"/>
                <a:cs typeface="+mn-cs"/>
              </a:rPr>
              <a:t>In a collaborative relationship LE and APS should negotiate/agree who should do what and who should obtain these items.</a:t>
            </a:r>
          </a:p>
          <a:p>
            <a:pPr lvl="1"/>
            <a:r>
              <a:rPr lang="en-US" sz="1200" kern="1200" dirty="0" smtClean="0">
                <a:solidFill>
                  <a:schemeClr val="tx1"/>
                </a:solidFill>
                <a:effectLst/>
                <a:latin typeface="+mn-lt"/>
                <a:ea typeface="+mn-ea"/>
                <a:cs typeface="+mn-cs"/>
              </a:rPr>
              <a:t>Consider the value of developing MOUs and interagency protocols and cross training.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Emphasize</a:t>
            </a:r>
            <a:r>
              <a:rPr lang="en-US" sz="1200" kern="1200" dirty="0" smtClean="0">
                <a:solidFill>
                  <a:schemeClr val="tx1"/>
                </a:solidFill>
                <a:effectLst/>
                <a:latin typeface="+mn-lt"/>
                <a:ea typeface="+mn-ea"/>
                <a:cs typeface="+mn-cs"/>
              </a:rPr>
              <a:t> that time spent building and fostering relationships with those in the Criminal Justice system will result in improved understanding of one another's roles and needs and will enhance your ability to assist your client in successfully navigating the system. It is also likely to improve the response of law enforcement and prosecutors to your cases.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participants to think about ways to strengthen relationships including cross training, working with supervisors to host MDT meetings, joint or quarterly reviews of elder/dependent adult cases, and even stationing an APS professional within a local law enforcement unit or stationing a law enforcement official within an APS Office.</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26</a:t>
            </a:fld>
            <a:endParaRPr lang="en-US"/>
          </a:p>
        </p:txBody>
      </p:sp>
    </p:spTree>
    <p:extLst>
      <p:ext uri="{BB962C8B-B14F-4D97-AF65-F5344CB8AC3E}">
        <p14:creationId xmlns:p14="http://schemas.microsoft.com/office/powerpoint/2010/main" val="1638419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64" charset="-128"/>
              </a:defRPr>
            </a:lvl1pPr>
            <a:lvl2pPr marL="742927" indent="-285741">
              <a:defRPr sz="2400">
                <a:solidFill>
                  <a:schemeClr val="tx1"/>
                </a:solidFill>
                <a:latin typeface="Arial" charset="0"/>
                <a:ea typeface="ＭＳ Ｐゴシック" pitchFamily="-64" charset="-128"/>
              </a:defRPr>
            </a:lvl2pPr>
            <a:lvl3pPr marL="1142965" indent="-228593">
              <a:defRPr sz="2400">
                <a:solidFill>
                  <a:schemeClr val="tx1"/>
                </a:solidFill>
                <a:latin typeface="Arial" charset="0"/>
                <a:ea typeface="ＭＳ Ｐゴシック" pitchFamily="-64" charset="-128"/>
              </a:defRPr>
            </a:lvl3pPr>
            <a:lvl4pPr marL="1600150" indent="-228593">
              <a:defRPr sz="2400">
                <a:solidFill>
                  <a:schemeClr val="tx1"/>
                </a:solidFill>
                <a:latin typeface="Arial" charset="0"/>
                <a:ea typeface="ＭＳ Ｐゴシック" pitchFamily="-64" charset="-128"/>
              </a:defRPr>
            </a:lvl4pPr>
            <a:lvl5pPr marL="2057336" indent="-228593">
              <a:defRPr sz="2400">
                <a:solidFill>
                  <a:schemeClr val="tx1"/>
                </a:solidFill>
                <a:latin typeface="Arial" charset="0"/>
                <a:ea typeface="ＭＳ Ｐゴシック" pitchFamily="-64" charset="-128"/>
              </a:defRPr>
            </a:lvl5pPr>
            <a:lvl6pPr marL="2514522" indent="-228593" eaLnBrk="0" fontAlgn="base" hangingPunct="0">
              <a:spcBef>
                <a:spcPct val="0"/>
              </a:spcBef>
              <a:spcAft>
                <a:spcPct val="0"/>
              </a:spcAft>
              <a:defRPr sz="2400">
                <a:solidFill>
                  <a:schemeClr val="tx1"/>
                </a:solidFill>
                <a:latin typeface="Arial" charset="0"/>
                <a:ea typeface="ＭＳ Ｐゴシック" pitchFamily="-64" charset="-128"/>
              </a:defRPr>
            </a:lvl6pPr>
            <a:lvl7pPr marL="2971708" indent="-228593" eaLnBrk="0" fontAlgn="base" hangingPunct="0">
              <a:spcBef>
                <a:spcPct val="0"/>
              </a:spcBef>
              <a:spcAft>
                <a:spcPct val="0"/>
              </a:spcAft>
              <a:defRPr sz="2400">
                <a:solidFill>
                  <a:schemeClr val="tx1"/>
                </a:solidFill>
                <a:latin typeface="Arial" charset="0"/>
                <a:ea typeface="ＭＳ Ｐゴシック" pitchFamily="-64" charset="-128"/>
              </a:defRPr>
            </a:lvl7pPr>
            <a:lvl8pPr marL="3428894" indent="-228593" eaLnBrk="0" fontAlgn="base" hangingPunct="0">
              <a:spcBef>
                <a:spcPct val="0"/>
              </a:spcBef>
              <a:spcAft>
                <a:spcPct val="0"/>
              </a:spcAft>
              <a:defRPr sz="2400">
                <a:solidFill>
                  <a:schemeClr val="tx1"/>
                </a:solidFill>
                <a:latin typeface="Arial" charset="0"/>
                <a:ea typeface="ＭＳ Ｐゴシック" pitchFamily="-64" charset="-128"/>
              </a:defRPr>
            </a:lvl8pPr>
            <a:lvl9pPr marL="3886079" indent="-228593" eaLnBrk="0" fontAlgn="base" hangingPunct="0">
              <a:spcBef>
                <a:spcPct val="0"/>
              </a:spcBef>
              <a:spcAft>
                <a:spcPct val="0"/>
              </a:spcAft>
              <a:defRPr sz="2400">
                <a:solidFill>
                  <a:schemeClr val="tx1"/>
                </a:solidFill>
                <a:latin typeface="Arial" charset="0"/>
                <a:ea typeface="ＭＳ Ｐゴシック" pitchFamily="-64" charset="-128"/>
              </a:defRPr>
            </a:lvl9pPr>
          </a:lstStyle>
          <a:p>
            <a:fld id="{482FA83B-4948-4391-A68E-0E3C1C7E7CB6}" type="slidenum">
              <a:rPr lang="en-US" sz="1200"/>
              <a:pPr/>
              <a:t>27</a:t>
            </a:fld>
            <a:endParaRPr 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r>
              <a:rPr lang="en-US" sz="1200" b="1" kern="1200" dirty="0" smtClean="0">
                <a:solidFill>
                  <a:schemeClr val="tx1"/>
                </a:solidFill>
                <a:effectLst/>
                <a:latin typeface="+mn-lt"/>
                <a:ea typeface="+mn-ea"/>
                <a:cs typeface="+mn-cs"/>
              </a:rPr>
              <a:t>Explain: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Evidence used to build a solid case: </a:t>
            </a:r>
          </a:p>
          <a:p>
            <a:pPr lvl="0"/>
            <a:r>
              <a:rPr lang="en-US" sz="1200" kern="1200" dirty="0" smtClean="0">
                <a:solidFill>
                  <a:schemeClr val="tx1"/>
                </a:solidFill>
                <a:effectLst/>
                <a:latin typeface="+mn-lt"/>
                <a:ea typeface="+mn-ea"/>
                <a:cs typeface="+mn-cs"/>
              </a:rPr>
              <a:t>Physical evidence</a:t>
            </a:r>
          </a:p>
          <a:p>
            <a:pPr lvl="0"/>
            <a:r>
              <a:rPr lang="en-US" sz="1200" kern="1200" dirty="0" smtClean="0">
                <a:solidFill>
                  <a:schemeClr val="tx1"/>
                </a:solidFill>
                <a:effectLst/>
                <a:latin typeface="+mn-lt"/>
                <a:ea typeface="+mn-ea"/>
                <a:cs typeface="+mn-cs"/>
              </a:rPr>
              <a:t>Witnesses</a:t>
            </a:r>
          </a:p>
          <a:p>
            <a:pPr lvl="0"/>
            <a:r>
              <a:rPr lang="en-US" sz="1200" kern="1200" dirty="0" smtClean="0">
                <a:solidFill>
                  <a:schemeClr val="tx1"/>
                </a:solidFill>
                <a:effectLst/>
                <a:latin typeface="+mn-lt"/>
                <a:ea typeface="+mn-ea"/>
                <a:cs typeface="+mn-cs"/>
              </a:rPr>
              <a:t>Admissions &amp; Confessions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solid case has at least 2 of these categories.</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witness and confessions, while important, can be problematic because: </a:t>
            </a:r>
          </a:p>
          <a:p>
            <a:r>
              <a:rPr lang="en-US" sz="1200" kern="1200" dirty="0" smtClean="0">
                <a:solidFill>
                  <a:schemeClr val="tx1"/>
                </a:solidFill>
                <a:effectLst/>
                <a:latin typeface="+mn-lt"/>
                <a:ea typeface="+mn-ea"/>
                <a:cs typeface="+mn-cs"/>
              </a:rPr>
              <a:t>Witnesses:</a:t>
            </a:r>
          </a:p>
          <a:p>
            <a:pPr lvl="0"/>
            <a:r>
              <a:rPr lang="en-US" sz="1200" kern="1200" dirty="0" smtClean="0">
                <a:solidFill>
                  <a:schemeClr val="tx1"/>
                </a:solidFill>
                <a:effectLst/>
                <a:latin typeface="+mn-lt"/>
                <a:ea typeface="+mn-ea"/>
                <a:cs typeface="+mn-cs"/>
              </a:rPr>
              <a:t>May not be available</a:t>
            </a:r>
          </a:p>
          <a:p>
            <a:pPr lvl="0"/>
            <a:r>
              <a:rPr lang="en-US" sz="1200" kern="1200" dirty="0" smtClean="0">
                <a:solidFill>
                  <a:schemeClr val="tx1"/>
                </a:solidFill>
                <a:effectLst/>
                <a:latin typeface="+mn-lt"/>
                <a:ea typeface="+mn-ea"/>
                <a:cs typeface="+mn-cs"/>
              </a:rPr>
              <a:t>May forget or become unavailable to testify (e.g., serious illness, advancing dementia)</a:t>
            </a:r>
          </a:p>
          <a:p>
            <a:pPr lvl="0"/>
            <a:r>
              <a:rPr lang="en-US" sz="1200" kern="1200" dirty="0" smtClean="0">
                <a:solidFill>
                  <a:schemeClr val="tx1"/>
                </a:solidFill>
                <a:effectLst/>
                <a:latin typeface="+mn-lt"/>
                <a:ea typeface="+mn-ea"/>
                <a:cs typeface="+mn-cs"/>
              </a:rPr>
              <a:t>May recant</a:t>
            </a:r>
          </a:p>
          <a:p>
            <a:pPr lvl="0"/>
            <a:r>
              <a:rPr lang="en-US" sz="1200" kern="1200" dirty="0" smtClean="0">
                <a:solidFill>
                  <a:schemeClr val="tx1"/>
                </a:solidFill>
                <a:effectLst/>
                <a:latin typeface="+mn-lt"/>
                <a:ea typeface="+mn-ea"/>
                <a:cs typeface="+mn-cs"/>
              </a:rPr>
              <a:t>May disappear</a:t>
            </a:r>
          </a:p>
          <a:p>
            <a:pPr lvl="0"/>
            <a:r>
              <a:rPr lang="en-US" sz="1200" kern="1200" dirty="0" smtClean="0">
                <a:solidFill>
                  <a:schemeClr val="tx1"/>
                </a:solidFill>
                <a:effectLst/>
                <a:latin typeface="+mn-lt"/>
                <a:ea typeface="+mn-ea"/>
                <a:cs typeface="+mn-cs"/>
              </a:rPr>
              <a:t>May have allegiances or agendas</a:t>
            </a:r>
          </a:p>
          <a:p>
            <a:pPr lvl="0"/>
            <a:r>
              <a:rPr lang="en-US" sz="1200" kern="1200" dirty="0" smtClean="0">
                <a:solidFill>
                  <a:schemeClr val="tx1"/>
                </a:solidFill>
                <a:effectLst/>
                <a:latin typeface="+mn-lt"/>
                <a:ea typeface="+mn-ea"/>
                <a:cs typeface="+mn-cs"/>
              </a:rPr>
              <a:t>May not be credible (substance abuse, reputation of a liar)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Admissions (admit something that helps prove guilt) &amp; Confessions (admit all elements of the crime): </a:t>
            </a:r>
          </a:p>
          <a:p>
            <a:pPr lvl="0"/>
            <a:r>
              <a:rPr lang="en-US" sz="1200" kern="1200" dirty="0" smtClean="0">
                <a:solidFill>
                  <a:schemeClr val="tx1"/>
                </a:solidFill>
                <a:effectLst/>
                <a:latin typeface="+mn-lt"/>
                <a:ea typeface="+mn-ea"/>
                <a:cs typeface="+mn-cs"/>
              </a:rPr>
              <a:t>May be difficult to get </a:t>
            </a:r>
          </a:p>
          <a:p>
            <a:pPr lvl="0"/>
            <a:r>
              <a:rPr lang="en-US" sz="1200" kern="1200" dirty="0" smtClean="0">
                <a:solidFill>
                  <a:schemeClr val="tx1"/>
                </a:solidFill>
                <a:effectLst/>
                <a:latin typeface="+mn-lt"/>
                <a:ea typeface="+mn-ea"/>
                <a:cs typeface="+mn-cs"/>
              </a:rPr>
              <a:t>May be distrusted</a:t>
            </a:r>
          </a:p>
          <a:p>
            <a:pPr lvl="0"/>
            <a:r>
              <a:rPr lang="en-US" sz="1200" kern="1200" dirty="0" smtClean="0">
                <a:solidFill>
                  <a:schemeClr val="tx1"/>
                </a:solidFill>
                <a:effectLst/>
                <a:latin typeface="+mn-lt"/>
                <a:ea typeface="+mn-ea"/>
                <a:cs typeface="+mn-cs"/>
              </a:rPr>
              <a:t>May be recanted</a:t>
            </a:r>
          </a:p>
          <a:p>
            <a:pPr lvl="0"/>
            <a:r>
              <a:rPr lang="en-US" sz="1200" kern="1200" dirty="0" smtClean="0">
                <a:solidFill>
                  <a:schemeClr val="tx1"/>
                </a:solidFill>
                <a:effectLst/>
                <a:latin typeface="+mn-lt"/>
                <a:ea typeface="+mn-ea"/>
                <a:cs typeface="+mn-cs"/>
              </a:rPr>
              <a:t>Rely on a witness who took the statement to testify and that person may not be available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You may want to give participants examples of admission and confession: Confession—last Thursday at noon I walked into City Bank, pulled out a pistol and aimed it at the teller and demanded money; Admission—I was at the City Bank last Thursday at noon.</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6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64" charset="-128"/>
              </a:defRPr>
            </a:lvl1pPr>
            <a:lvl2pPr marL="742927" indent="-285741">
              <a:defRPr sz="2400">
                <a:solidFill>
                  <a:schemeClr val="tx1"/>
                </a:solidFill>
                <a:latin typeface="Arial" charset="0"/>
                <a:ea typeface="ＭＳ Ｐゴシック" pitchFamily="-64" charset="-128"/>
              </a:defRPr>
            </a:lvl2pPr>
            <a:lvl3pPr marL="1142965" indent="-228593">
              <a:defRPr sz="2400">
                <a:solidFill>
                  <a:schemeClr val="tx1"/>
                </a:solidFill>
                <a:latin typeface="Arial" charset="0"/>
                <a:ea typeface="ＭＳ Ｐゴシック" pitchFamily="-64" charset="-128"/>
              </a:defRPr>
            </a:lvl3pPr>
            <a:lvl4pPr marL="1600150" indent="-228593">
              <a:defRPr sz="2400">
                <a:solidFill>
                  <a:schemeClr val="tx1"/>
                </a:solidFill>
                <a:latin typeface="Arial" charset="0"/>
                <a:ea typeface="ＭＳ Ｐゴシック" pitchFamily="-64" charset="-128"/>
              </a:defRPr>
            </a:lvl4pPr>
            <a:lvl5pPr marL="2057336" indent="-228593">
              <a:defRPr sz="2400">
                <a:solidFill>
                  <a:schemeClr val="tx1"/>
                </a:solidFill>
                <a:latin typeface="Arial" charset="0"/>
                <a:ea typeface="ＭＳ Ｐゴシック" pitchFamily="-64" charset="-128"/>
              </a:defRPr>
            </a:lvl5pPr>
            <a:lvl6pPr marL="2514522" indent="-228593" eaLnBrk="0" fontAlgn="base" hangingPunct="0">
              <a:spcBef>
                <a:spcPct val="0"/>
              </a:spcBef>
              <a:spcAft>
                <a:spcPct val="0"/>
              </a:spcAft>
              <a:defRPr sz="2400">
                <a:solidFill>
                  <a:schemeClr val="tx1"/>
                </a:solidFill>
                <a:latin typeface="Arial" charset="0"/>
                <a:ea typeface="ＭＳ Ｐゴシック" pitchFamily="-64" charset="-128"/>
              </a:defRPr>
            </a:lvl6pPr>
            <a:lvl7pPr marL="2971708" indent="-228593" eaLnBrk="0" fontAlgn="base" hangingPunct="0">
              <a:spcBef>
                <a:spcPct val="0"/>
              </a:spcBef>
              <a:spcAft>
                <a:spcPct val="0"/>
              </a:spcAft>
              <a:defRPr sz="2400">
                <a:solidFill>
                  <a:schemeClr val="tx1"/>
                </a:solidFill>
                <a:latin typeface="Arial" charset="0"/>
                <a:ea typeface="ＭＳ Ｐゴシック" pitchFamily="-64" charset="-128"/>
              </a:defRPr>
            </a:lvl7pPr>
            <a:lvl8pPr marL="3428894" indent="-228593" eaLnBrk="0" fontAlgn="base" hangingPunct="0">
              <a:spcBef>
                <a:spcPct val="0"/>
              </a:spcBef>
              <a:spcAft>
                <a:spcPct val="0"/>
              </a:spcAft>
              <a:defRPr sz="2400">
                <a:solidFill>
                  <a:schemeClr val="tx1"/>
                </a:solidFill>
                <a:latin typeface="Arial" charset="0"/>
                <a:ea typeface="ＭＳ Ｐゴシック" pitchFamily="-64" charset="-128"/>
              </a:defRPr>
            </a:lvl8pPr>
            <a:lvl9pPr marL="3886079" indent="-228593" eaLnBrk="0" fontAlgn="base" hangingPunct="0">
              <a:spcBef>
                <a:spcPct val="0"/>
              </a:spcBef>
              <a:spcAft>
                <a:spcPct val="0"/>
              </a:spcAft>
              <a:defRPr sz="2400">
                <a:solidFill>
                  <a:schemeClr val="tx1"/>
                </a:solidFill>
                <a:latin typeface="Arial" charset="0"/>
                <a:ea typeface="ＭＳ Ｐゴシック" pitchFamily="-64" charset="-128"/>
              </a:defRPr>
            </a:lvl9pPr>
          </a:lstStyle>
          <a:p>
            <a:fld id="{4417E746-B849-4DBC-B8EE-501520E83B65}" type="slidenum">
              <a:rPr lang="en-US" sz="1200"/>
              <a:pPr/>
              <a:t>28</a:t>
            </a:fld>
            <a:endParaRPr lang="en-US" sz="1200"/>
          </a:p>
        </p:txBody>
      </p:sp>
      <p:sp>
        <p:nvSpPr>
          <p:cNvPr id="2" name="Notes Placeholder 1"/>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In order to have a more successful chance that 1.) Prosecution will file the case and 2.) a conviction will result, APS workers should focus on determining what happened, how something occurred and identifying who committed the act; avoid focusing on determining why during fact gathering phase of the investigation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focus on “why” too early, it may:   </a:t>
            </a:r>
          </a:p>
          <a:p>
            <a:pPr lvl="0"/>
            <a:r>
              <a:rPr lang="en-US" sz="1200" kern="1200" dirty="0" smtClean="0">
                <a:solidFill>
                  <a:schemeClr val="tx1"/>
                </a:solidFill>
                <a:effectLst/>
                <a:latin typeface="+mn-lt"/>
                <a:ea typeface="+mn-ea"/>
                <a:cs typeface="+mn-cs"/>
              </a:rPr>
              <a:t>Discount evidence that does not match own theory</a:t>
            </a:r>
          </a:p>
          <a:p>
            <a:pPr lvl="0"/>
            <a:r>
              <a:rPr lang="en-US" sz="1200" kern="1200" dirty="0" smtClean="0">
                <a:solidFill>
                  <a:schemeClr val="tx1"/>
                </a:solidFill>
                <a:effectLst/>
                <a:latin typeface="+mn-lt"/>
                <a:ea typeface="+mn-ea"/>
                <a:cs typeface="+mn-cs"/>
              </a:rPr>
              <a:t>Fail to ask important questions</a:t>
            </a:r>
          </a:p>
          <a:p>
            <a:pPr lvl="0"/>
            <a:r>
              <a:rPr lang="en-US" sz="1200" kern="1200" dirty="0" smtClean="0">
                <a:solidFill>
                  <a:schemeClr val="tx1"/>
                </a:solidFill>
                <a:effectLst/>
                <a:latin typeface="+mn-lt"/>
                <a:ea typeface="+mn-ea"/>
                <a:cs typeface="+mn-cs"/>
              </a:rPr>
              <a:t>Lose objectivity</a:t>
            </a:r>
          </a:p>
          <a:p>
            <a:pPr lvl="0"/>
            <a:r>
              <a:rPr lang="en-US" sz="1200" kern="1200" dirty="0" smtClean="0">
                <a:solidFill>
                  <a:schemeClr val="tx1"/>
                </a:solidFill>
                <a:effectLst/>
                <a:latin typeface="+mn-lt"/>
                <a:ea typeface="+mn-ea"/>
                <a:cs typeface="+mn-cs"/>
              </a:rPr>
              <a:t>May not know</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Remind </a:t>
            </a:r>
            <a:r>
              <a:rPr lang="en-US" sz="1200" kern="1200" dirty="0" smtClean="0">
                <a:solidFill>
                  <a:schemeClr val="tx1"/>
                </a:solidFill>
                <a:effectLst/>
                <a:latin typeface="+mn-lt"/>
                <a:ea typeface="+mn-ea"/>
                <a:cs typeface="+mn-cs"/>
              </a:rPr>
              <a:t>the participants that proof of why the perpetrator did something (e.g., greed, entitlement, power and control, jealousy) (motive) is not an element of the crime and does not have to be proven.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Motive is different from “intent”. Intent refers to a mental state the perpetrator must have had when he or she committed the crime. Examples are intent to kill or permanently deprive the owner of his or her property. Intent may be an element of a crime and must be proven by the prosecutor.</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u="sng" kern="1200" dirty="0" smtClean="0">
                <a:solidFill>
                  <a:schemeClr val="tx1"/>
                </a:solidFill>
                <a:effectLst/>
                <a:latin typeface="+mn-lt"/>
                <a:ea typeface="+mn-ea"/>
                <a:cs typeface="+mn-cs"/>
              </a:rPr>
              <a:t>Class Discussion: Victim-Based vs. Evidence-Based Cases (10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We’ve covered evidentiary standards and burdens of proof, but now are going to focus on the role of the victim in a criminal case and two ways to build cases. These are called “victim-based” and “evidence-based” cases. In a victim-based case the victim must testify fully and little or no other evidence is offered to support that testimony. In contrast, evidence-based cases gather as much evidence from as many sources as possible which is used to prove a case where there is no victim testimony or to support and strengthen the victim’s testimony.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How many of you have been told in order for the case to go forward, your client will have to testify?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This is not always true.  Prosecutors have to build a different kind of case if the victim can’t or won’t testify.  </a:t>
            </a:r>
          </a:p>
          <a:p>
            <a:r>
              <a:rPr lang="en-US" sz="1200" kern="1200" dirty="0" smtClean="0">
                <a:solidFill>
                  <a:schemeClr val="tx1"/>
                </a:solidFill>
                <a:effectLst/>
                <a:latin typeface="+mn-lt"/>
                <a:ea typeface="+mn-ea"/>
                <a:cs typeface="+mn-cs"/>
              </a:rPr>
              <a:t>When APS conducts their investigation, it’s important to remember your client may or may not testify and the case may still be charged.  If you believe your client lacks decision making capacity or is likely to be found incompetent to testify, or is physically unable to testify due to a physical or cognitive disability, will not survive to testify, or for other reason is unwilling to testify it may shape your investigative steps.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Can anyone think of a kind of case that can be successfully built and prosecuted without a victim testifying?</a:t>
            </a:r>
          </a:p>
          <a:p>
            <a:r>
              <a:rPr lang="en-US" sz="1200" kern="1200" dirty="0" smtClean="0">
                <a:solidFill>
                  <a:schemeClr val="tx1"/>
                </a:solidFill>
                <a:effectLst/>
                <a:latin typeface="+mn-lt"/>
                <a:ea typeface="+mn-ea"/>
                <a:cs typeface="+mn-cs"/>
              </a:rPr>
              <a:t>Possible answers: a murder case or a child abuse case involving an infant.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9621F-17FD-42F0-A056-5C1D7D737371}"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lvl="1"/>
            <a:r>
              <a:rPr lang="en-US" sz="3400" dirty="0"/>
              <a:t>Insufficient to prove case beyond a reasonable doubt (any case)</a:t>
            </a:r>
          </a:p>
          <a:p>
            <a:pPr lvl="1"/>
            <a:r>
              <a:rPr lang="en-US" sz="3400" dirty="0"/>
              <a:t>Elder abuse is often a series of events which are difficult for one person to recall and describe </a:t>
            </a:r>
          </a:p>
          <a:p>
            <a:pPr lvl="1"/>
            <a:r>
              <a:rPr lang="en-US" sz="3400" dirty="0"/>
              <a:t>Victims, especially older and vulnerable adults, due to mental and physical health issues may not survive long enough to testify</a:t>
            </a:r>
          </a:p>
          <a:p>
            <a:pPr lvl="1"/>
            <a:r>
              <a:rPr lang="en-US" sz="3400" dirty="0"/>
              <a:t>There may be cognitive issues which make them incompetent to testify</a:t>
            </a:r>
          </a:p>
          <a:p>
            <a:pPr lvl="1"/>
            <a:r>
              <a:rPr lang="en-US" sz="3400" dirty="0"/>
              <a:t>Unique dynamics between a victim and perpetrator may mean victim will recant, minimize, be afraid, or be manipulated</a:t>
            </a: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In an evidence-based case, Prosecutors look for corroborating evidence. We find ways to give fact or back-up to what the victim’s statement is, helping to prove beyond a reasonable doubt.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every case, investigators should always think about what other evidence and witnesses are available.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32</a:t>
            </a:fld>
            <a:endParaRPr lang="en-US"/>
          </a:p>
        </p:txBody>
      </p:sp>
    </p:spTree>
    <p:extLst>
      <p:ext uri="{BB962C8B-B14F-4D97-AF65-F5344CB8AC3E}">
        <p14:creationId xmlns:p14="http://schemas.microsoft.com/office/powerpoint/2010/main" val="3386078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smtClean="0">
                <a:solidFill>
                  <a:schemeClr val="tx1"/>
                </a:solidFill>
                <a:effectLst/>
                <a:latin typeface="+mn-lt"/>
                <a:ea typeface="+mn-ea"/>
                <a:cs typeface="+mn-cs"/>
              </a:rPr>
              <a:t>Lecturette</a:t>
            </a:r>
            <a:r>
              <a:rPr lang="en-US" sz="1200" b="1" u="sng" kern="1200" dirty="0" smtClean="0">
                <a:solidFill>
                  <a:schemeClr val="tx1"/>
                </a:solidFill>
                <a:effectLst/>
                <a:latin typeface="+mn-lt"/>
                <a:ea typeface="+mn-ea"/>
                <a:cs typeface="+mn-cs"/>
              </a:rPr>
              <a:t>: Victim Testimony (10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Often times victims, their family, and APS workers might ask, “why do they have to testify? They feel they’ve already been through enough, it’s going to be re-victimizing, and they gave a statement to a few people (e.g., APS Worker, Police Officer, Detective, and Prosecutor.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thinking about building a criminal case we must be aware of the law which holds that a defendant has constitutional right to face and confront all witnesses called against him/her.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If you have extra time, you may want to mention the line of cases beginning in 2004 with </a:t>
            </a:r>
            <a:r>
              <a:rPr lang="en-US" sz="1200" b="1" u="sng" kern="1200" dirty="0" smtClean="0">
                <a:solidFill>
                  <a:schemeClr val="tx1"/>
                </a:solidFill>
                <a:effectLst/>
                <a:latin typeface="+mn-lt"/>
                <a:ea typeface="+mn-ea"/>
                <a:cs typeface="+mn-cs"/>
              </a:rPr>
              <a:t>Crawford v. Washington. (this will prompt many questions from participants).</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practical terms this right means that if a victim is competent to testify and available, it is likely s/he will be called as a witness. Since elder abuse victims may be demented, have serious medical conditions, or may become mentally incompetent to testify, cases need to be investigated and prosecuted promptly.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33</a:t>
            </a:fld>
            <a:endParaRPr lang="en-US"/>
          </a:p>
        </p:txBody>
      </p:sp>
    </p:spTree>
    <p:extLst>
      <p:ext uri="{BB962C8B-B14F-4D97-AF65-F5344CB8AC3E}">
        <p14:creationId xmlns:p14="http://schemas.microsoft.com/office/powerpoint/2010/main" val="1894009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p>
            <a:pPr defTabSz="926988"/>
            <a:r>
              <a:rPr lang="en-US" dirty="0" smtClean="0"/>
              <a:t>Professional Communication</a:t>
            </a:r>
          </a:p>
        </p:txBody>
      </p:sp>
      <p:sp>
        <p:nvSpPr>
          <p:cNvPr id="62467" name="Rectangle 7"/>
          <p:cNvSpPr>
            <a:spLocks noGrp="1" noChangeArrowheads="1"/>
          </p:cNvSpPr>
          <p:nvPr>
            <p:ph type="sldNum" sz="quarter" idx="5"/>
          </p:nvPr>
        </p:nvSpPr>
        <p:spPr>
          <a:noFill/>
        </p:spPr>
        <p:txBody>
          <a:bodyPr/>
          <a:lstStyle/>
          <a:p>
            <a:pPr defTabSz="926988"/>
            <a:fld id="{7931EB6F-4574-4AD1-A9D1-0CBB0C0ABA83}" type="slidenum">
              <a:rPr lang="en-US" smtClean="0"/>
              <a:pPr defTabSz="926988"/>
              <a:t>4</a:t>
            </a:fld>
            <a:endParaRPr lang="en-US" dirty="0" smtClean="0"/>
          </a:p>
        </p:txBody>
      </p:sp>
      <p:sp>
        <p:nvSpPr>
          <p:cNvPr id="62468" name="Rectangle 2"/>
          <p:cNvSpPr>
            <a:spLocks noGrp="1" noRot="1" noChangeAspect="1" noChangeArrowheads="1" noTextEdit="1"/>
          </p:cNvSpPr>
          <p:nvPr>
            <p:ph type="sldImg"/>
          </p:nvPr>
        </p:nvSpPr>
        <p:spPr>
          <a:xfrm>
            <a:off x="1144588" y="687388"/>
            <a:ext cx="4568825" cy="3427412"/>
          </a:xfrm>
          <a:ln/>
        </p:spPr>
      </p:sp>
      <p:sp>
        <p:nvSpPr>
          <p:cNvPr id="6246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a:t>
            </a:r>
            <a:r>
              <a:rPr lang="en-US" b="1" baseline="0" dirty="0" smtClean="0"/>
              <a:t> Notes: </a:t>
            </a:r>
            <a:r>
              <a:rPr lang="en-US" dirty="0" smtClean="0"/>
              <a:t>Only use this slide in California.</a:t>
            </a:r>
            <a:r>
              <a:rPr lang="en-US" baseline="0" dirty="0" smtClean="0"/>
              <a:t> If similar procedures are available in the state where the class is taught create a slide with relevant statutory </a:t>
            </a:r>
            <a:r>
              <a:rPr lang="en-US" baseline="0" dirty="0" smtClean="0"/>
              <a:t>information.</a:t>
            </a:r>
          </a:p>
          <a:p>
            <a:endParaRPr lang="en-US" baseline="0" dirty="0" smtClean="0"/>
          </a:p>
          <a:p>
            <a:r>
              <a:rPr lang="en-US" sz="1200" kern="1200" dirty="0" smtClean="0">
                <a:solidFill>
                  <a:schemeClr val="tx1"/>
                </a:solidFill>
                <a:effectLst/>
                <a:latin typeface="+mn-lt"/>
                <a:ea typeface="+mn-ea"/>
                <a:cs typeface="+mn-cs"/>
              </a:rPr>
              <a:t>There are procedures in many states to allow for the testimony of elderly, dependent, or vulnerable victims to take the stand early in the proceedings. Examples include conditional examinations and depositions to preserve testimony. (Conditional Examination--CA Penal Code Sections 1335-1345)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What does this mean for you as an APS professional?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Testimony with full cross examination can be taken at victim’s bedside, home, or nursing home. There are ways to frontload evidence. Each Prosecutor, case, and State are different, so it may not always be the standard. However, an APS worker can professionally and delicately ask if there are any processes in place that can expedite your client’s role in the proceedings.   </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DFB686B-D6FA-4B79-8696-BA8F2B4F3D33}" type="slidenum">
              <a:rPr lang="en-US" smtClean="0"/>
              <a:t>34</a:t>
            </a:fld>
            <a:endParaRPr lang="en-US"/>
          </a:p>
        </p:txBody>
      </p:sp>
    </p:spTree>
    <p:extLst>
      <p:ext uri="{BB962C8B-B14F-4D97-AF65-F5344CB8AC3E}">
        <p14:creationId xmlns:p14="http://schemas.microsoft.com/office/powerpoint/2010/main" val="4072666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Activity V:</a:t>
            </a:r>
            <a:r>
              <a:rPr lang="en-US" sz="1200" u="sng"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Victim-Based vs. Evidence Based Comparison: Mrs. </a:t>
            </a:r>
            <a:r>
              <a:rPr lang="en-US" sz="1200" b="1" u="sng" kern="1200" dirty="0" err="1" smtClean="0">
                <a:solidFill>
                  <a:schemeClr val="tx1"/>
                </a:solidFill>
                <a:effectLst/>
                <a:latin typeface="+mn-lt"/>
                <a:ea typeface="+mn-ea"/>
                <a:cs typeface="+mn-cs"/>
              </a:rPr>
              <a:t>Xander</a:t>
            </a:r>
            <a:r>
              <a:rPr lang="en-US" sz="1200" u="sng"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(10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participants to refer back to </a:t>
            </a:r>
            <a:r>
              <a:rPr lang="en-US" sz="1200" b="1" kern="1200" dirty="0" smtClean="0">
                <a:solidFill>
                  <a:schemeClr val="tx1"/>
                </a:solidFill>
                <a:effectLst/>
                <a:latin typeface="+mn-lt"/>
                <a:ea typeface="+mn-ea"/>
                <a:cs typeface="+mn-cs"/>
              </a:rPr>
              <a:t>Handout #3-Case File Mrs. </a:t>
            </a:r>
            <a:r>
              <a:rPr lang="en-US" sz="1200" b="1" kern="1200" dirty="0" err="1" smtClean="0">
                <a:solidFill>
                  <a:schemeClr val="tx1"/>
                </a:solidFill>
                <a:effectLst/>
                <a:latin typeface="+mn-lt"/>
                <a:ea typeface="+mn-ea"/>
                <a:cs typeface="+mn-cs"/>
              </a:rPr>
              <a:t>Xander</a:t>
            </a:r>
            <a:r>
              <a:rPr lang="en-US" sz="1200" b="1" kern="1200" dirty="0" smtClean="0">
                <a:solidFill>
                  <a:schemeClr val="tx1"/>
                </a:solidFill>
                <a:effectLst/>
                <a:latin typeface="+mn-lt"/>
                <a:ea typeface="+mn-ea"/>
                <a:cs typeface="+mn-cs"/>
              </a:rPr>
              <a:t> (Part 2- Investigation).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they will work in table groups for 10 minutes and need a spokesperson to report out.  </a:t>
            </a:r>
          </a:p>
          <a:p>
            <a:r>
              <a:rPr lang="en-US" sz="1200" kern="1200" dirty="0" smtClean="0">
                <a:solidFill>
                  <a:schemeClr val="tx1"/>
                </a:solidFill>
                <a:effectLst/>
                <a:latin typeface="+mn-lt"/>
                <a:ea typeface="+mn-ea"/>
                <a:cs typeface="+mn-cs"/>
              </a:rPr>
              <a:t>While working in groups, discuss: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How can this case be proven if the victim does not testify?</a:t>
            </a:r>
          </a:p>
          <a:p>
            <a:pPr lvl="0"/>
            <a:r>
              <a:rPr lang="en-US" sz="1200" kern="1200" dirty="0" smtClean="0">
                <a:solidFill>
                  <a:schemeClr val="tx1"/>
                </a:solidFill>
                <a:effectLst/>
                <a:latin typeface="+mn-lt"/>
                <a:ea typeface="+mn-ea"/>
                <a:cs typeface="+mn-cs"/>
              </a:rPr>
              <a:t>If the victim were able to testify, what are other types of evidence that could corroborate that testimony?</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each spokesperson to give a quick report out.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We can’t be sure if this could be proven without Mrs. </a:t>
            </a:r>
            <a:r>
              <a:rPr lang="en-US" sz="1200" kern="1200" dirty="0" err="1" smtClean="0">
                <a:solidFill>
                  <a:schemeClr val="tx1"/>
                </a:solidFill>
                <a:effectLst/>
                <a:latin typeface="+mn-lt"/>
                <a:ea typeface="+mn-ea"/>
                <a:cs typeface="+mn-cs"/>
              </a:rPr>
              <a:t>Xander’s</a:t>
            </a:r>
            <a:r>
              <a:rPr lang="en-US" sz="1200" kern="1200" dirty="0" smtClean="0">
                <a:solidFill>
                  <a:schemeClr val="tx1"/>
                </a:solidFill>
                <a:effectLst/>
                <a:latin typeface="+mn-lt"/>
                <a:ea typeface="+mn-ea"/>
                <a:cs typeface="+mn-cs"/>
              </a:rPr>
              <a:t> testimony.  </a:t>
            </a:r>
          </a:p>
          <a:p>
            <a:r>
              <a:rPr lang="en-US" sz="1200" kern="1200" dirty="0" smtClean="0">
                <a:solidFill>
                  <a:schemeClr val="tx1"/>
                </a:solidFill>
                <a:effectLst/>
                <a:latin typeface="+mn-lt"/>
                <a:ea typeface="+mn-ea"/>
                <a:cs typeface="+mn-cs"/>
              </a:rPr>
              <a:t>Possible answers for Evidence to Corroborate may include:</a:t>
            </a:r>
          </a:p>
          <a:p>
            <a:pPr lvl="0"/>
            <a:r>
              <a:rPr lang="en-US" sz="1200" kern="1200" dirty="0" smtClean="0">
                <a:solidFill>
                  <a:schemeClr val="tx1"/>
                </a:solidFill>
                <a:effectLst/>
                <a:latin typeface="+mn-lt"/>
                <a:ea typeface="+mn-ea"/>
                <a:cs typeface="+mn-cs"/>
              </a:rPr>
              <a:t>Neighbor as to observations</a:t>
            </a:r>
          </a:p>
          <a:p>
            <a:pPr lvl="0"/>
            <a:r>
              <a:rPr lang="en-US" sz="1200" kern="1200" dirty="0" smtClean="0">
                <a:solidFill>
                  <a:schemeClr val="tx1"/>
                </a:solidFill>
                <a:effectLst/>
                <a:latin typeface="+mn-lt"/>
                <a:ea typeface="+mn-ea"/>
                <a:cs typeface="+mn-cs"/>
              </a:rPr>
              <a:t>Other neighbors and friends to changes in Mrs. </a:t>
            </a:r>
            <a:r>
              <a:rPr lang="en-US" sz="1200" kern="1200" dirty="0" err="1" smtClean="0">
                <a:solidFill>
                  <a:schemeClr val="tx1"/>
                </a:solidFill>
                <a:effectLst/>
                <a:latin typeface="+mn-lt"/>
                <a:ea typeface="+mn-ea"/>
                <a:cs typeface="+mn-cs"/>
              </a:rPr>
              <a:t>Xander</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Medical assessment</a:t>
            </a:r>
          </a:p>
          <a:p>
            <a:pPr lvl="0"/>
            <a:r>
              <a:rPr lang="en-US" sz="1200" kern="1200" dirty="0" smtClean="0">
                <a:solidFill>
                  <a:schemeClr val="tx1"/>
                </a:solidFill>
                <a:effectLst/>
                <a:latin typeface="+mn-lt"/>
                <a:ea typeface="+mn-ea"/>
                <a:cs typeface="+mn-cs"/>
              </a:rPr>
              <a:t>Medical information given to Marianne to show understanding of Mrs. </a:t>
            </a:r>
            <a:r>
              <a:rPr lang="en-US" sz="1200" kern="1200" dirty="0" err="1" smtClean="0">
                <a:solidFill>
                  <a:schemeClr val="tx1"/>
                </a:solidFill>
                <a:effectLst/>
                <a:latin typeface="+mn-lt"/>
                <a:ea typeface="+mn-ea"/>
                <a:cs typeface="+mn-cs"/>
              </a:rPr>
              <a:t>Xander’s</a:t>
            </a:r>
            <a:r>
              <a:rPr lang="en-US" sz="1200" kern="1200" dirty="0" smtClean="0">
                <a:solidFill>
                  <a:schemeClr val="tx1"/>
                </a:solidFill>
                <a:effectLst/>
                <a:latin typeface="+mn-lt"/>
                <a:ea typeface="+mn-ea"/>
                <a:cs typeface="+mn-cs"/>
              </a:rPr>
              <a:t> inability to care for self and any care instructions provided</a:t>
            </a:r>
          </a:p>
          <a:p>
            <a:pPr lvl="0"/>
            <a:r>
              <a:rPr lang="en-US" sz="1200" kern="1200" dirty="0" smtClean="0">
                <a:solidFill>
                  <a:schemeClr val="tx1"/>
                </a:solidFill>
                <a:effectLst/>
                <a:latin typeface="+mn-lt"/>
                <a:ea typeface="+mn-ea"/>
                <a:cs typeface="+mn-cs"/>
              </a:rPr>
              <a:t>Bank and other financial records to show that Marianne has failed to pay bills and her misuse of her mother’s money </a:t>
            </a:r>
          </a:p>
          <a:p>
            <a:pPr lvl="0"/>
            <a:r>
              <a:rPr lang="en-US" sz="1200" kern="1200" dirty="0" smtClean="0">
                <a:solidFill>
                  <a:schemeClr val="tx1"/>
                </a:solidFill>
                <a:effectLst/>
                <a:latin typeface="+mn-lt"/>
                <a:ea typeface="+mn-ea"/>
                <a:cs typeface="+mn-cs"/>
              </a:rPr>
              <a:t>Creditors to show that bills were not paid</a:t>
            </a:r>
          </a:p>
          <a:p>
            <a:pPr lvl="0"/>
            <a:r>
              <a:rPr lang="en-US" sz="1200" kern="1200" dirty="0" smtClean="0">
                <a:solidFill>
                  <a:schemeClr val="tx1"/>
                </a:solidFill>
                <a:effectLst/>
                <a:latin typeface="+mn-lt"/>
                <a:ea typeface="+mn-ea"/>
                <a:cs typeface="+mn-cs"/>
              </a:rPr>
              <a:t>Law enforcement prior calls or investigations regarding drugs</a:t>
            </a:r>
          </a:p>
          <a:p>
            <a:pPr lvl="0"/>
            <a:r>
              <a:rPr lang="en-US" sz="1200" kern="1200" dirty="0" smtClean="0">
                <a:solidFill>
                  <a:schemeClr val="tx1"/>
                </a:solidFill>
                <a:effectLst/>
                <a:latin typeface="+mn-lt"/>
                <a:ea typeface="+mn-ea"/>
                <a:cs typeface="+mn-cs"/>
              </a:rPr>
              <a:t>APS worker’s file and observations</a:t>
            </a:r>
          </a:p>
          <a:p>
            <a:pPr lvl="0"/>
            <a:r>
              <a:rPr lang="en-US" sz="1200" kern="1200" dirty="0" smtClean="0">
                <a:solidFill>
                  <a:schemeClr val="tx1"/>
                </a:solidFill>
                <a:effectLst/>
                <a:latin typeface="+mn-lt"/>
                <a:ea typeface="+mn-ea"/>
                <a:cs typeface="+mn-cs"/>
              </a:rPr>
              <a:t>Family or friends to testify about missing items such as art work and piano</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35</a:t>
            </a:fld>
            <a:endParaRPr lang="en-US"/>
          </a:p>
        </p:txBody>
      </p:sp>
    </p:spTree>
    <p:extLst>
      <p:ext uri="{BB962C8B-B14F-4D97-AF65-F5344CB8AC3E}">
        <p14:creationId xmlns:p14="http://schemas.microsoft.com/office/powerpoint/2010/main" val="1814879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Class Discussion: APS Role in the CJS Process (5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Explain: </a:t>
            </a:r>
            <a:r>
              <a:rPr lang="en-US" sz="1200" kern="1200" dirty="0" smtClean="0">
                <a:solidFill>
                  <a:schemeClr val="tx1"/>
                </a:solidFill>
                <a:effectLst/>
                <a:latin typeface="+mn-lt"/>
                <a:ea typeface="+mn-ea"/>
                <a:cs typeface="+mn-cs"/>
              </a:rPr>
              <a:t>Let’s assume that your investigation in collaboration with law enforcement’s investigation, is charged by the prosecutor.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Is your role over in that case?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Answer: no; role continues.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Once the case is being prosecuted, what is your role as APS in the case?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Elicit </a:t>
            </a:r>
            <a:r>
              <a:rPr lang="en-US" sz="1200" kern="1200" dirty="0" smtClean="0">
                <a:solidFill>
                  <a:schemeClr val="tx1"/>
                </a:solidFill>
                <a:effectLst/>
                <a:latin typeface="+mn-lt"/>
                <a:ea typeface="+mn-ea"/>
                <a:cs typeface="+mn-cs"/>
              </a:rPr>
              <a:t>feedback before proceeding to this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36</a:t>
            </a:fld>
            <a:endParaRPr lang="en-US"/>
          </a:p>
        </p:txBody>
      </p:sp>
    </p:spTree>
    <p:extLst>
      <p:ext uri="{BB962C8B-B14F-4D97-AF65-F5344CB8AC3E}">
        <p14:creationId xmlns:p14="http://schemas.microsoft.com/office/powerpoint/2010/main" val="3788315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Shout Out: (5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We’ve covered a lot of ground this morning.  Before we break, let’s review a bit.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participants to note in their participant manuals page (fill in blank) 2 things they have learned so far that they can apply to their jobs.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each participant (or at least each table) to report back one thing they wrote down.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38</a:t>
            </a:fld>
            <a:endParaRPr lang="en-US"/>
          </a:p>
        </p:txBody>
      </p:sp>
    </p:spTree>
    <p:extLst>
      <p:ext uri="{BB962C8B-B14F-4D97-AF65-F5344CB8AC3E}">
        <p14:creationId xmlns:p14="http://schemas.microsoft.com/office/powerpoint/2010/main" val="2894488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Notes: This lesson</a:t>
            </a:r>
            <a:r>
              <a:rPr lang="en-US" sz="1200" b="1" kern="1200" baseline="0" dirty="0" smtClean="0">
                <a:solidFill>
                  <a:schemeClr val="tx1"/>
                </a:solidFill>
                <a:effectLst/>
                <a:latin typeface="+mn-lt"/>
                <a:ea typeface="+mn-ea"/>
                <a:cs typeface="+mn-cs"/>
              </a:rPr>
              <a:t> (Lesson 4)</a:t>
            </a:r>
            <a:r>
              <a:rPr lang="en-US" sz="1200" b="1" kern="1200" dirty="0" smtClean="0">
                <a:solidFill>
                  <a:schemeClr val="tx1"/>
                </a:solidFill>
                <a:effectLst/>
                <a:latin typeface="+mn-lt"/>
                <a:ea typeface="+mn-ea"/>
                <a:cs typeface="+mn-cs"/>
              </a:rPr>
              <a:t> may take longer, depending on experience and knowledge in the room. Be mindful of time and not over explaining, but keeping concepts general enough that participants can practice the skill.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1" dirty="0" smtClean="0"/>
          </a:p>
          <a:p>
            <a:endParaRPr lang="en-US" b="1" dirty="0" smtClean="0"/>
          </a:p>
          <a:p>
            <a:r>
              <a:rPr lang="en-US" b="1" dirty="0" smtClean="0"/>
              <a:t>Both</a:t>
            </a:r>
            <a:r>
              <a:rPr lang="en-US" b="1" baseline="0" dirty="0" smtClean="0"/>
              <a:t> </a:t>
            </a:r>
            <a:r>
              <a:rPr lang="en-US" b="1" baseline="0" dirty="0" smtClean="0"/>
              <a:t>have certain state and federal rights and other protections that limit what evidence can be presented.  If there are two rights in conflict, defendant’s rights prevail.</a:t>
            </a:r>
          </a:p>
          <a:p>
            <a:endParaRPr lang="en-US" b="1" dirty="0" smtClean="0"/>
          </a:p>
        </p:txBody>
      </p:sp>
      <p:sp>
        <p:nvSpPr>
          <p:cNvPr id="4" name="Slide Number Placeholder 3"/>
          <p:cNvSpPr>
            <a:spLocks noGrp="1"/>
          </p:cNvSpPr>
          <p:nvPr>
            <p:ph type="sldNum" sz="quarter" idx="10"/>
          </p:nvPr>
        </p:nvSpPr>
        <p:spPr/>
        <p:txBody>
          <a:bodyPr/>
          <a:lstStyle/>
          <a:p>
            <a:fld id="{3DFB686B-D6FA-4B79-8696-BA8F2B4F3D33}" type="slidenum">
              <a:rPr lang="en-US" smtClean="0"/>
              <a:t>40</a:t>
            </a:fld>
            <a:endParaRPr lang="en-US"/>
          </a:p>
        </p:txBody>
      </p:sp>
    </p:spTree>
    <p:extLst>
      <p:ext uri="{BB962C8B-B14F-4D97-AF65-F5344CB8AC3E}">
        <p14:creationId xmlns:p14="http://schemas.microsoft.com/office/powerpoint/2010/main" val="4024847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There are 3 kinds or categories of crimes </a:t>
            </a:r>
          </a:p>
          <a:p>
            <a:r>
              <a:rPr lang="en-US" sz="1200" kern="1200" dirty="0" smtClean="0">
                <a:solidFill>
                  <a:schemeClr val="tx1"/>
                </a:solidFill>
                <a:effectLst/>
                <a:latin typeface="+mn-lt"/>
                <a:ea typeface="+mn-ea"/>
                <a:cs typeface="+mn-cs"/>
              </a:rPr>
              <a:t>Infraction- minor offense, punishable only be a fine, such as speeding or driving through a stop sign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Misdemeanor-crime with maximum punishment of a fine, a term in county jail, or both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Felony-most serious category of crime, can be punishable by state prison or on some cases, death. </a:t>
            </a:r>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41</a:t>
            </a:fld>
            <a:endParaRPr lang="en-US"/>
          </a:p>
        </p:txBody>
      </p:sp>
    </p:spTree>
    <p:extLst>
      <p:ext uri="{BB962C8B-B14F-4D97-AF65-F5344CB8AC3E}">
        <p14:creationId xmlns:p14="http://schemas.microsoft.com/office/powerpoint/2010/main" val="546793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The criminal justice system operates under rules that protect the rights of the parties. Criminal defendants have state and federal constitutional rights and other legal protections that limit what evidence can be presented against them. Federal and States also afford victims of crime rights and protections, but they are more limited. If there are two rights in conflict, defendant’s right prevails.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9621F-17FD-42F0-A056-5C1D7D737371}"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Modify this slide to</a:t>
            </a:r>
            <a:r>
              <a:rPr lang="en-US" sz="1200" b="1" kern="1200" baseline="0" dirty="0" smtClean="0">
                <a:solidFill>
                  <a:schemeClr val="tx1"/>
                </a:solidFill>
                <a:effectLst/>
                <a:latin typeface="+mn-lt"/>
                <a:ea typeface="+mn-ea"/>
                <a:cs typeface="+mn-cs"/>
              </a:rPr>
              <a:t> your state’s statute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What are the rights that all elders/vulnerable adults/ adults who are crime victims have in this jurisdiction?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Trainer Notes: After the discussion, give class handout you created prior to class regarding crime victim’s rights in your state.</a:t>
            </a:r>
            <a:r>
              <a:rPr lang="en-US" sz="1200" b="1" i="1"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43</a:t>
            </a:fld>
            <a:endParaRPr lang="en-US"/>
          </a:p>
        </p:txBody>
      </p:sp>
    </p:spTree>
    <p:extLst>
      <p:ext uri="{BB962C8B-B14F-4D97-AF65-F5344CB8AC3E}">
        <p14:creationId xmlns:p14="http://schemas.microsoft.com/office/powerpoint/2010/main" val="3668688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Shout</a:t>
            </a:r>
            <a:r>
              <a:rPr lang="en-US" b="1" baseline="0" dirty="0" smtClean="0"/>
              <a:t> Out Activity:</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are the rights of all persons accused of a crime have in this state?”</a:t>
            </a:r>
          </a:p>
          <a:p>
            <a:r>
              <a:rPr lang="en-US" b="1" dirty="0" smtClean="0"/>
              <a:t>Chart answers</a:t>
            </a:r>
            <a:r>
              <a:rPr lang="en-US" b="1" baseline="0" dirty="0" smtClean="0"/>
              <a:t> and then show next slide:</a:t>
            </a:r>
            <a:endParaRPr lang="en-US" b="1" dirty="0"/>
          </a:p>
        </p:txBody>
      </p:sp>
      <p:sp>
        <p:nvSpPr>
          <p:cNvPr id="4" name="Slide Number Placeholder 3"/>
          <p:cNvSpPr>
            <a:spLocks noGrp="1"/>
          </p:cNvSpPr>
          <p:nvPr>
            <p:ph type="sldNum" sz="quarter" idx="10"/>
          </p:nvPr>
        </p:nvSpPr>
        <p:spPr/>
        <p:txBody>
          <a:bodyPr/>
          <a:lstStyle/>
          <a:p>
            <a:fld id="{E51F55B1-1F30-48CB-A542-25742CD9D11C}" type="slidenum">
              <a:rPr lang="en-US" smtClean="0"/>
              <a:t>44</a:t>
            </a:fld>
            <a:endParaRPr lang="en-US"/>
          </a:p>
        </p:txBody>
      </p:sp>
    </p:spTree>
    <p:extLst>
      <p:ext uri="{BB962C8B-B14F-4D97-AF65-F5344CB8AC3E}">
        <p14:creationId xmlns:p14="http://schemas.microsoft.com/office/powerpoint/2010/main" val="3982159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“Why do APS Workers need this information?”</a:t>
            </a:r>
            <a:br>
              <a:rPr lang="en-US" baseline="0" dirty="0" smtClean="0"/>
            </a:br>
            <a:r>
              <a:rPr lang="en-US" baseline="0" dirty="0" smtClean="0"/>
              <a:t>Chart answers and then proceed to show rest of slide</a:t>
            </a:r>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46</a:t>
            </a:fld>
            <a:endParaRPr lang="en-US"/>
          </a:p>
        </p:txBody>
      </p:sp>
    </p:spTree>
    <p:extLst>
      <p:ext uri="{BB962C8B-B14F-4D97-AF65-F5344CB8AC3E}">
        <p14:creationId xmlns:p14="http://schemas.microsoft.com/office/powerpoint/2010/main" val="235044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Explain: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Based on the experience in the room, some of the material today may be a refresher to some or possibly more challenging for others. The content and flow is designed to build upon each lesson and put us all on a level playing field. </a:t>
            </a: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smtClean="0">
                <a:solidFill>
                  <a:schemeClr val="tx1"/>
                </a:solidFill>
                <a:effectLst/>
                <a:latin typeface="+mn-lt"/>
                <a:ea typeface="+mn-ea"/>
                <a:cs typeface="+mn-cs"/>
              </a:rPr>
              <a:t>Lecturette</a:t>
            </a:r>
            <a:r>
              <a:rPr lang="en-US" sz="1200" b="1" u="sng"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What makes a crime a crime (15min)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This next section can be a bit complicated and taking notes is encouraged for use in a future activity.</a:t>
            </a:r>
          </a:p>
          <a:p>
            <a:r>
              <a:rPr lang="en-US" sz="120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Trainer Notes:</a:t>
            </a:r>
            <a:endParaRPr lang="en-US" sz="1200" b="1"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Remind participants that we are not teaching the law here, but rather teaching a skill that will be useful in their everyday fieldwork and interactions with law enforcement.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47</a:t>
            </a:fld>
            <a:endParaRPr lang="en-US"/>
          </a:p>
        </p:txBody>
      </p:sp>
    </p:spTree>
    <p:extLst>
      <p:ext uri="{BB962C8B-B14F-4D97-AF65-F5344CB8AC3E}">
        <p14:creationId xmlns:p14="http://schemas.microsoft.com/office/powerpoint/2010/main" val="2751236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0" i="0" kern="1200" dirty="0" smtClean="0">
                <a:solidFill>
                  <a:schemeClr val="tx1"/>
                </a:solidFill>
                <a:effectLst/>
                <a:latin typeface="+mn-lt"/>
                <a:ea typeface="+mn-ea"/>
                <a:cs typeface="+mn-cs"/>
              </a:rPr>
              <a:t>Crimes are composed of building blocks which are called elements.</a:t>
            </a:r>
            <a:endParaRPr lang="en-US" sz="1200" b="1" i="1" kern="1200" dirty="0" smtClean="0">
              <a:solidFill>
                <a:schemeClr val="tx1"/>
              </a:solidFill>
              <a:effectLst/>
              <a:latin typeface="+mn-lt"/>
              <a:ea typeface="+mn-ea"/>
              <a:cs typeface="+mn-cs"/>
            </a:endParaRPr>
          </a:p>
          <a:p>
            <a:pPr lvl="0"/>
            <a:endParaRPr lang="en-US" sz="1200" b="0" i="0" kern="1200" dirty="0" smtClean="0">
              <a:solidFill>
                <a:schemeClr val="tx1"/>
              </a:solidFill>
              <a:effectLst/>
              <a:latin typeface="+mn-lt"/>
              <a:ea typeface="+mn-ea"/>
              <a:cs typeface="+mn-cs"/>
            </a:endParaRPr>
          </a:p>
          <a:p>
            <a:pPr lvl="0"/>
            <a:r>
              <a:rPr lang="en-US" sz="1200" b="0" i="0" kern="1200" dirty="0" smtClean="0">
                <a:solidFill>
                  <a:schemeClr val="tx1"/>
                </a:solidFill>
                <a:effectLst/>
                <a:latin typeface="+mn-lt"/>
                <a:ea typeface="+mn-ea"/>
                <a:cs typeface="+mn-cs"/>
              </a:rPr>
              <a:t>Each element must be proven beyond a reasonable doubt or the crime has not been proven.</a:t>
            </a:r>
            <a:endParaRPr lang="en-US" sz="1200" b="1" i="1"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Being familiar with common crimes will help you recognize possible criminal conduct to refer to law enforcement. However, knowing the elements of those crimes will help you to understand how a case will be evaluated by the criminal justice system and you can help explain this to your client. (</a:t>
            </a:r>
            <a:r>
              <a:rPr lang="en-US" sz="1200" i="1" u="sng" kern="1200" dirty="0" smtClean="0">
                <a:solidFill>
                  <a:schemeClr val="tx1"/>
                </a:solidFill>
                <a:effectLst/>
                <a:latin typeface="+mn-lt"/>
                <a:ea typeface="+mn-ea"/>
                <a:cs typeface="+mn-cs"/>
              </a:rPr>
              <a:t>Refer</a:t>
            </a:r>
            <a:r>
              <a:rPr lang="en-US" sz="1200" b="1" i="1" u="sng" kern="1200" dirty="0" smtClean="0">
                <a:solidFill>
                  <a:schemeClr val="tx1"/>
                </a:solidFill>
                <a:effectLst/>
                <a:latin typeface="+mn-lt"/>
                <a:ea typeface="+mn-ea"/>
                <a:cs typeface="+mn-cs"/>
              </a:rPr>
              <a:t> participants to </a:t>
            </a:r>
            <a:r>
              <a:rPr lang="en-US" sz="1200" i="1" u="sng" kern="1200" dirty="0" smtClean="0">
                <a:solidFill>
                  <a:schemeClr val="tx1"/>
                </a:solidFill>
                <a:effectLst/>
                <a:latin typeface="+mn-lt"/>
                <a:ea typeface="+mn-ea"/>
                <a:cs typeface="+mn-cs"/>
              </a:rPr>
              <a:t>handout you created on your states’ Selected Statutes</a:t>
            </a:r>
            <a:r>
              <a:rPr lang="en-US" sz="1200" b="1" i="1" u="sng" kern="1200" dirty="0" smtClean="0">
                <a:solidFill>
                  <a:schemeClr val="tx1"/>
                </a:solidFill>
                <a:effectLst/>
                <a:latin typeface="+mn-lt"/>
                <a:ea typeface="+mn-ea"/>
                <a:cs typeface="+mn-cs"/>
              </a:rPr>
              <a:t> for use when they go back in the field). A copy of CA Selected Statues is in the appendix of Participant’s Manual. </a:t>
            </a:r>
            <a:endParaRPr lang="en-US" b="1" i="1"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48</a:t>
            </a:fld>
            <a:endParaRPr lang="en-US"/>
          </a:p>
        </p:txBody>
      </p:sp>
    </p:spTree>
    <p:extLst>
      <p:ext uri="{BB962C8B-B14F-4D97-AF65-F5344CB8AC3E}">
        <p14:creationId xmlns:p14="http://schemas.microsoft.com/office/powerpoint/2010/main" val="176180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CA statute and resources are listed. Change for your State’s correct information.</a:t>
            </a:r>
            <a:r>
              <a:rPr lang="en-US" sz="1200" kern="1200" dirty="0" smtClean="0">
                <a:solidFill>
                  <a:schemeClr val="tx1"/>
                </a:solidFill>
                <a:effectLst/>
                <a:latin typeface="+mn-lt"/>
                <a:ea typeface="+mn-ea"/>
                <a:cs typeface="+mn-cs"/>
              </a:rPr>
              <a:t>  </a:t>
            </a:r>
          </a:p>
          <a:p>
            <a:pPr lvl="0"/>
            <a:endParaRPr lang="en-US" sz="1200" b="0" i="0" kern="1200" dirty="0" smtClean="0">
              <a:solidFill>
                <a:schemeClr val="tx1"/>
              </a:solidFill>
              <a:effectLst/>
              <a:latin typeface="+mn-lt"/>
              <a:ea typeface="+mn-ea"/>
              <a:cs typeface="+mn-cs"/>
            </a:endParaRPr>
          </a:p>
          <a:p>
            <a:pPr lvl="0"/>
            <a:r>
              <a:rPr lang="en-US" sz="1200" b="0" i="0" kern="1200" dirty="0" smtClean="0">
                <a:solidFill>
                  <a:schemeClr val="tx1"/>
                </a:solidFill>
                <a:effectLst/>
                <a:latin typeface="+mn-lt"/>
                <a:ea typeface="+mn-ea"/>
                <a:cs typeface="+mn-cs"/>
              </a:rPr>
              <a:t>In this state most criminal laws are found in the CA Penal Code (fill in name of code in states other than CA). </a:t>
            </a:r>
          </a:p>
          <a:p>
            <a:pPr lvl="0"/>
            <a:r>
              <a:rPr lang="en-US" sz="1200" b="0" i="0" kern="1200" dirty="0" smtClean="0">
                <a:solidFill>
                  <a:schemeClr val="tx1"/>
                </a:solidFill>
                <a:effectLst/>
                <a:latin typeface="+mn-lt"/>
                <a:ea typeface="+mn-ea"/>
                <a:cs typeface="+mn-cs"/>
              </a:rPr>
              <a:t>To access this state’s criminal code go to (</a:t>
            </a:r>
            <a:r>
              <a:rPr lang="en-US" sz="1200" b="1" i="1" u="sng" kern="1200" dirty="0" smtClean="0">
                <a:solidFill>
                  <a:schemeClr val="tx1"/>
                </a:solidFill>
                <a:effectLst/>
                <a:latin typeface="+mn-lt"/>
                <a:ea typeface="+mn-ea"/>
                <a:cs typeface="+mn-cs"/>
                <a:hlinkClick r:id="rId3"/>
              </a:rPr>
              <a:t>http://leginfo.legislature.ca.gov/</a:t>
            </a:r>
            <a:r>
              <a:rPr lang="en-US" sz="1200" b="0" i="0" kern="1200" dirty="0" smtClean="0">
                <a:solidFill>
                  <a:schemeClr val="tx1"/>
                </a:solidFill>
                <a:effectLst/>
                <a:latin typeface="+mn-lt"/>
                <a:ea typeface="+mn-ea"/>
                <a:cs typeface="+mn-cs"/>
              </a:rPr>
              <a:t>) (website or resource for states other than CA).</a:t>
            </a:r>
            <a:endParaRPr lang="en-US" sz="1200" b="1" i="1" kern="1200" dirty="0" smtClean="0">
              <a:solidFill>
                <a:schemeClr val="tx1"/>
              </a:solidFill>
              <a:effectLst/>
              <a:latin typeface="+mn-lt"/>
              <a:ea typeface="+mn-ea"/>
              <a:cs typeface="+mn-cs"/>
            </a:endParaRPr>
          </a:p>
          <a:p>
            <a:pPr lvl="0"/>
            <a:endParaRPr lang="en-US" sz="1200" b="0" i="0" kern="1200" dirty="0" smtClean="0">
              <a:solidFill>
                <a:schemeClr val="tx1"/>
              </a:solidFill>
              <a:effectLst/>
              <a:latin typeface="+mn-lt"/>
              <a:ea typeface="+mn-ea"/>
              <a:cs typeface="+mn-cs"/>
            </a:endParaRPr>
          </a:p>
          <a:p>
            <a:pPr lvl="0"/>
            <a:r>
              <a:rPr lang="en-US" sz="1200" b="0" i="0" kern="1200" dirty="0" smtClean="0">
                <a:solidFill>
                  <a:schemeClr val="tx1"/>
                </a:solidFill>
                <a:effectLst/>
                <a:latin typeface="+mn-lt"/>
                <a:ea typeface="+mn-ea"/>
                <a:cs typeface="+mn-cs"/>
              </a:rPr>
              <a:t>To determine the elements of a crime, read the crime’s definition. This will tell you what must be proven.</a:t>
            </a:r>
            <a:endParaRPr lang="en-US" sz="1200" b="1" i="1" kern="1200" dirty="0" smtClean="0">
              <a:solidFill>
                <a:schemeClr val="tx1"/>
              </a:solidFill>
              <a:effectLst/>
              <a:latin typeface="+mn-lt"/>
              <a:ea typeface="+mn-ea"/>
              <a:cs typeface="+mn-cs"/>
            </a:endParaRPr>
          </a:p>
          <a:p>
            <a:pPr lvl="0"/>
            <a:r>
              <a:rPr lang="en-US" sz="1200" b="0" i="0" kern="1200" dirty="0" smtClean="0">
                <a:solidFill>
                  <a:schemeClr val="tx1"/>
                </a:solidFill>
                <a:effectLst/>
                <a:latin typeface="+mn-lt"/>
                <a:ea typeface="+mn-ea"/>
                <a:cs typeface="+mn-cs"/>
              </a:rPr>
              <a:t>Another place to identify the elements of a crime is in your state’s jury instruction books. </a:t>
            </a:r>
            <a:endParaRPr lang="en-US" sz="1200" b="1" i="1"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49</a:t>
            </a:fld>
            <a:endParaRPr lang="en-US"/>
          </a:p>
        </p:txBody>
      </p:sp>
    </p:spTree>
    <p:extLst>
      <p:ext uri="{BB962C8B-B14F-4D97-AF65-F5344CB8AC3E}">
        <p14:creationId xmlns:p14="http://schemas.microsoft.com/office/powerpoint/2010/main" val="2488153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review slide to read and identify elements (next slide).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Give the participants a hint that there are two elements.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Ensure the participants understand before moving on to the next activity</a:t>
            </a:r>
            <a:r>
              <a:rPr lang="en-US" sz="1200"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b="1" dirty="0" smtClean="0"/>
              <a:t>If</a:t>
            </a:r>
            <a:r>
              <a:rPr lang="en-US" b="1" baseline="0" dirty="0" smtClean="0"/>
              <a:t> </a:t>
            </a:r>
            <a:r>
              <a:rPr lang="en-US" b="1" baseline="0" dirty="0" smtClean="0"/>
              <a:t>desired, change example for your state.</a:t>
            </a:r>
            <a:endParaRPr lang="en-US" b="1" dirty="0"/>
          </a:p>
        </p:txBody>
      </p:sp>
      <p:sp>
        <p:nvSpPr>
          <p:cNvPr id="4" name="Slide Number Placeholder 3"/>
          <p:cNvSpPr>
            <a:spLocks noGrp="1"/>
          </p:cNvSpPr>
          <p:nvPr>
            <p:ph type="sldNum" sz="quarter" idx="10"/>
          </p:nvPr>
        </p:nvSpPr>
        <p:spPr/>
        <p:txBody>
          <a:bodyPr/>
          <a:lstStyle/>
          <a:p>
            <a:fld id="{3DFB686B-D6FA-4B79-8696-BA8F2B4F3D33}" type="slidenum">
              <a:rPr lang="en-US" smtClean="0"/>
              <a:t>50</a:t>
            </a:fld>
            <a:endParaRPr lang="en-US"/>
          </a:p>
        </p:txBody>
      </p:sp>
    </p:spTree>
    <p:extLst>
      <p:ext uri="{BB962C8B-B14F-4D97-AF65-F5344CB8AC3E}">
        <p14:creationId xmlns:p14="http://schemas.microsoft.com/office/powerpoint/2010/main" val="1316422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effectLst/>
                <a:latin typeface="+mn-lt"/>
                <a:ea typeface="+mn-ea"/>
                <a:cs typeface="+mn-cs"/>
              </a:rPr>
              <a:t>Activity VI: Identifying State Statues (15 min)</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copies of CA Statutes are provided. This activity is teaching a skill, not the law, so feel free to use, or modify with your state’s statutes.</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Assign</a:t>
            </a:r>
            <a:r>
              <a:rPr lang="en-US" sz="1200" b="0" kern="1200" dirty="0" smtClean="0">
                <a:solidFill>
                  <a:schemeClr val="tx1"/>
                </a:solidFill>
                <a:effectLst/>
                <a:latin typeface="+mn-lt"/>
                <a:ea typeface="+mn-ea"/>
                <a:cs typeface="+mn-cs"/>
              </a:rPr>
              <a:t> each table one crime </a:t>
            </a:r>
            <a:r>
              <a:rPr lang="en-US" sz="1200" b="1" kern="1200" dirty="0" smtClean="0">
                <a:solidFill>
                  <a:schemeClr val="tx1"/>
                </a:solidFill>
                <a:effectLst/>
                <a:latin typeface="+mn-lt"/>
                <a:ea typeface="+mn-ea"/>
                <a:cs typeface="+mn-cs"/>
              </a:rPr>
              <a:t>(Handout #4- Crimes and Their Elements)</a:t>
            </a:r>
            <a:r>
              <a:rPr lang="en-US" sz="1200" b="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provide</a:t>
            </a:r>
            <a:r>
              <a:rPr lang="en-US" sz="1200" b="0" kern="1200" dirty="0" smtClean="0">
                <a:solidFill>
                  <a:schemeClr val="tx1"/>
                </a:solidFill>
                <a:effectLst/>
                <a:latin typeface="+mn-lt"/>
                <a:ea typeface="+mn-ea"/>
                <a:cs typeface="+mn-cs"/>
              </a:rPr>
              <a:t> them with chart paper. These can also be found in the participant manual.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b="0" kern="1200" dirty="0" smtClean="0">
                <a:solidFill>
                  <a:schemeClr val="tx1"/>
                </a:solidFill>
                <a:effectLst/>
                <a:latin typeface="+mn-lt"/>
                <a:ea typeface="+mn-ea"/>
                <a:cs typeface="+mn-cs"/>
              </a:rPr>
              <a:t> participants to review the crime they were assigned and list on chart paper the name of the crime, the statutory reference (e.g., Penal Code Section 459); and the elements.</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There is no report out, so as you circulate the room, check to see if they are successfully completing the activity.</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b="0" kern="1200" dirty="0" smtClean="0">
                <a:solidFill>
                  <a:schemeClr val="tx1"/>
                </a:solidFill>
                <a:effectLst/>
                <a:latin typeface="+mn-lt"/>
                <a:ea typeface="+mn-ea"/>
                <a:cs typeface="+mn-cs"/>
              </a:rPr>
              <a:t> each table to post their chart paper around the room when completed.</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After each table is finished, </a:t>
            </a:r>
            <a:r>
              <a:rPr lang="en-US" sz="1200" b="1" kern="1200" dirty="0" smtClean="0">
                <a:solidFill>
                  <a:schemeClr val="tx1"/>
                </a:solidFill>
                <a:effectLst/>
                <a:latin typeface="+mn-lt"/>
                <a:ea typeface="+mn-ea"/>
                <a:cs typeface="+mn-cs"/>
              </a:rPr>
              <a:t>remind </a:t>
            </a:r>
            <a:r>
              <a:rPr lang="en-US" sz="1200" b="0" kern="1200" dirty="0" smtClean="0">
                <a:solidFill>
                  <a:schemeClr val="tx1"/>
                </a:solidFill>
                <a:effectLst/>
                <a:latin typeface="+mn-lt"/>
                <a:ea typeface="+mn-ea"/>
                <a:cs typeface="+mn-cs"/>
              </a:rPr>
              <a:t>them they now have a skill they can continue to practice and use when evaluating the strengths of their case.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Trainer Notes: This has potential to become lengthy, depending on the experience in the room and how specific you get. Participants will have the chance to critical thinking and applying the breakdown of this discussion in the next activity. </a:t>
            </a:r>
            <a:endParaRPr lang="en-US" sz="1200" kern="1200" dirty="0" smtClean="0">
              <a:solidFill>
                <a:schemeClr val="tx1"/>
              </a:solidFill>
              <a:effectLst/>
              <a:latin typeface="+mn-lt"/>
              <a:ea typeface="+mn-ea"/>
              <a:cs typeface="+mn-cs"/>
            </a:endParaRPr>
          </a:p>
          <a:p>
            <a:endParaRPr lang="en-US" b="1" dirty="0" smtClean="0"/>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Replace with your state’s statute if there is one.</a:t>
            </a:r>
            <a:r>
              <a:rPr lang="en-US" sz="1200"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participants to locate </a:t>
            </a:r>
            <a:r>
              <a:rPr lang="en-US" sz="1200" b="1" kern="1200" dirty="0" smtClean="0">
                <a:solidFill>
                  <a:schemeClr val="tx1"/>
                </a:solidFill>
                <a:effectLst/>
                <a:latin typeface="+mn-lt"/>
                <a:ea typeface="+mn-ea"/>
                <a:cs typeface="+mn-cs"/>
              </a:rPr>
              <a:t>Handout #5 Penal Code Section 368-Elder/Vulnerable Adult Abuse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this is CA’s Statute on Elder/Vulnerable Adult Abuse</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53</a:t>
            </a:fld>
            <a:endParaRPr lang="en-US"/>
          </a:p>
        </p:txBody>
      </p:sp>
    </p:spTree>
    <p:extLst>
      <p:ext uri="{BB962C8B-B14F-4D97-AF65-F5344CB8AC3E}">
        <p14:creationId xmlns:p14="http://schemas.microsoft.com/office/powerpoint/2010/main" val="3088609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Discuss</a:t>
            </a:r>
            <a:r>
              <a:rPr lang="en-US" sz="1200" kern="1200" dirty="0" smtClean="0">
                <a:solidFill>
                  <a:schemeClr val="tx1"/>
                </a:solidFill>
                <a:effectLst/>
                <a:latin typeface="+mn-lt"/>
                <a:ea typeface="+mn-ea"/>
                <a:cs typeface="+mn-cs"/>
              </a:rPr>
              <a:t> the Statute and be sure to include: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Relevant definitions (who is protected under statute)</a:t>
            </a:r>
          </a:p>
          <a:p>
            <a:pPr lvl="0"/>
            <a:r>
              <a:rPr lang="en-US" sz="1200" kern="1200" dirty="0" smtClean="0">
                <a:solidFill>
                  <a:schemeClr val="tx1"/>
                </a:solidFill>
                <a:effectLst/>
                <a:latin typeface="+mn-lt"/>
                <a:ea typeface="+mn-ea"/>
                <a:cs typeface="+mn-cs"/>
              </a:rPr>
              <a:t>Whether a perpetrator must be a caretaker and how caretaker is defined</a:t>
            </a:r>
          </a:p>
          <a:p>
            <a:pPr lvl="0"/>
            <a:r>
              <a:rPr lang="en-US" sz="1200" kern="1200" dirty="0" smtClean="0">
                <a:solidFill>
                  <a:schemeClr val="tx1"/>
                </a:solidFill>
                <a:effectLst/>
                <a:latin typeface="+mn-lt"/>
                <a:ea typeface="+mn-ea"/>
                <a:cs typeface="+mn-cs"/>
              </a:rPr>
              <a:t>If crime is a felony or misdemeanor </a:t>
            </a:r>
          </a:p>
          <a:p>
            <a:pPr lvl="0"/>
            <a:r>
              <a:rPr lang="en-US" sz="1200" kern="1200" dirty="0" smtClean="0">
                <a:solidFill>
                  <a:schemeClr val="tx1"/>
                </a:solidFill>
                <a:effectLst/>
                <a:latin typeface="+mn-lt"/>
                <a:ea typeface="+mn-ea"/>
                <a:cs typeface="+mn-cs"/>
              </a:rPr>
              <a:t>Legal elements of each included crime</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54</a:t>
            </a:fld>
            <a:endParaRPr lang="en-US"/>
          </a:p>
        </p:txBody>
      </p:sp>
    </p:spTree>
    <p:extLst>
      <p:ext uri="{BB962C8B-B14F-4D97-AF65-F5344CB8AC3E}">
        <p14:creationId xmlns:p14="http://schemas.microsoft.com/office/powerpoint/2010/main" val="1222631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Activity VII: Fact Patterns (35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goal for this activity is to give participants the opportunity to apply case facts and evidence to a fact pattern. Five fact patterns are provided. Depending on the size of the group, you might not use all five, or if group is larger, you may assign case studies to more than one group. The participants will use CA Penal Code 368, however, if your state has an Elder/Vulnerable Adult Abuse Statute, please replace it. If your statute doesn’t cover neglect or false imprisonment, suggest you delete scenario accordingly (e.g. Case Study 5). </a:t>
            </a:r>
            <a:r>
              <a:rPr lang="en-US" sz="1200" kern="1200" dirty="0" smtClean="0">
                <a:solidFill>
                  <a:schemeClr val="tx1"/>
                </a:solidFill>
                <a:effectLst/>
                <a:latin typeface="+mn-lt"/>
                <a:ea typeface="+mn-ea"/>
                <a:cs typeface="+mn-cs"/>
              </a:rPr>
              <a:t> </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Assign</a:t>
            </a:r>
            <a:r>
              <a:rPr lang="en-US" sz="1200" kern="1200" dirty="0" smtClean="0">
                <a:solidFill>
                  <a:schemeClr val="tx1"/>
                </a:solidFill>
                <a:effectLst/>
                <a:latin typeface="+mn-lt"/>
                <a:ea typeface="+mn-ea"/>
                <a:cs typeface="+mn-cs"/>
              </a:rPr>
              <a:t> each group one scenario from </a:t>
            </a:r>
            <a:r>
              <a:rPr lang="en-US" sz="1200" b="1" kern="1200" dirty="0" smtClean="0">
                <a:solidFill>
                  <a:schemeClr val="tx1"/>
                </a:solidFill>
                <a:effectLst/>
                <a:latin typeface="+mn-lt"/>
                <a:ea typeface="+mn-ea"/>
                <a:cs typeface="+mn-cs"/>
              </a:rPr>
              <a:t>Handout #6- Case Scenarios</a:t>
            </a:r>
            <a:r>
              <a:rPr lang="en-US" sz="1200" kern="1200" dirty="0" smtClean="0">
                <a:solidFill>
                  <a:schemeClr val="tx1"/>
                </a:solidFill>
                <a:effectLst/>
                <a:latin typeface="+mn-lt"/>
                <a:ea typeface="+mn-ea"/>
                <a:cs typeface="+mn-cs"/>
              </a:rPr>
              <a:t> and two pages of chart paper.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Participants will have 25-30 min to discuss and complete the following using </a:t>
            </a:r>
            <a:r>
              <a:rPr lang="en-US" sz="1200" b="1" kern="1200" dirty="0" smtClean="0">
                <a:solidFill>
                  <a:schemeClr val="tx1"/>
                </a:solidFill>
                <a:effectLst/>
                <a:latin typeface="+mn-lt"/>
                <a:ea typeface="+mn-ea"/>
                <a:cs typeface="+mn-cs"/>
              </a:rPr>
              <a:t>Handout #5</a:t>
            </a:r>
            <a:r>
              <a:rPr lang="en-US" sz="1200" kern="1200" dirty="0" smtClean="0">
                <a:solidFill>
                  <a:schemeClr val="tx1"/>
                </a:solidFill>
                <a:effectLst/>
                <a:latin typeface="+mn-lt"/>
                <a:ea typeface="+mn-ea"/>
                <a:cs typeface="+mn-cs"/>
              </a:rPr>
              <a:t> and their assigned scenario:</a:t>
            </a:r>
          </a:p>
          <a:p>
            <a:r>
              <a:rPr lang="en-US" sz="1200" kern="1200" dirty="0" smtClean="0">
                <a:solidFill>
                  <a:schemeClr val="tx1"/>
                </a:solidFill>
                <a:effectLst/>
                <a:latin typeface="+mn-lt"/>
                <a:ea typeface="+mn-ea"/>
                <a:cs typeface="+mn-cs"/>
              </a:rPr>
              <a:t>1) identify only one crime in PC 368 </a:t>
            </a:r>
            <a:r>
              <a:rPr lang="en-US" sz="1200" b="1" kern="1200" dirty="0" smtClean="0">
                <a:solidFill>
                  <a:schemeClr val="tx1"/>
                </a:solidFill>
                <a:effectLst/>
                <a:latin typeface="+mn-lt"/>
                <a:ea typeface="+mn-ea"/>
                <a:cs typeface="+mn-cs"/>
              </a:rPr>
              <a:t>(Handout #5)</a:t>
            </a:r>
            <a:r>
              <a:rPr lang="en-US" sz="1200" kern="1200" dirty="0" smtClean="0">
                <a:solidFill>
                  <a:schemeClr val="tx1"/>
                </a:solidFill>
                <a:effectLst/>
                <a:latin typeface="+mn-lt"/>
                <a:ea typeface="+mn-ea"/>
                <a:cs typeface="+mn-cs"/>
              </a:rPr>
              <a:t>; 2) identify the elements and list the evidence to prove each element; 3) list any witness and 4) determine if there is missing information or if there are questions that need to be clarified to prove an element.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Provide helpful hints</a:t>
            </a:r>
            <a:r>
              <a:rPr lang="en-US" sz="1200" kern="1200" dirty="0" smtClean="0">
                <a:solidFill>
                  <a:schemeClr val="tx1"/>
                </a:solidFill>
                <a:effectLst/>
                <a:latin typeface="+mn-lt"/>
                <a:ea typeface="+mn-ea"/>
                <a:cs typeface="+mn-cs"/>
              </a:rPr>
              <a:t> (e.g. “you’ll have to prove a victim is an elder; if stranger is perpetrator, that they knew or reasonably should have known victim is elder or dependent adult”).</a:t>
            </a:r>
          </a:p>
          <a:p>
            <a:r>
              <a:rPr lang="en-US" sz="1200" b="1" kern="1200" dirty="0" smtClean="0">
                <a:solidFill>
                  <a:schemeClr val="tx1"/>
                </a:solidFill>
                <a:effectLst/>
                <a:latin typeface="+mn-lt"/>
                <a:ea typeface="+mn-ea"/>
                <a:cs typeface="+mn-cs"/>
              </a:rPr>
              <a:t>Remind</a:t>
            </a:r>
            <a:r>
              <a:rPr lang="en-US" sz="1200" kern="1200" dirty="0" smtClean="0">
                <a:solidFill>
                  <a:schemeClr val="tx1"/>
                </a:solidFill>
                <a:effectLst/>
                <a:latin typeface="+mn-lt"/>
                <a:ea typeface="+mn-ea"/>
                <a:cs typeface="+mn-cs"/>
              </a:rPr>
              <a:t> them to identify a spokesperson for the report out.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Circulate frequently to help teams with questions and to keep participants on track.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About 20 minutes into this activity, </a:t>
            </a:r>
            <a:r>
              <a:rPr lang="en-US" sz="1200" b="1" kern="1200" dirty="0" smtClean="0">
                <a:solidFill>
                  <a:schemeClr val="tx1"/>
                </a:solidFill>
                <a:effectLst/>
                <a:latin typeface="+mn-lt"/>
                <a:ea typeface="+mn-ea"/>
                <a:cs typeface="+mn-cs"/>
              </a:rPr>
              <a:t>visit</a:t>
            </a:r>
            <a:r>
              <a:rPr lang="en-US" sz="1200" kern="1200" dirty="0" smtClean="0">
                <a:solidFill>
                  <a:schemeClr val="tx1"/>
                </a:solidFill>
                <a:effectLst/>
                <a:latin typeface="+mn-lt"/>
                <a:ea typeface="+mn-ea"/>
                <a:cs typeface="+mn-cs"/>
              </a:rPr>
              <a:t> each table and </a:t>
            </a:r>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them to present the case overview to you, at their table, in no more than one minute. </a:t>
            </a:r>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the case overview is intended to highlight key information that will convince the prosecutor that the case is prosecution-worthy. </a:t>
            </a:r>
            <a:r>
              <a:rPr lang="en-US" sz="1200" b="1" kern="1200" dirty="0" smtClean="0">
                <a:solidFill>
                  <a:schemeClr val="tx1"/>
                </a:solidFill>
                <a:effectLst/>
                <a:latin typeface="+mn-lt"/>
                <a:ea typeface="+mn-ea"/>
                <a:cs typeface="+mn-cs"/>
              </a:rPr>
              <a:t>Encourage</a:t>
            </a:r>
            <a:r>
              <a:rPr lang="en-US" sz="1200" kern="1200" dirty="0" smtClean="0">
                <a:solidFill>
                  <a:schemeClr val="tx1"/>
                </a:solidFill>
                <a:effectLst/>
                <a:latin typeface="+mn-lt"/>
                <a:ea typeface="+mn-ea"/>
                <a:cs typeface="+mn-cs"/>
              </a:rPr>
              <a:t> them to think about special aspects of the facts; such as pattern of abuse, significant loss, predatory or other egregious behavior, dangerousness of the perpetrator, or abusing the victim’s trust. Teams can present the elements and supporting evidence after the one-minute overview.  </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Report Out (20 min)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each group’s Spokesperson(s) to provide a </a:t>
            </a:r>
            <a:r>
              <a:rPr lang="en-US" sz="1200" b="1" kern="1200" dirty="0" smtClean="0">
                <a:solidFill>
                  <a:schemeClr val="tx1"/>
                </a:solidFill>
                <a:effectLst/>
                <a:latin typeface="+mn-lt"/>
                <a:ea typeface="+mn-ea"/>
                <a:cs typeface="+mn-cs"/>
              </a:rPr>
              <a:t>brief</a:t>
            </a:r>
            <a:r>
              <a:rPr lang="en-US" sz="1200" kern="1200" dirty="0" smtClean="0">
                <a:solidFill>
                  <a:schemeClr val="tx1"/>
                </a:solidFill>
                <a:effectLst/>
                <a:latin typeface="+mn-lt"/>
                <a:ea typeface="+mn-ea"/>
                <a:cs typeface="+mn-cs"/>
              </a:rPr>
              <a:t> case overview starting with their one-minute of case facts and then briefly provide: the crime, its elements, and evidence that support each element.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each group report out should be no more than 5 min.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Debrief Activity VII: (5 min)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class what they took away from this activity. </a:t>
            </a:r>
            <a:r>
              <a:rPr lang="en-US" sz="1200" b="1" kern="1200" dirty="0" smtClean="0">
                <a:solidFill>
                  <a:schemeClr val="tx1"/>
                </a:solidFill>
                <a:effectLst/>
                <a:latin typeface="+mn-lt"/>
                <a:ea typeface="+mn-ea"/>
                <a:cs typeface="+mn-cs"/>
              </a:rPr>
              <a:t>Take</a:t>
            </a:r>
            <a:r>
              <a:rPr lang="en-US" sz="1200" kern="1200" dirty="0" smtClean="0">
                <a:solidFill>
                  <a:schemeClr val="tx1"/>
                </a:solidFill>
                <a:effectLst/>
                <a:latin typeface="+mn-lt"/>
                <a:ea typeface="+mn-ea"/>
                <a:cs typeface="+mn-cs"/>
              </a:rPr>
              <a:t> a few answers.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a:t>
            </a:r>
          </a:p>
          <a:p>
            <a:pPr lvl="0"/>
            <a:r>
              <a:rPr lang="en-US" sz="1200" kern="1200" dirty="0" smtClean="0">
                <a:solidFill>
                  <a:schemeClr val="tx1"/>
                </a:solidFill>
                <a:effectLst/>
                <a:latin typeface="+mn-lt"/>
                <a:ea typeface="+mn-ea"/>
                <a:cs typeface="+mn-cs"/>
              </a:rPr>
              <a:t>More objective way to evaluate the case</a:t>
            </a:r>
          </a:p>
          <a:p>
            <a:pPr lvl="0"/>
            <a:r>
              <a:rPr lang="en-US" sz="1200" kern="1200" dirty="0" smtClean="0">
                <a:solidFill>
                  <a:schemeClr val="tx1"/>
                </a:solidFill>
                <a:effectLst/>
                <a:latin typeface="+mn-lt"/>
                <a:ea typeface="+mn-ea"/>
                <a:cs typeface="+mn-cs"/>
              </a:rPr>
              <a:t>Identify missing evidence or elements so can go back and obtain</a:t>
            </a:r>
          </a:p>
          <a:p>
            <a:pPr lvl="0"/>
            <a:r>
              <a:rPr lang="en-US" sz="1200" kern="1200" dirty="0" smtClean="0">
                <a:solidFill>
                  <a:schemeClr val="tx1"/>
                </a:solidFill>
                <a:effectLst/>
                <a:latin typeface="+mn-lt"/>
                <a:ea typeface="+mn-ea"/>
                <a:cs typeface="+mn-cs"/>
              </a:rPr>
              <a:t>Recognize when a case cannot be proven.</a:t>
            </a:r>
          </a:p>
          <a:p>
            <a:pPr lvl="0"/>
            <a:r>
              <a:rPr lang="en-US" sz="1200" kern="1200" dirty="0" smtClean="0">
                <a:solidFill>
                  <a:schemeClr val="tx1"/>
                </a:solidFill>
                <a:effectLst/>
                <a:latin typeface="+mn-lt"/>
                <a:ea typeface="+mn-ea"/>
                <a:cs typeface="+mn-cs"/>
              </a:rPr>
              <a:t>Convince the criminal justice system that a crime can be proven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Congratulate</a:t>
            </a:r>
            <a:r>
              <a:rPr lang="en-US" sz="1200" kern="1200" dirty="0" smtClean="0">
                <a:solidFill>
                  <a:schemeClr val="tx1"/>
                </a:solidFill>
                <a:effectLst/>
                <a:latin typeface="+mn-lt"/>
                <a:ea typeface="+mn-ea"/>
                <a:cs typeface="+mn-cs"/>
              </a:rPr>
              <a:t> them on completing a difficult task.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this one-minute overview is important to do as it requires thinking about what information the criminal justice system needs for a prosecution which is different from how APS typically thinks about its case. The criminal justice system is focused on identifying and proving crimes and those accountable for them. In contrast, APS, once it is able to sustain or found an allegation is focused on the client’s needs, reducing risk, and offering services.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FB686B-D6FA-4B79-8696-BA8F2B4F3D33}" type="slidenum">
              <a:rPr lang="en-US" smtClean="0"/>
              <a:t>55</a:t>
            </a:fld>
            <a:endParaRPr lang="en-US"/>
          </a:p>
        </p:txBody>
      </p:sp>
    </p:spTree>
    <p:extLst>
      <p:ext uri="{BB962C8B-B14F-4D97-AF65-F5344CB8AC3E}">
        <p14:creationId xmlns:p14="http://schemas.microsoft.com/office/powerpoint/2010/main" val="2181574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err="1" smtClean="0">
                <a:solidFill>
                  <a:schemeClr val="tx1"/>
                </a:solidFill>
                <a:effectLst/>
                <a:latin typeface="+mn-lt"/>
                <a:ea typeface="+mn-ea"/>
                <a:cs typeface="+mn-cs"/>
              </a:rPr>
              <a:t>Lecturette</a:t>
            </a:r>
            <a:r>
              <a:rPr lang="en-US" sz="1200" b="1" u="sng" kern="1200" dirty="0" smtClean="0">
                <a:solidFill>
                  <a:schemeClr val="tx1"/>
                </a:solidFill>
                <a:effectLst/>
                <a:latin typeface="+mn-lt"/>
                <a:ea typeface="+mn-ea"/>
                <a:cs typeface="+mn-cs"/>
              </a:rPr>
              <a:t>: Framework (5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Guide</a:t>
            </a:r>
            <a:r>
              <a:rPr lang="en-US" sz="1200" kern="1200" dirty="0" smtClean="0">
                <a:solidFill>
                  <a:schemeClr val="tx1"/>
                </a:solidFill>
                <a:effectLst/>
                <a:latin typeface="+mn-lt"/>
                <a:ea typeface="+mn-ea"/>
                <a:cs typeface="+mn-cs"/>
              </a:rPr>
              <a:t> participants to </a:t>
            </a:r>
            <a:r>
              <a:rPr lang="en-US" sz="1200" b="1" kern="1200" dirty="0" smtClean="0">
                <a:solidFill>
                  <a:schemeClr val="tx1"/>
                </a:solidFill>
                <a:effectLst/>
                <a:latin typeface="+mn-lt"/>
                <a:ea typeface="+mn-ea"/>
                <a:cs typeface="+mn-cs"/>
              </a:rPr>
              <a:t>Handout #7- Case Building Framework</a:t>
            </a:r>
            <a:r>
              <a:rPr lang="en-US" sz="1200" kern="1200" dirty="0" smtClean="0">
                <a:solidFill>
                  <a:schemeClr val="tx1"/>
                </a:solidFill>
                <a:effectLst/>
                <a:latin typeface="+mn-lt"/>
                <a:ea typeface="+mn-ea"/>
                <a:cs typeface="+mn-cs"/>
              </a:rPr>
              <a:t>. It is a variation on what they have just done in this activity but is in a chart-like form which they may want to use in their everyday work.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this framework helps narrow down the focus like the one-minute overview they just did. </a:t>
            </a:r>
          </a:p>
          <a:p>
            <a:r>
              <a:rPr lang="en-US" sz="1200" b="1" kern="1200" dirty="0" smtClean="0">
                <a:solidFill>
                  <a:schemeClr val="tx1"/>
                </a:solidFill>
                <a:effectLst/>
                <a:latin typeface="+mn-lt"/>
                <a:ea typeface="+mn-ea"/>
                <a:cs typeface="+mn-cs"/>
              </a:rPr>
              <a:t>Acknowledge</a:t>
            </a:r>
            <a:r>
              <a:rPr lang="en-US" sz="1200" kern="1200" dirty="0" smtClean="0">
                <a:solidFill>
                  <a:schemeClr val="tx1"/>
                </a:solidFill>
                <a:effectLst/>
                <a:latin typeface="+mn-lt"/>
                <a:ea typeface="+mn-ea"/>
                <a:cs typeface="+mn-cs"/>
              </a:rPr>
              <a:t> that this shift in focus will take practice because APS and CJS have different views and concerns.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APS may have a different “world view” of what is important than the criminal justice system has.  APS often has more extensive history and focus on the “why”.   </a:t>
            </a:r>
          </a:p>
          <a:p>
            <a:pPr lvl="0"/>
            <a:r>
              <a:rPr lang="en-US" sz="1200" kern="1200" dirty="0" smtClean="0">
                <a:solidFill>
                  <a:schemeClr val="tx1"/>
                </a:solidFill>
                <a:effectLst/>
                <a:latin typeface="+mn-lt"/>
                <a:ea typeface="+mn-ea"/>
                <a:cs typeface="+mn-cs"/>
              </a:rPr>
              <a:t>Understanding that the criminal justice system needs to focus on the crime itself and tailoring your focus when presenting a case will better engage law enforcement and prosecutors.</a:t>
            </a:r>
          </a:p>
          <a:p>
            <a:pPr lvl="0"/>
            <a:r>
              <a:rPr lang="en-US" sz="1200" kern="1200" dirty="0" smtClean="0">
                <a:solidFill>
                  <a:schemeClr val="tx1"/>
                </a:solidFill>
                <a:effectLst/>
                <a:latin typeface="+mn-lt"/>
                <a:ea typeface="+mn-ea"/>
                <a:cs typeface="+mn-cs"/>
              </a:rPr>
              <a:t>APS needs different information than the criminal justice system does in order to act. Tailoring the presentation to what the criminal justice system needs better protect aspects of client confidentiality.</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it is helpful to have participants reflect back on Activity II covered in the morning session (APS vs LE lens)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The prosecution has a legal and ethical duty to provide the defense with all evidence supporting a defendant's innocence as well as evidence supporting a lighter sentence and/or less criminal culpability (e.g., charged with first degree murder but evidence or information may support a less serious crime such as manslaughter). </a:t>
            </a:r>
          </a:p>
          <a:p>
            <a:r>
              <a:rPr lang="en-US" sz="1200" kern="1200" dirty="0" smtClean="0">
                <a:solidFill>
                  <a:schemeClr val="tx1"/>
                </a:solidFill>
                <a:effectLst/>
                <a:latin typeface="+mn-lt"/>
                <a:ea typeface="+mn-ea"/>
                <a:cs typeface="+mn-cs"/>
              </a:rPr>
              <a:t>Once information is turned over to the prosecution by APS, even information that APS did not need to provide, it is often difficult to prevent that information from being provided on discovery. </a:t>
            </a:r>
          </a:p>
          <a:p>
            <a:r>
              <a:rPr lang="en-US" sz="1200" kern="1200" dirty="0" smtClean="0">
                <a:solidFill>
                  <a:schemeClr val="tx1"/>
                </a:solidFill>
                <a:effectLst/>
                <a:latin typeface="+mn-lt"/>
                <a:ea typeface="+mn-ea"/>
                <a:cs typeface="+mn-cs"/>
              </a:rPr>
              <a:t>This is not to suggest that APS should ever withhold information when providing it to the prosecution but only to remind APS professional that there may be confidential medical or mental health information that the worker gathered to assist in an effective case plan that is unrelated to criminal justice system determination of guilt and innocence. If APS has concerns about whether a particular item should be turned over, before sharing it, discuss with an APS supervisor or APS legal representative.</a:t>
            </a:r>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56</a:t>
            </a:fld>
            <a:endParaRPr lang="en-US"/>
          </a:p>
        </p:txBody>
      </p:sp>
    </p:spTree>
    <p:extLst>
      <p:ext uri="{BB962C8B-B14F-4D97-AF65-F5344CB8AC3E}">
        <p14:creationId xmlns:p14="http://schemas.microsoft.com/office/powerpoint/2010/main" val="2983679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Trainer Notes: This lesson is planting the seed for a more in-depth lesson on documentation in an Advance Training. It’s suggested that you address that with the participants, as they may want more of this lesson and it can go longer than time allotted. </a:t>
            </a: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Trainer Notes: this section uses activities occurring in a courtroom, but the purpose is not to teach participants about how to testify or aspects of courtroom procedure. The courtroom setting is used to make the link that effectiveness as a witness is directly related to the thoroughness of the worker’s documentation.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57</a:t>
            </a:fld>
            <a:endParaRPr lang="en-US"/>
          </a:p>
        </p:txBody>
      </p:sp>
    </p:spTree>
    <p:extLst>
      <p:ext uri="{BB962C8B-B14F-4D97-AF65-F5344CB8AC3E}">
        <p14:creationId xmlns:p14="http://schemas.microsoft.com/office/powerpoint/2010/main" val="172910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purpose of this training day is to improve your ability to successfully work with the criminal justice system. The module is designed to help APS professionals develop an understanding and appreciation for the law enforcement and prosecution lens, but NOT to make them Detective or a Prosecutor.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APS will remain client focused but understanding this perspective will advance your collaborative working relationship with the Criminal Justice System.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a:t>
            </a:fld>
            <a:endParaRPr lang="en-US"/>
          </a:p>
        </p:txBody>
      </p:sp>
    </p:spTree>
    <p:extLst>
      <p:ext uri="{BB962C8B-B14F-4D97-AF65-F5344CB8AC3E}">
        <p14:creationId xmlns:p14="http://schemas.microsoft.com/office/powerpoint/2010/main" val="1490564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Explain:</a:t>
            </a:r>
            <a:r>
              <a:rPr lang="en-US" sz="1200" b="0" kern="1200" dirty="0" smtClean="0">
                <a:solidFill>
                  <a:schemeClr val="tx1"/>
                </a:solidFill>
                <a:effectLst/>
                <a:latin typeface="+mn-lt"/>
                <a:ea typeface="+mn-ea"/>
                <a:cs typeface="+mn-cs"/>
              </a:rPr>
              <a:t> The APS professional’s effectiveness is dependent on complete documentation. </a:t>
            </a:r>
            <a:endParaRPr lang="en-US" sz="13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Your effectiveness as a witness is dependent on your effectiveness as a documenter of what you see, otherwise perceive, and write down.</a:t>
            </a:r>
          </a:p>
          <a:p>
            <a:pPr lvl="0"/>
            <a:r>
              <a:rPr lang="en-US" sz="1200" kern="1200" dirty="0" smtClean="0">
                <a:solidFill>
                  <a:schemeClr val="tx1"/>
                </a:solidFill>
                <a:effectLst/>
                <a:latin typeface="+mn-lt"/>
                <a:ea typeface="+mn-ea"/>
                <a:cs typeface="+mn-cs"/>
              </a:rPr>
              <a:t> “If it wasn’t written down it didn’t happen.” Even if it did, it is unlikely you will be believed.</a:t>
            </a:r>
          </a:p>
          <a:p>
            <a:pPr lvl="0"/>
            <a:r>
              <a:rPr lang="en-US" sz="1200" kern="1200" dirty="0" smtClean="0">
                <a:solidFill>
                  <a:schemeClr val="tx1"/>
                </a:solidFill>
                <a:effectLst/>
                <a:latin typeface="+mn-lt"/>
                <a:ea typeface="+mn-ea"/>
                <a:cs typeface="+mn-cs"/>
              </a:rPr>
              <a:t>Failure to document will draw your credibility and objectivity into question</a:t>
            </a:r>
          </a:p>
          <a:p>
            <a:pPr lvl="1"/>
            <a:r>
              <a:rPr lang="en-US" sz="1200" kern="1200" dirty="0" smtClean="0">
                <a:solidFill>
                  <a:schemeClr val="tx1"/>
                </a:solidFill>
                <a:effectLst/>
                <a:latin typeface="+mn-lt"/>
                <a:ea typeface="+mn-ea"/>
                <a:cs typeface="+mn-cs"/>
              </a:rPr>
              <a:t>Everything you say is drawn into question</a:t>
            </a:r>
          </a:p>
          <a:p>
            <a:pPr lvl="1"/>
            <a:r>
              <a:rPr lang="en-US" sz="1200" kern="1200" dirty="0" smtClean="0">
                <a:solidFill>
                  <a:schemeClr val="tx1"/>
                </a:solidFill>
                <a:effectLst/>
                <a:latin typeface="+mn-lt"/>
                <a:ea typeface="+mn-ea"/>
                <a:cs typeface="+mn-cs"/>
              </a:rPr>
              <a:t>Focus of trial can shift from what happened to what you did or did not do or write down</a:t>
            </a:r>
          </a:p>
          <a:p>
            <a:r>
              <a:rPr lang="en-US" sz="1200" u="sng" kern="1200" dirty="0" smtClean="0">
                <a:solidFill>
                  <a:schemeClr val="tx1"/>
                </a:solidFill>
                <a:effectLst/>
                <a:latin typeface="+mn-lt"/>
                <a:ea typeface="+mn-ea"/>
                <a:cs typeface="+mn-cs"/>
              </a:rPr>
              <a:t/>
            </a:r>
            <a:br>
              <a:rPr lang="en-US" sz="1200" u="sng"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it is likely in a criminal case that the APS professional will be called as a witness. Most often it is the prosecutor who will call the worker as a witness but the defense may also do so. When testifying as a witness in a court case you will be asked questions on direct and cross examinations after you have taken the oath to tell the truth.</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Direct Examination:</a:t>
            </a:r>
            <a:r>
              <a:rPr lang="en-US" sz="1200" kern="1200" dirty="0" smtClean="0">
                <a:solidFill>
                  <a:schemeClr val="tx1"/>
                </a:solidFill>
                <a:effectLst/>
                <a:latin typeface="+mn-lt"/>
                <a:ea typeface="+mn-ea"/>
                <a:cs typeface="+mn-cs"/>
              </a:rPr>
              <a:t> questions asked of you by the attorney who has called you to testify. These are usually non leading questions that ask you to describe what you saw, heard or did. </a:t>
            </a:r>
          </a:p>
          <a:p>
            <a:r>
              <a:rPr lang="en-US" sz="1200" kern="1200" dirty="0" smtClean="0">
                <a:solidFill>
                  <a:schemeClr val="tx1"/>
                </a:solidFill>
                <a:effectLst/>
                <a:latin typeface="+mn-lt"/>
                <a:ea typeface="+mn-ea"/>
                <a:cs typeface="+mn-cs"/>
              </a:rPr>
              <a:t>Examples: On June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about 1130, where were you? What took you to that address? What was your purpose in going there?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Cross Examination:</a:t>
            </a:r>
            <a:r>
              <a:rPr lang="en-US" sz="1200" kern="1200" dirty="0" smtClean="0">
                <a:solidFill>
                  <a:schemeClr val="tx1"/>
                </a:solidFill>
                <a:effectLst/>
                <a:latin typeface="+mn-lt"/>
                <a:ea typeface="+mn-ea"/>
                <a:cs typeface="+mn-cs"/>
              </a:rPr>
              <a:t> Questions that follow direct examination that are intended to advance the other side’s case theory and/or to challenge the information (or you as a witness) provided on direct examination. Leading questions are more narrowly phrased and often ask for a yes or no answer. </a:t>
            </a:r>
          </a:p>
          <a:p>
            <a:r>
              <a:rPr lang="en-US" sz="1200" kern="1200" dirty="0" smtClean="0">
                <a:solidFill>
                  <a:schemeClr val="tx1"/>
                </a:solidFill>
                <a:effectLst/>
                <a:latin typeface="+mn-lt"/>
                <a:ea typeface="+mn-ea"/>
                <a:cs typeface="+mn-cs"/>
              </a:rPr>
              <a:t>Examples: “Is it fair to say, or would you agree, are you telling me?”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59</a:t>
            </a:fld>
            <a:endParaRPr lang="en-US"/>
          </a:p>
        </p:txBody>
      </p:sp>
    </p:spTree>
    <p:extLst>
      <p:ext uri="{BB962C8B-B14F-4D97-AF65-F5344CB8AC3E}">
        <p14:creationId xmlns:p14="http://schemas.microsoft.com/office/powerpoint/2010/main" val="1953678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dirty="0" smtClean="0">
                <a:solidFill>
                  <a:schemeClr val="tx1"/>
                </a:solidFill>
                <a:effectLst/>
                <a:latin typeface="+mn-lt"/>
                <a:ea typeface="+mn-ea"/>
                <a:cs typeface="+mn-cs"/>
              </a:rPr>
              <a:t>Activity VIII: Mock Courtroom-Cross Examination (15 min)</a:t>
            </a:r>
            <a:endParaRPr lang="en-US" sz="1200" b="1"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activity is to allow participants to feel what it might be like to testify and have their documentation and memory called in to question. Participants should walk away having a clear understanding of how important careful and thoughtful documentation is.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Prior to this activity, a participant should be chosen who will play the role of Madison Grey, APS worker, and provided a copy of Handout #9b- Madison Gray’s Direct Testimony with Cross (Role Player Copy) as this has the information she cannot recall. Two copies are provided in this Trainer’s Manual; labeled Trainer Copy (9a) and Role Player Copy (9b).</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Explain:</a:t>
            </a:r>
            <a:endParaRPr lang="en-US" sz="1200" b="1"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We’re going to take the case of Mrs. </a:t>
            </a:r>
            <a:r>
              <a:rPr lang="en-US" sz="1200" b="0" i="0" kern="1200" dirty="0" err="1" smtClean="0">
                <a:solidFill>
                  <a:schemeClr val="tx1"/>
                </a:solidFill>
                <a:effectLst/>
                <a:latin typeface="+mn-lt"/>
                <a:ea typeface="+mn-ea"/>
                <a:cs typeface="+mn-cs"/>
              </a:rPr>
              <a:t>Xander</a:t>
            </a:r>
            <a:r>
              <a:rPr lang="en-US" sz="1200" b="0" i="0" kern="1200" dirty="0" smtClean="0">
                <a:solidFill>
                  <a:schemeClr val="tx1"/>
                </a:solidFill>
                <a:effectLst/>
                <a:latin typeface="+mn-lt"/>
                <a:ea typeface="+mn-ea"/>
                <a:cs typeface="+mn-cs"/>
              </a:rPr>
              <a:t> and her daughter Marianne and push this forward. Marianne has been charged with elder abuse. The case is in trial and the prosecution has called the APS worker, Madison Gray, to testify. </a:t>
            </a:r>
            <a:endParaRPr lang="en-US" sz="1200" b="1"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Ask</a:t>
            </a:r>
            <a:r>
              <a:rPr lang="en-US" sz="1200" b="0" i="0" kern="1200" dirty="0" smtClean="0">
                <a:solidFill>
                  <a:schemeClr val="tx1"/>
                </a:solidFill>
                <a:effectLst/>
                <a:latin typeface="+mn-lt"/>
                <a:ea typeface="+mn-ea"/>
                <a:cs typeface="+mn-cs"/>
              </a:rPr>
              <a:t> participants to locate </a:t>
            </a:r>
            <a:r>
              <a:rPr lang="en-US" sz="1200" b="1" i="0" kern="1200" dirty="0" smtClean="0">
                <a:solidFill>
                  <a:schemeClr val="tx1"/>
                </a:solidFill>
                <a:effectLst/>
                <a:latin typeface="+mn-lt"/>
                <a:ea typeface="+mn-ea"/>
                <a:cs typeface="+mn-cs"/>
              </a:rPr>
              <a:t>Handout #8- Madison Gray’s Direct Testimony</a:t>
            </a:r>
            <a:r>
              <a:rPr lang="en-US" sz="1200" b="0" i="0" kern="1200" dirty="0" smtClean="0">
                <a:solidFill>
                  <a:schemeClr val="tx1"/>
                </a:solidFill>
                <a:effectLst/>
                <a:latin typeface="+mn-lt"/>
                <a:ea typeface="+mn-ea"/>
                <a:cs typeface="+mn-cs"/>
              </a:rPr>
              <a:t> and to pick a partner from their table. Working in pairs, they have </a:t>
            </a:r>
            <a:r>
              <a:rPr lang="en-US" sz="1200" b="1" i="0" kern="1200" dirty="0" smtClean="0">
                <a:solidFill>
                  <a:schemeClr val="tx1"/>
                </a:solidFill>
                <a:effectLst/>
                <a:latin typeface="+mn-lt"/>
                <a:ea typeface="+mn-ea"/>
                <a:cs typeface="+mn-cs"/>
              </a:rPr>
              <a:t>5 min</a:t>
            </a:r>
            <a:r>
              <a:rPr lang="en-US" sz="1200" b="0" i="0" kern="1200" dirty="0" smtClean="0">
                <a:solidFill>
                  <a:schemeClr val="tx1"/>
                </a:solidFill>
                <a:effectLst/>
                <a:latin typeface="+mn-lt"/>
                <a:ea typeface="+mn-ea"/>
                <a:cs typeface="+mn-cs"/>
              </a:rPr>
              <a:t> to review the summary and develop 2-3 cross examination questions. </a:t>
            </a:r>
            <a:r>
              <a:rPr lang="en-US" sz="1200" b="1" i="0" kern="1200" dirty="0" smtClean="0">
                <a:solidFill>
                  <a:schemeClr val="tx1"/>
                </a:solidFill>
                <a:effectLst/>
                <a:latin typeface="+mn-lt"/>
                <a:ea typeface="+mn-ea"/>
                <a:cs typeface="+mn-cs"/>
              </a:rPr>
              <a:t>Remind</a:t>
            </a:r>
            <a:r>
              <a:rPr lang="en-US" sz="1200" b="0" i="0" kern="1200" dirty="0" smtClean="0">
                <a:solidFill>
                  <a:schemeClr val="tx1"/>
                </a:solidFill>
                <a:effectLst/>
                <a:latin typeface="+mn-lt"/>
                <a:ea typeface="+mn-ea"/>
                <a:cs typeface="+mn-cs"/>
              </a:rPr>
              <a:t> them they should think like a defense attorney.  </a:t>
            </a:r>
            <a:endParaRPr lang="en-US" sz="1200" b="1"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Place a chair </a:t>
            </a:r>
            <a:r>
              <a:rPr lang="en-US" sz="1200" kern="1200" dirty="0" smtClean="0">
                <a:solidFill>
                  <a:schemeClr val="tx1"/>
                </a:solidFill>
                <a:effectLst/>
                <a:latin typeface="+mn-lt"/>
                <a:ea typeface="+mn-ea"/>
                <a:cs typeface="+mn-cs"/>
              </a:rPr>
              <a:t>at the front of the room and</a:t>
            </a:r>
            <a:r>
              <a:rPr lang="en-US" sz="1200" b="1" kern="1200" dirty="0" smtClean="0">
                <a:solidFill>
                  <a:schemeClr val="tx1"/>
                </a:solidFill>
                <a:effectLst/>
                <a:latin typeface="+mn-lt"/>
                <a:ea typeface="+mn-ea"/>
                <a:cs typeface="+mn-cs"/>
              </a:rPr>
              <a:t> ask</a:t>
            </a:r>
            <a:r>
              <a:rPr lang="en-US" sz="1200" kern="1200" dirty="0" smtClean="0">
                <a:solidFill>
                  <a:schemeClr val="tx1"/>
                </a:solidFill>
                <a:effectLst/>
                <a:latin typeface="+mn-lt"/>
                <a:ea typeface="+mn-ea"/>
                <a:cs typeface="+mn-cs"/>
              </a:rPr>
              <a:t> the witness role player to have a seat on the “witness stand”.</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We’re going to take </a:t>
            </a:r>
            <a:r>
              <a:rPr lang="en-US" sz="1200" b="1" kern="1200" dirty="0" smtClean="0">
                <a:solidFill>
                  <a:schemeClr val="tx1"/>
                </a:solidFill>
                <a:effectLst/>
                <a:latin typeface="+mn-lt"/>
                <a:ea typeface="+mn-ea"/>
                <a:cs typeface="+mn-cs"/>
              </a:rPr>
              <a:t>7-10 minutes</a:t>
            </a:r>
            <a:r>
              <a:rPr lang="en-US" sz="1200" kern="1200" dirty="0" smtClean="0">
                <a:solidFill>
                  <a:schemeClr val="tx1"/>
                </a:solidFill>
                <a:effectLst/>
                <a:latin typeface="+mn-lt"/>
                <a:ea typeface="+mn-ea"/>
                <a:cs typeface="+mn-cs"/>
              </a:rPr>
              <a:t>, going around pair by pair and one of you will ask the witness, Ms. Madison Gray, one of your questions. We are not going to worry if they would be objected or not in real court. The goal is to demonstrate to participants the relationship between documentation and court proceedings.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Court is now in session!  </a:t>
            </a:r>
          </a:p>
          <a:p>
            <a:r>
              <a:rPr lang="en-US" sz="1200" b="1" kern="1200" dirty="0" smtClean="0">
                <a:solidFill>
                  <a:schemeClr val="tx1"/>
                </a:solidFill>
                <a:effectLst/>
                <a:latin typeface="+mn-lt"/>
                <a:ea typeface="+mn-ea"/>
                <a:cs typeface="+mn-cs"/>
              </a:rPr>
              <a:t>Allow</a:t>
            </a:r>
            <a:r>
              <a:rPr lang="en-US" sz="1200" kern="1200" dirty="0" smtClean="0">
                <a:solidFill>
                  <a:schemeClr val="tx1"/>
                </a:solidFill>
                <a:effectLst/>
                <a:latin typeface="+mn-lt"/>
                <a:ea typeface="+mn-ea"/>
                <a:cs typeface="+mn-cs"/>
              </a:rPr>
              <a:t> participants to ask their questions.</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60</a:t>
            </a:fld>
            <a:endParaRPr lang="en-US"/>
          </a:p>
        </p:txBody>
      </p:sp>
    </p:spTree>
    <p:extLst>
      <p:ext uri="{BB962C8B-B14F-4D97-AF65-F5344CB8AC3E}">
        <p14:creationId xmlns:p14="http://schemas.microsoft.com/office/powerpoint/2010/main" val="1782304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Debrief of Mock Courtroom (10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Notes: If time allows, do a short cross of 1-2 points after the students have asked their questions.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what they took away from this activity. </a:t>
            </a:r>
            <a:r>
              <a:rPr lang="en-US" sz="1200" b="1" kern="1200" dirty="0" smtClean="0">
                <a:solidFill>
                  <a:schemeClr val="tx1"/>
                </a:solidFill>
                <a:effectLst/>
                <a:latin typeface="+mn-lt"/>
                <a:ea typeface="+mn-ea"/>
                <a:cs typeface="+mn-cs"/>
              </a:rPr>
              <a:t>Take</a:t>
            </a:r>
            <a:r>
              <a:rPr lang="en-US" sz="1200" kern="1200" dirty="0" smtClean="0">
                <a:solidFill>
                  <a:schemeClr val="tx1"/>
                </a:solidFill>
                <a:effectLst/>
                <a:latin typeface="+mn-lt"/>
                <a:ea typeface="+mn-ea"/>
                <a:cs typeface="+mn-cs"/>
              </a:rPr>
              <a:t> 3-5 quick responses.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may include: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Importance of complete documentation to enhance memory and credibility as a witness.</a:t>
            </a:r>
          </a:p>
          <a:p>
            <a:pPr lvl="0"/>
            <a:r>
              <a:rPr lang="en-US" sz="1200" kern="1200" dirty="0" smtClean="0">
                <a:solidFill>
                  <a:schemeClr val="tx1"/>
                </a:solidFill>
                <a:effectLst/>
                <a:latin typeface="+mn-lt"/>
                <a:ea typeface="+mn-ea"/>
                <a:cs typeface="+mn-cs"/>
              </a:rPr>
              <a:t>Need to prepare carefully to testify</a:t>
            </a:r>
          </a:p>
          <a:p>
            <a:r>
              <a:rPr lang="en-US" sz="1200" kern="1200" dirty="0" smtClean="0">
                <a:solidFill>
                  <a:schemeClr val="tx1"/>
                </a:solidFill>
                <a:effectLst/>
                <a:latin typeface="+mn-lt"/>
                <a:ea typeface="+mn-ea"/>
                <a:cs typeface="+mn-cs"/>
              </a:rPr>
              <a:t>Must know case well for court</a:t>
            </a:r>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61</a:t>
            </a:fld>
            <a:endParaRPr lang="en-US"/>
          </a:p>
        </p:txBody>
      </p:sp>
    </p:spTree>
    <p:extLst>
      <p:ext uri="{BB962C8B-B14F-4D97-AF65-F5344CB8AC3E}">
        <p14:creationId xmlns:p14="http://schemas.microsoft.com/office/powerpoint/2010/main" val="1743117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We’re going to review the Terms and Their Meaning Handout (</a:t>
            </a:r>
            <a:r>
              <a:rPr lang="en-US" sz="1200" b="1" kern="1200" dirty="0" smtClean="0">
                <a:solidFill>
                  <a:schemeClr val="tx1"/>
                </a:solidFill>
                <a:effectLst/>
                <a:latin typeface="+mn-lt"/>
                <a:ea typeface="+mn-ea"/>
                <a:cs typeface="+mn-cs"/>
              </a:rPr>
              <a:t>Handout #1</a:t>
            </a:r>
            <a:r>
              <a:rPr lang="en-US" sz="1200" kern="1200" dirty="0" smtClean="0">
                <a:solidFill>
                  <a:schemeClr val="tx1"/>
                </a:solidFill>
                <a:effectLst/>
                <a:latin typeface="+mn-lt"/>
                <a:ea typeface="+mn-ea"/>
                <a:cs typeface="+mn-cs"/>
              </a:rPr>
              <a:t>) but before we do, </a:t>
            </a:r>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if there are any questions from today’s material? </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Activity IX:</a:t>
            </a:r>
            <a:r>
              <a:rPr lang="en-US" sz="1200" u="sng"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Terms and Their Meaning Recap (5 min)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Review</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correct </a:t>
            </a:r>
            <a:r>
              <a:rPr lang="en-US" sz="1200" kern="1200" dirty="0" smtClean="0">
                <a:solidFill>
                  <a:schemeClr val="tx1"/>
                </a:solidFill>
                <a:effectLst/>
                <a:latin typeface="+mn-lt"/>
                <a:ea typeface="+mn-ea"/>
                <a:cs typeface="+mn-cs"/>
              </a:rPr>
              <a:t>handout as class.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62</a:t>
            </a:fld>
            <a:endParaRPr lang="en-US"/>
          </a:p>
        </p:txBody>
      </p:sp>
    </p:spTree>
    <p:extLst>
      <p:ext uri="{BB962C8B-B14F-4D97-AF65-F5344CB8AC3E}">
        <p14:creationId xmlns:p14="http://schemas.microsoft.com/office/powerpoint/2010/main" val="986345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Ask</a:t>
            </a:r>
            <a:r>
              <a:rPr lang="en-US" sz="1200" b="0" kern="1200" dirty="0" smtClean="0">
                <a:solidFill>
                  <a:schemeClr val="tx1"/>
                </a:solidFill>
                <a:effectLst/>
                <a:latin typeface="+mn-lt"/>
                <a:ea typeface="+mn-ea"/>
                <a:cs typeface="+mn-cs"/>
              </a:rPr>
              <a:t> participants to locate Transfer of Learning (TOL) in their manuals (in appendix).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Explain:</a:t>
            </a:r>
            <a:r>
              <a:rPr lang="en-US" sz="1200" b="0" kern="1200" dirty="0" smtClean="0">
                <a:solidFill>
                  <a:schemeClr val="tx1"/>
                </a:solidFill>
                <a:effectLst/>
                <a:latin typeface="+mn-lt"/>
                <a:ea typeface="+mn-ea"/>
                <a:cs typeface="+mn-cs"/>
              </a:rPr>
              <a:t> This is for you and your Supervisor to utilize with a current case of yours.  Ensure your Supervisor has a copy and build this in to your supervision time. You are applying the skills you’ve gained from today’s training with this tool.   </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63</a:t>
            </a:fld>
            <a:endParaRPr lang="en-US"/>
          </a:p>
        </p:txBody>
      </p:sp>
    </p:spTree>
    <p:extLst>
      <p:ext uri="{BB962C8B-B14F-4D97-AF65-F5344CB8AC3E}">
        <p14:creationId xmlns:p14="http://schemas.microsoft.com/office/powerpoint/2010/main" val="863882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Before filling out evaluations, let’s take a moment and quickly write down two things you will do to enhance your effectiveness when working with the CJS.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if anyone is willing to share (take 3-5) </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64</a:t>
            </a:fld>
            <a:endParaRPr lang="en-US"/>
          </a:p>
        </p:txBody>
      </p:sp>
    </p:spTree>
    <p:extLst>
      <p:ext uri="{BB962C8B-B14F-4D97-AF65-F5344CB8AC3E}">
        <p14:creationId xmlns:p14="http://schemas.microsoft.com/office/powerpoint/2010/main" val="1176316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Evaluations (10 min) </a:t>
            </a:r>
            <a:endParaRPr lang="en-US" sz="1200" b="1" kern="1200" dirty="0" smtClean="0">
              <a:solidFill>
                <a:schemeClr val="tx1"/>
              </a:solidFill>
              <a:effectLst/>
              <a:latin typeface="+mn-lt"/>
              <a:ea typeface="+mn-ea"/>
              <a:cs typeface="+mn-cs"/>
            </a:endParaRPr>
          </a:p>
          <a:p>
            <a:pPr eaLnBrk="0" fontAlgn="base" hangingPunct="0"/>
            <a:r>
              <a:rPr lang="en-US" sz="1200" b="1" kern="1200" dirty="0" smtClean="0">
                <a:solidFill>
                  <a:schemeClr val="tx1"/>
                </a:solidFill>
                <a:effectLst/>
                <a:latin typeface="+mn-lt"/>
                <a:ea typeface="+mn-ea"/>
                <a:cs typeface="+mn-cs"/>
              </a:rPr>
              <a:t>Direct </a:t>
            </a:r>
            <a:r>
              <a:rPr lang="en-US" sz="1200" kern="1200" dirty="0" smtClean="0">
                <a:solidFill>
                  <a:schemeClr val="tx1"/>
                </a:solidFill>
                <a:effectLst/>
                <a:latin typeface="+mn-lt"/>
                <a:ea typeface="+mn-ea"/>
                <a:cs typeface="+mn-cs"/>
              </a:rPr>
              <a:t>participants to the evaluations.</a:t>
            </a:r>
          </a:p>
          <a:p>
            <a:pPr eaLnBrk="0" fontAlgn="base" hangingPunct="0"/>
            <a:r>
              <a:rPr lang="en-US" sz="1200" b="1" kern="1200" dirty="0" smtClean="0">
                <a:solidFill>
                  <a:schemeClr val="tx1"/>
                </a:solidFill>
                <a:effectLst/>
                <a:latin typeface="+mn-lt"/>
                <a:ea typeface="+mn-ea"/>
                <a:cs typeface="+mn-cs"/>
              </a:rPr>
              <a:t>Emphasize </a:t>
            </a:r>
            <a:r>
              <a:rPr lang="en-US" sz="1200" kern="1200" dirty="0" smtClean="0">
                <a:solidFill>
                  <a:schemeClr val="tx1"/>
                </a:solidFill>
                <a:effectLst/>
                <a:latin typeface="+mn-lt"/>
                <a:ea typeface="+mn-ea"/>
                <a:cs typeface="+mn-cs"/>
              </a:rPr>
              <a:t>that their feedback is vital to meet the needs of the APS programs, we encourage honesty and suggestions.  </a:t>
            </a:r>
          </a:p>
          <a:p>
            <a:pPr eaLnBrk="0" fontAlgn="base" hangingPunct="0"/>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Thank them </a:t>
            </a:r>
            <a:r>
              <a:rPr lang="en-US" sz="1200" kern="1200" dirty="0" smtClean="0">
                <a:solidFill>
                  <a:schemeClr val="tx1"/>
                </a:solidFill>
                <a:effectLst/>
                <a:latin typeface="+mn-lt"/>
                <a:ea typeface="+mn-ea"/>
                <a:cs typeface="+mn-cs"/>
              </a:rPr>
              <a:t>for coming, working hard, and serving the elderly members and dependent adults of their community!</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65</a:t>
            </a:fld>
            <a:endParaRPr lang="en-US"/>
          </a:p>
        </p:txBody>
      </p:sp>
    </p:spTree>
    <p:extLst>
      <p:ext uri="{BB962C8B-B14F-4D97-AF65-F5344CB8AC3E}">
        <p14:creationId xmlns:p14="http://schemas.microsoft.com/office/powerpoint/2010/main" val="31446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Law Enforcement</a:t>
            </a:r>
          </a:p>
          <a:p>
            <a:pPr lvl="1"/>
            <a:r>
              <a:rPr lang="en-US" dirty="0" smtClean="0"/>
              <a:t>Investigate alleged criminal conduct and make arrests</a:t>
            </a:r>
          </a:p>
          <a:p>
            <a:pPr lvl="0"/>
            <a:r>
              <a:rPr lang="en-US" dirty="0" smtClean="0"/>
              <a:t>Prosecution</a:t>
            </a:r>
          </a:p>
          <a:p>
            <a:pPr lvl="1"/>
            <a:r>
              <a:rPr lang="en-US" dirty="0" smtClean="0"/>
              <a:t>Initiate and prosecute cases on behalf of the local, state, or federal government against charged persons</a:t>
            </a:r>
          </a:p>
          <a:p>
            <a:pPr lvl="1"/>
            <a:r>
              <a:rPr lang="en-US" dirty="0" smtClean="0"/>
              <a:t>May advise law enforcement and draft warrants</a:t>
            </a:r>
          </a:p>
          <a:p>
            <a:pPr lvl="0"/>
            <a:r>
              <a:rPr lang="en-US" dirty="0" smtClean="0"/>
              <a:t>Corrections</a:t>
            </a:r>
            <a:endParaRPr lang="en-US" dirty="0" smtClean="0"/>
          </a:p>
          <a:p>
            <a:pPr lvl="1"/>
            <a:r>
              <a:rPr lang="en-US" dirty="0" smtClean="0"/>
              <a:t>State or county agencies charged with supervising convicted persons </a:t>
            </a:r>
          </a:p>
          <a:p>
            <a:pPr lvl="0"/>
            <a:r>
              <a:rPr lang="en-US" dirty="0" smtClean="0"/>
              <a:t>Victim Witness Assistance Program (VWAP) </a:t>
            </a:r>
          </a:p>
          <a:p>
            <a:pPr lvl="1"/>
            <a:r>
              <a:rPr lang="en-US" dirty="0" smtClean="0"/>
              <a:t>APS may be coordinating victim services through/with them</a:t>
            </a:r>
          </a:p>
          <a:p>
            <a:endParaRPr lang="en-US" dirty="0" smtClean="0"/>
          </a:p>
          <a:p>
            <a:r>
              <a:rPr lang="en-US" sz="1200" b="1" kern="1200" dirty="0" smtClean="0">
                <a:solidFill>
                  <a:schemeClr val="tx1"/>
                </a:solidFill>
                <a:effectLst/>
                <a:latin typeface="+mn-lt"/>
                <a:ea typeface="+mn-ea"/>
                <a:cs typeface="+mn-cs"/>
              </a:rPr>
              <a:t>Trainer Notes: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If “Courts” or “Defense” are mentioned, explain they are not included here because the 4 components included are generally seen as part of the Executive Branch of government. Courts are part of the judicial branch, a separate branch, and the defense bar operates independently of and within both branches.</a:t>
            </a:r>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1" kern="1200" dirty="0" smtClean="0">
                <a:solidFill>
                  <a:schemeClr val="tx1"/>
                </a:solidFill>
                <a:effectLst/>
                <a:latin typeface="+mn-lt"/>
                <a:ea typeface="+mn-ea"/>
                <a:cs typeface="+mn-cs"/>
              </a:rPr>
              <a:t>Mrs. </a:t>
            </a:r>
            <a:r>
              <a:rPr lang="en-US" sz="1200" b="0" i="1" kern="1200" dirty="0" err="1" smtClean="0">
                <a:solidFill>
                  <a:schemeClr val="tx1"/>
                </a:solidFill>
                <a:effectLst/>
                <a:latin typeface="+mn-lt"/>
                <a:ea typeface="+mn-ea"/>
                <a:cs typeface="+mn-cs"/>
              </a:rPr>
              <a:t>Gask</a:t>
            </a:r>
            <a:r>
              <a:rPr lang="en-US" sz="1200" b="0" i="1" kern="1200" dirty="0" smtClean="0">
                <a:solidFill>
                  <a:schemeClr val="tx1"/>
                </a:solidFill>
                <a:effectLst/>
                <a:latin typeface="+mn-lt"/>
                <a:ea typeface="+mn-ea"/>
                <a:cs typeface="+mn-cs"/>
              </a:rPr>
              <a:t>. is 72 and uses a walker to ambulate following 2 strokes. She is seen by her doctor for a broken wrist which she says she received when her son became angry after she refused to give her grocery money to him.</a:t>
            </a:r>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She says she was holding her purse when her son grabbed her wrist and twisted it until she released the purse. He then grabbed the cash out of her wallet and ran out of her home. She says this has happened before as her son has a drug problem and is always stealing her cash or debit card. </a:t>
            </a:r>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 The doctor reports the incident in accordance with state law.</a:t>
            </a:r>
            <a:endParaRPr lang="en-US" sz="1200" b="0" kern="1200" dirty="0" smtClean="0">
              <a:solidFill>
                <a:schemeClr val="tx1"/>
              </a:solidFill>
              <a:effectLst/>
              <a:latin typeface="+mn-lt"/>
              <a:ea typeface="+mn-ea"/>
              <a:cs typeface="+mn-cs"/>
            </a:endParaRPr>
          </a:p>
          <a:p>
            <a:pPr defTabSz="914372">
              <a:defRPr/>
            </a:pPr>
            <a:endParaRPr lang="en-US" dirty="0" smtClean="0"/>
          </a:p>
          <a:p>
            <a:pPr defTabSz="914372">
              <a:defRPr/>
            </a:pPr>
            <a:r>
              <a:rPr lang="en-US" b="1" dirty="0" smtClean="0">
                <a:solidFill>
                  <a:srgbClr val="00B050"/>
                </a:solidFill>
              </a:rPr>
              <a:t>Instructions: divide class in half. Have one group answer</a:t>
            </a:r>
            <a:r>
              <a:rPr lang="en-US" b="1" baseline="0" dirty="0" smtClean="0">
                <a:solidFill>
                  <a:srgbClr val="00B050"/>
                </a:solidFill>
              </a:rPr>
              <a:t> from role of APS and have the other group answer from role of LE. Give groups 5 minutes to develop answers.</a:t>
            </a:r>
          </a:p>
          <a:p>
            <a:pPr defTabSz="914372">
              <a:defRPr/>
            </a:pPr>
            <a:endParaRPr lang="en-US" b="1" baseline="0" dirty="0" smtClean="0">
              <a:solidFill>
                <a:srgbClr val="00B050"/>
              </a:solidFill>
            </a:endParaRPr>
          </a:p>
          <a:p>
            <a:pPr defTabSz="914372">
              <a:defRPr/>
            </a:pPr>
            <a:r>
              <a:rPr lang="en-US" b="1" baseline="0" dirty="0" smtClean="0">
                <a:solidFill>
                  <a:srgbClr val="00B050"/>
                </a:solidFill>
              </a:rPr>
              <a:t>Give </a:t>
            </a:r>
            <a:r>
              <a:rPr lang="en-US" b="1" baseline="0" dirty="0" smtClean="0">
                <a:solidFill>
                  <a:srgbClr val="00B050"/>
                </a:solidFill>
              </a:rPr>
              <a:t>groups 2-3 minutes to report back to class. Invite rest of class to add other ideas. Repeat with other role.</a:t>
            </a:r>
          </a:p>
          <a:p>
            <a:pPr defTabSz="914372">
              <a:defRPr/>
            </a:pPr>
            <a:r>
              <a:rPr lang="en-US" b="1" baseline="0" dirty="0" smtClean="0">
                <a:solidFill>
                  <a:srgbClr val="00B050"/>
                </a:solidFill>
              </a:rPr>
              <a:t>Total for </a:t>
            </a:r>
            <a:r>
              <a:rPr lang="en-US" b="1" baseline="0" dirty="0" smtClean="0">
                <a:solidFill>
                  <a:srgbClr val="00B050"/>
                </a:solidFill>
              </a:rPr>
              <a:t>report out </a:t>
            </a:r>
            <a:r>
              <a:rPr lang="en-US" b="1" baseline="0" dirty="0" smtClean="0">
                <a:solidFill>
                  <a:srgbClr val="00B050"/>
                </a:solidFill>
              </a:rPr>
              <a:t>is 10 minutes.  Conclude by highlighting that roles are different. APS focuses on the </a:t>
            </a:r>
            <a:r>
              <a:rPr lang="en-US" b="1" baseline="0" dirty="0" smtClean="0">
                <a:solidFill>
                  <a:srgbClr val="00B050"/>
                </a:solidFill>
              </a:rPr>
              <a:t>client </a:t>
            </a:r>
            <a:r>
              <a:rPr lang="en-US" b="1" baseline="0" dirty="0" smtClean="0">
                <a:solidFill>
                  <a:srgbClr val="00B050"/>
                </a:solidFill>
              </a:rPr>
              <a:t>while LE focuses on the suspect. It is critical that APS stays in its role or no one focuses on the client.</a:t>
            </a:r>
            <a:endParaRPr lang="en-US" b="1" dirty="0">
              <a:solidFill>
                <a:srgbClr val="00B050"/>
              </a:solidFill>
            </a:endParaRPr>
          </a:p>
          <a:p>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Explain:</a:t>
            </a:r>
          </a:p>
          <a:p>
            <a:r>
              <a:rPr lang="en-US" sz="1200" kern="1200" dirty="0" smtClean="0">
                <a:solidFill>
                  <a:schemeClr val="tx1"/>
                </a:solidFill>
                <a:effectLst/>
                <a:latin typeface="+mn-lt"/>
                <a:ea typeface="+mn-ea"/>
                <a:cs typeface="+mn-cs"/>
              </a:rPr>
              <a:t>The LE focus is to identify if a crime occurred and who is responsible. </a:t>
            </a:r>
            <a:r>
              <a:rPr lang="en-US" sz="1200" i="1" kern="1200" dirty="0" smtClean="0">
                <a:solidFill>
                  <a:schemeClr val="tx1"/>
                </a:solidFill>
                <a:effectLst/>
                <a:latin typeface="+mn-lt"/>
                <a:ea typeface="+mn-ea"/>
                <a:cs typeface="+mn-cs"/>
              </a:rPr>
              <a:t>The focus in on the offender and criminal activity.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APS focus is on the client’s needs, risk and protective factors, and reducing risk if possible. </a:t>
            </a:r>
            <a:r>
              <a:rPr lang="en-US" sz="1200" i="1" kern="1200" dirty="0" smtClean="0">
                <a:solidFill>
                  <a:schemeClr val="tx1"/>
                </a:solidFill>
                <a:effectLst/>
                <a:latin typeface="+mn-lt"/>
                <a:ea typeface="+mn-ea"/>
                <a:cs typeface="+mn-cs"/>
              </a:rPr>
              <a:t>The focus is on the client.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important that APS understand this critical difference and stay in its lane. If APS does not focus on the client, the client is left in danger.</a:t>
            </a:r>
          </a:p>
          <a:p>
            <a:endParaRPr lang="en-US" dirty="0" smtClean="0"/>
          </a:p>
          <a:p>
            <a:r>
              <a:rPr lang="en-US" sz="1200" b="1" kern="1200" dirty="0" smtClean="0">
                <a:solidFill>
                  <a:schemeClr val="tx1"/>
                </a:solidFill>
                <a:effectLst/>
                <a:latin typeface="+mn-lt"/>
                <a:ea typeface="+mn-ea"/>
                <a:cs typeface="+mn-cs"/>
              </a:rPr>
              <a:t>Explain: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training is specific to cases in which there is possible criminal conduct. There is a difference between civil and criminal cases.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Provide</a:t>
            </a:r>
            <a:r>
              <a:rPr lang="en-US" sz="1200" kern="1200" dirty="0" smtClean="0">
                <a:solidFill>
                  <a:schemeClr val="tx1"/>
                </a:solidFill>
                <a:effectLst/>
                <a:latin typeface="+mn-lt"/>
                <a:ea typeface="+mn-ea"/>
                <a:cs typeface="+mn-cs"/>
              </a:rPr>
              <a:t> examples of each.</a:t>
            </a:r>
          </a:p>
          <a:p>
            <a:r>
              <a:rPr lang="en-US" sz="1200" kern="1200" dirty="0" smtClean="0">
                <a:solidFill>
                  <a:schemeClr val="tx1"/>
                </a:solidFill>
                <a:effectLst/>
                <a:latin typeface="+mn-lt"/>
                <a:ea typeface="+mn-ea"/>
                <a:cs typeface="+mn-cs"/>
              </a:rPr>
              <a:t>Civil cases:</a:t>
            </a:r>
          </a:p>
          <a:p>
            <a:r>
              <a:rPr lang="en-US" sz="1200" kern="1200" dirty="0" smtClean="0">
                <a:solidFill>
                  <a:schemeClr val="tx1"/>
                </a:solidFill>
                <a:effectLst/>
                <a:latin typeface="+mn-lt"/>
                <a:ea typeface="+mn-ea"/>
                <a:cs typeface="+mn-cs"/>
              </a:rPr>
              <a:t>Traffic collisions (one party sues another party for damages) </a:t>
            </a:r>
          </a:p>
          <a:p>
            <a:r>
              <a:rPr lang="en-US" sz="1200" kern="1200" dirty="0" smtClean="0">
                <a:solidFill>
                  <a:schemeClr val="tx1"/>
                </a:solidFill>
                <a:effectLst/>
                <a:latin typeface="+mn-lt"/>
                <a:ea typeface="+mn-ea"/>
                <a:cs typeface="+mn-cs"/>
              </a:rPr>
              <a:t>Someone slips on the floor of a store and sues the store owner.  </a:t>
            </a:r>
          </a:p>
          <a:p>
            <a:r>
              <a:rPr lang="en-US" sz="1200" kern="1200" dirty="0" smtClean="0">
                <a:solidFill>
                  <a:schemeClr val="tx1"/>
                </a:solidFill>
                <a:effectLst/>
                <a:latin typeface="+mn-lt"/>
                <a:ea typeface="+mn-ea"/>
                <a:cs typeface="+mn-cs"/>
              </a:rPr>
              <a:t>Remedies focus on money and restitution.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Criminal Case examples: </a:t>
            </a:r>
          </a:p>
          <a:p>
            <a:r>
              <a:rPr lang="en-US" sz="1200" kern="1200" dirty="0" smtClean="0">
                <a:solidFill>
                  <a:schemeClr val="tx1"/>
                </a:solidFill>
                <a:effectLst/>
                <a:latin typeface="+mn-lt"/>
                <a:ea typeface="+mn-ea"/>
                <a:cs typeface="+mn-cs"/>
              </a:rPr>
              <a:t>Murder, sexual assault, robbery</a:t>
            </a:r>
          </a:p>
          <a:p>
            <a:r>
              <a:rPr lang="en-US" sz="1200" kern="1200" dirty="0" smtClean="0">
                <a:solidFill>
                  <a:schemeClr val="tx1"/>
                </a:solidFill>
                <a:effectLst/>
                <a:latin typeface="+mn-lt"/>
                <a:ea typeface="+mn-ea"/>
                <a:cs typeface="+mn-cs"/>
              </a:rPr>
              <a:t>Punishment focuses on loss of civil liberty (jail or prison or even loss of life) and may result in loss of civil rights.</a:t>
            </a:r>
          </a:p>
          <a:p>
            <a:endParaRPr lang="en-US" dirty="0"/>
          </a:p>
        </p:txBody>
      </p:sp>
      <p:sp>
        <p:nvSpPr>
          <p:cNvPr id="4" name="Slide Number Placeholder 3"/>
          <p:cNvSpPr>
            <a:spLocks noGrp="1"/>
          </p:cNvSpPr>
          <p:nvPr>
            <p:ph type="sldNum" sz="quarter" idx="10"/>
          </p:nvPr>
        </p:nvSpPr>
        <p:spPr/>
        <p:txBody>
          <a:bodyPr/>
          <a:lstStyle/>
          <a:p>
            <a:fld id="{E51F55B1-1F30-48CB-A542-25742CD9D11C}" type="slidenum">
              <a:rPr lang="en-US" smtClean="0"/>
              <a:t>11</a:t>
            </a:fld>
            <a:endParaRPr lang="en-US"/>
          </a:p>
        </p:txBody>
      </p:sp>
    </p:spTree>
    <p:extLst>
      <p:ext uri="{BB962C8B-B14F-4D97-AF65-F5344CB8AC3E}">
        <p14:creationId xmlns:p14="http://schemas.microsoft.com/office/powerpoint/2010/main" val="214813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“Where do you believe the roles of APS and the criminal justice system intersect? </a:t>
            </a:r>
          </a:p>
          <a:p>
            <a:endParaRPr lang="en-US" dirty="0" smtClean="0"/>
          </a:p>
          <a:p>
            <a:r>
              <a:rPr lang="en-US" sz="1200" b="1" kern="1200" dirty="0" smtClean="0">
                <a:solidFill>
                  <a:schemeClr val="tx1"/>
                </a:solidFill>
                <a:effectLst/>
                <a:latin typeface="+mn-lt"/>
                <a:ea typeface="+mn-ea"/>
                <a:cs typeface="+mn-cs"/>
              </a:rPr>
              <a:t>Trainer Notes: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Ensure you discuss any intersections you feel are important to highlight that were not mentioned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There may be a discussion regarding confidentiality and possibly disagreements about APS’s confidentiality vs. what’s required to be turned over in a criminal case. As part of the pre-course preparation the Instructor should review relevant reporting laws to determine if APS is authorized to share information from its investigation (or prior investigations) with law enforcement officials and any limits on information sharing (e.g., in many states the name of the mandated reporter is confidential unless a court orders disclosure).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3D9621F-17FD-42F0-A056-5C1D7D737371}"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A5EFCE-8090-44B5-A19F-E5EC80701CA1}" type="datetimeFigureOut">
              <a:rPr lang="en-US" smtClean="0"/>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36213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5EFCE-8090-44B5-A19F-E5EC80701CA1}" type="datetimeFigureOut">
              <a:rPr lang="en-US" smtClean="0"/>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281993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5EFCE-8090-44B5-A19F-E5EC80701CA1}" type="datetimeFigureOut">
              <a:rPr lang="en-US" smtClean="0"/>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134158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5EFCE-8090-44B5-A19F-E5EC80701CA1}" type="datetimeFigureOut">
              <a:rPr lang="en-US" smtClean="0"/>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4055532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5EFCE-8090-44B5-A19F-E5EC80701CA1}" type="datetimeFigureOut">
              <a:rPr lang="en-US" smtClean="0"/>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308116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A5EFCE-8090-44B5-A19F-E5EC80701CA1}" type="datetimeFigureOut">
              <a:rPr lang="en-US" smtClean="0"/>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274038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A5EFCE-8090-44B5-A19F-E5EC80701CA1}" type="datetimeFigureOut">
              <a:rPr lang="en-US" smtClean="0"/>
              <a:t>5/1/2018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3222264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A5EFCE-8090-44B5-A19F-E5EC80701CA1}" type="datetimeFigureOut">
              <a:rPr lang="en-US" smtClean="0"/>
              <a:t>5/1/2018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2852056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5EFCE-8090-44B5-A19F-E5EC80701CA1}" type="datetimeFigureOut">
              <a:rPr lang="en-US" smtClean="0"/>
              <a:t>5/1/2018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1455018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5EFCE-8090-44B5-A19F-E5EC80701CA1}" type="datetimeFigureOut">
              <a:rPr lang="en-US" smtClean="0"/>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264158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5EFCE-8090-44B5-A19F-E5EC80701CA1}" type="datetimeFigureOut">
              <a:rPr lang="en-US" smtClean="0"/>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3C730-5CC4-4781-80D8-DDACF27BD914}" type="slidenum">
              <a:rPr lang="en-US" smtClean="0"/>
              <a:t>‹#›</a:t>
            </a:fld>
            <a:endParaRPr lang="en-US"/>
          </a:p>
        </p:txBody>
      </p:sp>
    </p:spTree>
    <p:extLst>
      <p:ext uri="{BB962C8B-B14F-4D97-AF65-F5344CB8AC3E}">
        <p14:creationId xmlns:p14="http://schemas.microsoft.com/office/powerpoint/2010/main" val="367478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5EFCE-8090-44B5-A19F-E5EC80701CA1}" type="datetimeFigureOut">
              <a:rPr lang="en-US" smtClean="0"/>
              <a:t>5/1/2018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3C730-5CC4-4781-80D8-DDACF27BD914}" type="slidenum">
              <a:rPr lang="en-US" smtClean="0"/>
              <a:t>‹#›</a:t>
            </a:fld>
            <a:endParaRPr lang="en-US"/>
          </a:p>
        </p:txBody>
      </p:sp>
    </p:spTree>
    <p:extLst>
      <p:ext uri="{BB962C8B-B14F-4D97-AF65-F5344CB8AC3E}">
        <p14:creationId xmlns:p14="http://schemas.microsoft.com/office/powerpoint/2010/main" val="3498276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1.jpeg"/><Relationship Id="rId7" Type="http://schemas.openxmlformats.org/officeDocument/2006/relationships/diagramQuickStyle" Target="../diagrams/quickStyle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2.jpeg"/><Relationship Id="rId9"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leginfo.legislature.ca.go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www.courts.ca.gov/partners/312.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182" b="100000" l="0" r="100000">
                        <a14:foregroundMark x1="49499" y1="88916" x2="49499" y2="88916"/>
                        <a14:foregroundMark x1="51778" y1="84191" x2="51778" y2="84191"/>
                        <a14:foregroundMark x1="55606" y1="87947" x2="55606" y2="87947"/>
                        <a14:foregroundMark x1="44667" y1="88128" x2="44667" y2="88128"/>
                        <a14:foregroundMark x1="47949" y1="82556" x2="47949" y2="82556"/>
                        <a14:foregroundMark x1="51231" y1="82556" x2="51231" y2="82556"/>
                        <a14:foregroundMark x1="54057" y1="82677" x2="54057" y2="82677"/>
                        <a14:foregroundMark x1="13947" y1="88613" x2="18232" y2="88613"/>
                        <a14:foregroundMark x1="25342" y1="88250" x2="25342" y2="88250"/>
                        <a14:foregroundMark x1="51231" y1="95033" x2="51231" y2="95033"/>
                        <a14:foregroundMark x1="53054" y1="95033" x2="53054" y2="95033"/>
                        <a14:foregroundMark x1="54057" y1="94852" x2="54057" y2="94852"/>
                        <a14:foregroundMark x1="48769" y1="96729" x2="48769" y2="96729"/>
                        <a14:foregroundMark x1="46217" y1="7692" x2="46217" y2="7692"/>
                        <a14:foregroundMark x1="48587" y1="7692" x2="48587" y2="7692"/>
                        <a14:foregroundMark x1="39562" y1="11750" x2="39562" y2="11750"/>
                        <a14:foregroundMark x1="39654" y1="88734" x2="39654" y2="88734"/>
                        <a14:foregroundMark x1="42571" y1="88310" x2="42571" y2="88310"/>
                        <a14:foregroundMark x1="36098" y1="88916" x2="36098" y2="88916"/>
                        <a14:foregroundMark x1="32726" y1="88916" x2="32726" y2="88916"/>
                        <a14:foregroundMark x1="20419" y1="88916" x2="20419" y2="88916"/>
                        <a14:foregroundMark x1="48131" y1="7389" x2="48131" y2="7389"/>
                        <a14:foregroundMark x1="49043" y1="7268" x2="49043" y2="7268"/>
                        <a14:foregroundMark x1="69922" y1="18852" x2="69922" y2="18852"/>
                        <a14:foregroundMark x1="71564" y1="20639" x2="71564" y2="20639"/>
                        <a14:foregroundMark x1="70873" y1="17822" x2="70873" y2="17822"/>
                        <a14:foregroundMark x1="70614" y1="32124" x2="70614" y2="32124"/>
                        <a14:foregroundMark x1="70873" y1="27736" x2="70873" y2="27736"/>
                        <a14:backgroundMark x1="34913" y1="86493" x2="34913" y2="86493"/>
                        <a14:backgroundMark x1="39471" y1="86190" x2="39471" y2="86190"/>
                        <a14:backgroundMark x1="31996" y1="87099" x2="31996" y2="87099"/>
                        <a14:backgroundMark x1="26709" y1="86796" x2="26709" y2="86796"/>
                      </a14:backgroundRemoval>
                    </a14:imgEffect>
                  </a14:imgLayer>
                </a14:imgProps>
              </a:ext>
              <a:ext uri="{28A0092B-C50C-407E-A947-70E740481C1C}">
                <a14:useLocalDpi xmlns:a14="http://schemas.microsoft.com/office/drawing/2010/main" val="0"/>
              </a:ext>
            </a:extLst>
          </a:blip>
          <a:stretch>
            <a:fillRect/>
          </a:stretch>
        </p:blipFill>
        <p:spPr>
          <a:xfrm flipH="1">
            <a:off x="0" y="380390"/>
            <a:ext cx="4191000" cy="6679350"/>
          </a:xfrm>
          <a:prstGeom prst="rect">
            <a:avLst/>
          </a:prstGeom>
        </p:spPr>
      </p:pic>
      <p:sp>
        <p:nvSpPr>
          <p:cNvPr id="2" name="Title 1"/>
          <p:cNvSpPr>
            <a:spLocks noGrp="1"/>
          </p:cNvSpPr>
          <p:nvPr>
            <p:ph type="title"/>
          </p:nvPr>
        </p:nvSpPr>
        <p:spPr>
          <a:xfrm>
            <a:off x="2743200" y="152400"/>
            <a:ext cx="6412992" cy="3660362"/>
          </a:xfrm>
        </p:spPr>
        <p:txBody>
          <a:bodyPr>
            <a:noAutofit/>
          </a:bodyPr>
          <a:lstStyle/>
          <a:p>
            <a:pPr algn="ctr"/>
            <a:r>
              <a:rPr lang="en-US" sz="4800" b="1" dirty="0" smtClean="0">
                <a:latin typeface="Arial Black" panose="020B0A04020102020204" pitchFamily="34" charset="0"/>
              </a:rPr>
              <a:t>Working With the Criminal Justice System</a:t>
            </a:r>
            <a:r>
              <a:rPr lang="en-US" sz="4800" dirty="0" smtClean="0"/>
              <a:t/>
            </a:r>
            <a:br>
              <a:rPr lang="en-US" sz="4800" dirty="0" smtClean="0"/>
            </a:br>
            <a:r>
              <a:rPr lang="en-US" sz="4800" dirty="0" smtClean="0"/>
              <a:t>    </a:t>
            </a:r>
            <a:endParaRPr lang="en-US" sz="2600" dirty="0"/>
          </a:p>
        </p:txBody>
      </p:sp>
      <p:sp>
        <p:nvSpPr>
          <p:cNvPr id="3" name="Slide Number Placeholder 2"/>
          <p:cNvSpPr>
            <a:spLocks noGrp="1"/>
          </p:cNvSpPr>
          <p:nvPr>
            <p:ph type="sldNum" sz="quarter" idx="12"/>
          </p:nvPr>
        </p:nvSpPr>
        <p:spPr/>
        <p:txBody>
          <a:bodyPr/>
          <a:lstStyle/>
          <a:p>
            <a:fld id="{EF050FE6-32E0-4845-A801-8E30DCA99F6D}" type="slidenum">
              <a:rPr lang="en-US" smtClean="0"/>
              <a:t>1</a:t>
            </a:fld>
            <a:endParaRPr lang="en-US"/>
          </a:p>
        </p:txBody>
      </p:sp>
      <p:sp>
        <p:nvSpPr>
          <p:cNvPr id="7" name="Rectangle 6"/>
          <p:cNvSpPr/>
          <p:nvPr/>
        </p:nvSpPr>
        <p:spPr>
          <a:xfrm>
            <a:off x="3048000" y="6504801"/>
            <a:ext cx="6096000" cy="276999"/>
          </a:xfrm>
          <a:prstGeom prst="rect">
            <a:avLst/>
          </a:prstGeom>
          <a:solidFill>
            <a:schemeClr val="tx1"/>
          </a:solidFill>
          <a:ln>
            <a:noFill/>
          </a:ln>
        </p:spPr>
        <p:txBody>
          <a:bodyPr wrap="square" lIns="91440" tIns="45720" rIns="91440" bIns="45720">
            <a:spAutoFit/>
          </a:bodyPr>
          <a:lstStyle/>
          <a:p>
            <a:pPr algn="ctr"/>
            <a:r>
              <a:rPr lang="en-US" sz="1200" b="1" cap="none" spc="0" dirty="0" smtClean="0">
                <a:ln w="12700">
                  <a:noFill/>
                  <a:prstDash val="solid"/>
                </a:ln>
                <a:solidFill>
                  <a:srgbClr val="FFFF00"/>
                </a:solidFill>
                <a:effectLst>
                  <a:outerShdw blurRad="41275" dist="20320" dir="1800000" algn="tl" rotWithShape="0">
                    <a:srgbClr val="000000">
                      <a:alpha val="40000"/>
                    </a:srgbClr>
                  </a:outerShdw>
                </a:effectLst>
              </a:rPr>
              <a:t>Crime Scene Do Not Cross </a:t>
            </a:r>
            <a:r>
              <a:rPr lang="en-US" sz="1200" b="1" dirty="0" smtClean="0">
                <a:ln w="12700">
                  <a:noFill/>
                  <a:prstDash val="solid"/>
                </a:ln>
                <a:solidFill>
                  <a:srgbClr val="FFFF00"/>
                </a:solidFill>
                <a:effectLst>
                  <a:outerShdw blurRad="41275" dist="20320" dir="1800000" algn="tl" rotWithShape="0">
                    <a:srgbClr val="000000">
                      <a:alpha val="40000"/>
                    </a:srgbClr>
                  </a:outerShdw>
                </a:effectLst>
              </a:rPr>
              <a:t>Crime Scene Do Not Cross Crime Scene Do Not Cross Crime Scene</a:t>
            </a:r>
            <a:endParaRPr lang="en-US" sz="1200" b="1" cap="none" spc="0" dirty="0">
              <a:ln w="12700">
                <a:noFill/>
                <a:prstDash val="solid"/>
              </a:ln>
              <a:solidFill>
                <a:srgbClr val="FFFF00"/>
              </a:solidFill>
              <a:effectLst>
                <a:outerShdw blurRad="41275" dist="20320" dir="1800000" algn="tl" rotWithShape="0">
                  <a:srgbClr val="000000">
                    <a:alpha val="40000"/>
                  </a:srgbClr>
                </a:outerShdw>
              </a:effectLst>
            </a:endParaRPr>
          </a:p>
        </p:txBody>
      </p:sp>
      <p:sp>
        <p:nvSpPr>
          <p:cNvPr id="8" name="Rectangle 7"/>
          <p:cNvSpPr/>
          <p:nvPr/>
        </p:nvSpPr>
        <p:spPr>
          <a:xfrm>
            <a:off x="3087148" y="152400"/>
            <a:ext cx="6172200" cy="276999"/>
          </a:xfrm>
          <a:prstGeom prst="rect">
            <a:avLst/>
          </a:prstGeom>
          <a:solidFill>
            <a:schemeClr val="tx1"/>
          </a:solidFill>
          <a:ln>
            <a:noFill/>
          </a:ln>
        </p:spPr>
        <p:txBody>
          <a:bodyPr wrap="square" lIns="91440" tIns="45720" rIns="91440" bIns="45720">
            <a:spAutoFit/>
          </a:bodyPr>
          <a:lstStyle/>
          <a:p>
            <a:pPr algn="ctr"/>
            <a:r>
              <a:rPr lang="en-US" sz="1200" b="1" cap="none" spc="0" dirty="0" smtClean="0">
                <a:ln w="12700">
                  <a:noFill/>
                  <a:prstDash val="solid"/>
                </a:ln>
                <a:solidFill>
                  <a:srgbClr val="FFFF00"/>
                </a:solidFill>
                <a:effectLst>
                  <a:outerShdw blurRad="41275" dist="20320" dir="1800000" algn="tl" rotWithShape="0">
                    <a:srgbClr val="000000">
                      <a:alpha val="40000"/>
                    </a:srgbClr>
                  </a:outerShdw>
                </a:effectLst>
              </a:rPr>
              <a:t>Crime Scene Do Not Cross </a:t>
            </a:r>
            <a:r>
              <a:rPr lang="en-US" sz="1200" b="1" dirty="0" smtClean="0">
                <a:ln w="12700">
                  <a:noFill/>
                  <a:prstDash val="solid"/>
                </a:ln>
                <a:solidFill>
                  <a:srgbClr val="FFFF00"/>
                </a:solidFill>
                <a:effectLst>
                  <a:outerShdw blurRad="41275" dist="20320" dir="1800000" algn="tl" rotWithShape="0">
                    <a:srgbClr val="000000">
                      <a:alpha val="40000"/>
                    </a:srgbClr>
                  </a:outerShdw>
                </a:effectLst>
              </a:rPr>
              <a:t>Crime Scene Do Not Cross Crime Scene Do Not</a:t>
            </a:r>
            <a:endParaRPr lang="en-US" sz="1200" b="1" cap="none" spc="0" dirty="0">
              <a:ln w="12700">
                <a:noFill/>
                <a:prstDash val="solid"/>
              </a:ln>
              <a:solidFill>
                <a:srgbClr val="FFFF00"/>
              </a:solidFill>
              <a:effectLst>
                <a:outerShdw blurRad="41275" dist="20320" dir="1800000" algn="tl" rotWithShape="0">
                  <a:srgbClr val="000000">
                    <a:alpha val="40000"/>
                  </a:srgbClr>
                </a:outerShdw>
              </a:effectLst>
            </a:endParaRPr>
          </a:p>
        </p:txBody>
      </p:sp>
      <p:pic>
        <p:nvPicPr>
          <p:cNvPr id="10" name="Picture 9"/>
          <p:cNvPicPr/>
          <p:nvPr/>
        </p:nvPicPr>
        <p:blipFill>
          <a:blip r:embed="rId5" cstate="print"/>
          <a:stretch>
            <a:fillRect/>
          </a:stretch>
        </p:blipFill>
        <p:spPr bwMode="auto">
          <a:xfrm>
            <a:off x="7467600" y="5638800"/>
            <a:ext cx="1309688" cy="557212"/>
          </a:xfrm>
          <a:prstGeom prst="rect">
            <a:avLst/>
          </a:prstGeom>
          <a:noFill/>
          <a:ln w="9525">
            <a:noFill/>
            <a:miter lim="800000"/>
            <a:headEnd/>
            <a:tailEnd/>
          </a:ln>
        </p:spPr>
      </p:pic>
      <p:pic>
        <p:nvPicPr>
          <p:cNvPr id="9" name="Picture 2" descr="FINAL Justice for Victims&amp;OVC col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4325" y="5495892"/>
            <a:ext cx="1695450" cy="6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24400" y="4656318"/>
            <a:ext cx="4114800" cy="646331"/>
          </a:xfrm>
          <a:prstGeom prst="rect">
            <a:avLst/>
          </a:prstGeom>
          <a:noFill/>
        </p:spPr>
        <p:txBody>
          <a:bodyPr wrap="square" rtlCol="0">
            <a:spAutoFit/>
          </a:bodyPr>
          <a:lstStyle/>
          <a:p>
            <a:r>
              <a:rPr lang="en-US" dirty="0" smtClean="0"/>
              <a:t>Core Competency Module 22</a:t>
            </a:r>
          </a:p>
          <a:p>
            <a:r>
              <a:rPr lang="en-US" dirty="0" smtClean="0"/>
              <a:t>Curriculum developed by Candace </a:t>
            </a:r>
            <a:r>
              <a:rPr lang="en-US" dirty="0" err="1"/>
              <a:t>Heisler</a:t>
            </a:r>
            <a:r>
              <a:rPr lang="en-US" dirty="0" smtClean="0"/>
              <a:t> </a:t>
            </a:r>
            <a:endParaRPr lang="en-US" dirty="0"/>
          </a:p>
        </p:txBody>
      </p:sp>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5904230" y="5462987"/>
            <a:ext cx="1297940" cy="518795"/>
          </a:xfrm>
          <a:prstGeom prst="rect">
            <a:avLst/>
          </a:prstGeom>
          <a:noFill/>
        </p:spPr>
      </p:pic>
    </p:spTree>
    <p:extLst>
      <p:ext uri="{BB962C8B-B14F-4D97-AF65-F5344CB8AC3E}">
        <p14:creationId xmlns:p14="http://schemas.microsoft.com/office/powerpoint/2010/main" val="4158475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0457"/>
            <a:ext cx="8229600" cy="990600"/>
          </a:xfrm>
        </p:spPr>
        <p:txBody>
          <a:bodyPr>
            <a:normAutofit/>
          </a:bodyPr>
          <a:lstStyle/>
          <a:p>
            <a:r>
              <a:rPr lang="en-US" sz="4400" dirty="0" smtClean="0">
                <a:latin typeface="Arial Black" panose="020B0A04020102020204" pitchFamily="34" charset="0"/>
              </a:rPr>
              <a:t>Activity II: Mrs. </a:t>
            </a:r>
            <a:r>
              <a:rPr lang="en-US" sz="4400" dirty="0" err="1" smtClean="0">
                <a:latin typeface="Arial Black" panose="020B0A04020102020204" pitchFamily="34" charset="0"/>
              </a:rPr>
              <a:t>Gask</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10</a:t>
            </a:fld>
            <a:endParaRPr lang="en-US"/>
          </a:p>
        </p:txBody>
      </p:sp>
      <p:sp>
        <p:nvSpPr>
          <p:cNvPr id="3" name="Content Placeholder 2"/>
          <p:cNvSpPr>
            <a:spLocks noGrp="1"/>
          </p:cNvSpPr>
          <p:nvPr>
            <p:ph sz="quarter" idx="1"/>
          </p:nvPr>
        </p:nvSpPr>
        <p:spPr>
          <a:xfrm>
            <a:off x="914400" y="3200400"/>
            <a:ext cx="7848600" cy="3657600"/>
          </a:xfrm>
        </p:spPr>
        <p:txBody>
          <a:bodyPr>
            <a:normAutofit fontScale="700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a:t>	</a:t>
            </a:r>
            <a:endParaRPr lang="en-US" dirty="0" smtClean="0"/>
          </a:p>
          <a:p>
            <a:pPr marL="0" indent="0" algn="ctr">
              <a:buNone/>
            </a:pPr>
            <a:r>
              <a:rPr lang="en-US" sz="4300" dirty="0" smtClean="0"/>
              <a:t>What is the role of  APS?</a:t>
            </a:r>
          </a:p>
          <a:p>
            <a:pPr marL="0" indent="0" algn="ctr">
              <a:buNone/>
            </a:pPr>
            <a:r>
              <a:rPr lang="en-US" sz="4300" dirty="0" smtClean="0"/>
              <a:t>What is the role of Law Enforcement?</a:t>
            </a:r>
            <a:endParaRPr lang="en-US" sz="4300" dirty="0"/>
          </a:p>
          <a:p>
            <a:pPr marL="0" indent="0">
              <a:buNone/>
            </a:pPr>
            <a:r>
              <a:rPr lang="en-US" dirty="0"/>
              <a:t> </a:t>
            </a:r>
          </a:p>
          <a:p>
            <a:endParaRPr lang="en-US" dirty="0"/>
          </a:p>
        </p:txBody>
      </p:sp>
      <p:sp>
        <p:nvSpPr>
          <p:cNvPr id="6" name="Rectangle 5"/>
          <p:cNvSpPr/>
          <p:nvPr/>
        </p:nvSpPr>
        <p:spPr>
          <a:xfrm>
            <a:off x="0" y="1219200"/>
            <a:ext cx="9144000" cy="373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range lady-1.jpg"/>
          <p:cNvPicPr>
            <a:picLocks noChangeAspect="1"/>
          </p:cNvPicPr>
          <p:nvPr/>
        </p:nvPicPr>
        <p:blipFill>
          <a:blip r:embed="rId3" cstate="print"/>
          <a:srcRect t="4051"/>
          <a:stretch>
            <a:fillRect/>
          </a:stretch>
        </p:blipFill>
        <p:spPr>
          <a:xfrm>
            <a:off x="0" y="1295400"/>
            <a:ext cx="9144000" cy="3609432"/>
          </a:xfrm>
          <a:prstGeom prst="rect">
            <a:avLst/>
          </a:prstGeom>
        </p:spPr>
      </p:pic>
    </p:spTree>
    <p:extLst>
      <p:ext uri="{BB962C8B-B14F-4D97-AF65-F5344CB8AC3E}">
        <p14:creationId xmlns:p14="http://schemas.microsoft.com/office/powerpoint/2010/main" val="3611753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Who’s Focused on What?</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9850" y="1710531"/>
            <a:ext cx="6464300" cy="4305300"/>
          </a:xfrm>
        </p:spPr>
      </p:pic>
    </p:spTree>
    <p:extLst>
      <p:ext uri="{BB962C8B-B14F-4D97-AF65-F5344CB8AC3E}">
        <p14:creationId xmlns:p14="http://schemas.microsoft.com/office/powerpoint/2010/main" val="2989037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p>
            <a:r>
              <a:rPr lang="en-US" sz="4400" dirty="0" smtClean="0">
                <a:latin typeface="Arial Black" panose="020B0A04020102020204" pitchFamily="34" charset="0"/>
              </a:rPr>
              <a:t>Class Discussion</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12</a:t>
            </a:fld>
            <a:endParaRPr lang="en-US"/>
          </a:p>
        </p:txBody>
      </p:sp>
      <p:sp>
        <p:nvSpPr>
          <p:cNvPr id="3" name="Content Placeholder 2"/>
          <p:cNvSpPr>
            <a:spLocks noGrp="1"/>
          </p:cNvSpPr>
          <p:nvPr>
            <p:ph sz="quarter" idx="1"/>
          </p:nvPr>
        </p:nvSpPr>
        <p:spPr>
          <a:xfrm>
            <a:off x="3962400" y="1600200"/>
            <a:ext cx="4724400" cy="4525963"/>
          </a:xfrm>
        </p:spPr>
        <p:txBody>
          <a:bodyPr>
            <a:normAutofit/>
          </a:bodyPr>
          <a:lstStyle/>
          <a:p>
            <a:pPr marL="0" indent="0" algn="ctr">
              <a:buNone/>
            </a:pPr>
            <a:r>
              <a:rPr lang="en-US" sz="3600" dirty="0" smtClean="0"/>
              <a:t>Where </a:t>
            </a:r>
            <a:r>
              <a:rPr lang="en-US" sz="3600" dirty="0"/>
              <a:t>do the roles of APS and the criminal justice system intersect? </a:t>
            </a:r>
          </a:p>
          <a:p>
            <a:pPr algn="r"/>
            <a:endParaRPr lang="en-US" sz="4000" dirty="0"/>
          </a:p>
        </p:txBody>
      </p:sp>
      <p:pic>
        <p:nvPicPr>
          <p:cNvPr id="2052" name="Picture 4" descr="C:\Users\HP Compaq\AppData\Local\Microsoft\Windows\Temporary Internet Files\Content.IE5\MB5QLCDZ\MP900438935[1].jpg"/>
          <p:cNvPicPr>
            <a:picLocks noChangeAspect="1" noChangeArrowheads="1"/>
          </p:cNvPicPr>
          <p:nvPr/>
        </p:nvPicPr>
        <p:blipFill>
          <a:blip r:embed="rId3" cstate="print"/>
          <a:srcRect r="23115"/>
          <a:stretch>
            <a:fillRect/>
          </a:stretch>
        </p:blipFill>
        <p:spPr bwMode="auto">
          <a:xfrm flipH="1">
            <a:off x="609600" y="1143000"/>
            <a:ext cx="2514600" cy="495300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3581398" y="2895600"/>
            <a:ext cx="5050692" cy="4476750"/>
            <a:chOff x="1905000" y="2819400"/>
            <a:chExt cx="5050692" cy="4476750"/>
          </a:xfrm>
          <a:effectLst>
            <a:outerShdw blurRad="50800" dist="38100" dir="2700000" algn="tl" rotWithShape="0">
              <a:prstClr val="black">
                <a:alpha val="40000"/>
              </a:prstClr>
            </a:outerShdw>
          </a:effectLst>
        </p:grpSpPr>
        <p:sp>
          <p:nvSpPr>
            <p:cNvPr id="10" name="Rounded Rectangle 9"/>
            <p:cNvSpPr/>
            <p:nvPr/>
          </p:nvSpPr>
          <p:spPr>
            <a:xfrm rot="21222319">
              <a:off x="2800437" y="4696723"/>
              <a:ext cx="3733800" cy="12493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5" descr="http://static.howstuffworks.com/gif/police-cars-2.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05000" y="2819400"/>
              <a:ext cx="5050692" cy="4476750"/>
            </a:xfrm>
            <a:prstGeom prst="rect">
              <a:avLst/>
            </a:prstGeom>
            <a:noFill/>
          </p:spPr>
        </p:pic>
      </p:grpSp>
    </p:spTree>
    <p:extLst>
      <p:ext uri="{BB962C8B-B14F-4D97-AF65-F5344CB8AC3E}">
        <p14:creationId xmlns:p14="http://schemas.microsoft.com/office/powerpoint/2010/main" val="655492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534400" cy="685800"/>
          </a:xfrm>
        </p:spPr>
        <p:txBody>
          <a:bodyPr>
            <a:normAutofit fontScale="90000"/>
          </a:bodyPr>
          <a:lstStyle/>
          <a:p>
            <a:r>
              <a:rPr lang="en-US" sz="4400" dirty="0" smtClean="0">
                <a:latin typeface="Arial Black" panose="020B0A04020102020204" pitchFamily="34" charset="0"/>
              </a:rPr>
              <a:t>Intersecting Roles</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13</a:t>
            </a:fld>
            <a:endParaRPr lang="en-US"/>
          </a:p>
        </p:txBody>
      </p:sp>
      <p:sp>
        <p:nvSpPr>
          <p:cNvPr id="3" name="Content Placeholder 2"/>
          <p:cNvSpPr>
            <a:spLocks noGrp="1"/>
          </p:cNvSpPr>
          <p:nvPr>
            <p:ph sz="quarter" idx="2"/>
          </p:nvPr>
        </p:nvSpPr>
        <p:spPr>
          <a:xfrm>
            <a:off x="457200" y="1524000"/>
            <a:ext cx="4040188" cy="4602163"/>
          </a:xfrm>
        </p:spPr>
        <p:txBody>
          <a:bodyPr>
            <a:normAutofit/>
          </a:bodyPr>
          <a:lstStyle/>
          <a:p>
            <a:pPr lvl="0"/>
            <a:r>
              <a:rPr lang="en-US" sz="2800" dirty="0"/>
              <a:t>Well </a:t>
            </a:r>
            <a:r>
              <a:rPr lang="en-US" sz="2800" dirty="0" smtClean="0"/>
              <a:t>checks</a:t>
            </a:r>
            <a:endParaRPr lang="en-US" sz="2800" dirty="0"/>
          </a:p>
          <a:p>
            <a:pPr lvl="0"/>
            <a:r>
              <a:rPr lang="en-US" sz="2800" dirty="0"/>
              <a:t>Safety backup for APS</a:t>
            </a:r>
          </a:p>
          <a:p>
            <a:pPr lvl="0"/>
            <a:r>
              <a:rPr lang="en-US" sz="2800" dirty="0" smtClean="0"/>
              <a:t>Advance information</a:t>
            </a:r>
            <a:endParaRPr lang="en-US" sz="2800" dirty="0"/>
          </a:p>
          <a:p>
            <a:pPr lvl="0"/>
            <a:r>
              <a:rPr lang="en-US" sz="2800" dirty="0"/>
              <a:t>Involuntary mental health </a:t>
            </a:r>
            <a:r>
              <a:rPr lang="en-US" sz="2800" dirty="0" smtClean="0"/>
              <a:t>commitments</a:t>
            </a:r>
            <a:endParaRPr lang="en-US" sz="2800" dirty="0"/>
          </a:p>
          <a:p>
            <a:pPr lvl="0"/>
            <a:r>
              <a:rPr lang="en-US" sz="2800" dirty="0"/>
              <a:t>Cross </a:t>
            </a:r>
            <a:r>
              <a:rPr lang="en-US" sz="2800" dirty="0" smtClean="0"/>
              <a:t>reporting</a:t>
            </a:r>
          </a:p>
          <a:p>
            <a:r>
              <a:rPr lang="en-US" sz="2800" dirty="0" smtClean="0"/>
              <a:t>Provide APS information to LE</a:t>
            </a:r>
          </a:p>
          <a:p>
            <a:pPr lvl="0"/>
            <a:endParaRPr lang="en-US" sz="2800" dirty="0" smtClean="0"/>
          </a:p>
          <a:p>
            <a:endParaRPr lang="en-US" sz="2800" dirty="0" smtClean="0"/>
          </a:p>
          <a:p>
            <a:pPr lvl="0"/>
            <a:endParaRPr lang="en-US" dirty="0"/>
          </a:p>
        </p:txBody>
      </p:sp>
      <p:sp>
        <p:nvSpPr>
          <p:cNvPr id="6" name="Content Placeholder 5"/>
          <p:cNvSpPr>
            <a:spLocks noGrp="1"/>
          </p:cNvSpPr>
          <p:nvPr>
            <p:ph sz="quarter" idx="4"/>
          </p:nvPr>
        </p:nvSpPr>
        <p:spPr>
          <a:xfrm>
            <a:off x="4645025" y="1447800"/>
            <a:ext cx="4041775" cy="4678363"/>
          </a:xfrm>
        </p:spPr>
        <p:txBody>
          <a:bodyPr/>
          <a:lstStyle/>
          <a:p>
            <a:pPr lvl="0"/>
            <a:r>
              <a:rPr lang="en-US" sz="2800" dirty="0" smtClean="0"/>
              <a:t>Testify in court as a witness</a:t>
            </a:r>
          </a:p>
          <a:p>
            <a:pPr lvl="0"/>
            <a:r>
              <a:rPr lang="en-US" sz="2800" dirty="0" smtClean="0"/>
              <a:t>Arrange </a:t>
            </a:r>
            <a:r>
              <a:rPr lang="en-US" sz="2800" dirty="0"/>
              <a:t>c</a:t>
            </a:r>
            <a:r>
              <a:rPr lang="en-US" sz="2800" dirty="0" smtClean="0"/>
              <a:t>apacity </a:t>
            </a:r>
            <a:r>
              <a:rPr lang="en-US" sz="2800" dirty="0"/>
              <a:t>d</a:t>
            </a:r>
            <a:r>
              <a:rPr lang="en-US" sz="2800" dirty="0" smtClean="0"/>
              <a:t>eclaration</a:t>
            </a:r>
          </a:p>
          <a:p>
            <a:pPr lvl="0"/>
            <a:r>
              <a:rPr lang="en-US" sz="2800" dirty="0" smtClean="0"/>
              <a:t>Provide services</a:t>
            </a:r>
          </a:p>
          <a:p>
            <a:pPr lvl="0"/>
            <a:r>
              <a:rPr lang="en-US" sz="2800" dirty="0" smtClean="0"/>
              <a:t>Provide info about suspect</a:t>
            </a:r>
          </a:p>
          <a:p>
            <a:endParaRPr lang="en-US" dirty="0"/>
          </a:p>
        </p:txBody>
      </p:sp>
      <p:pic>
        <p:nvPicPr>
          <p:cNvPr id="16" name="Picture 15" descr="crime scene tape.jpg"/>
          <p:cNvPicPr>
            <a:picLocks noChangeAspect="1"/>
          </p:cNvPicPr>
          <p:nvPr/>
        </p:nvPicPr>
        <p:blipFill>
          <a:blip r:embed="rId3" cstate="print">
            <a:clrChange>
              <a:clrFrom>
                <a:srgbClr val="FFFFFF"/>
              </a:clrFrom>
              <a:clrTo>
                <a:srgbClr val="FFFFFF">
                  <a:alpha val="0"/>
                </a:srgbClr>
              </a:clrTo>
            </a:clrChange>
          </a:blip>
          <a:srcRect t="64444"/>
          <a:stretch>
            <a:fillRect/>
          </a:stretch>
        </p:blipFill>
        <p:spPr>
          <a:xfrm>
            <a:off x="15766" y="5181600"/>
            <a:ext cx="9128234" cy="1676400"/>
          </a:xfrm>
          <a:prstGeom prst="rect">
            <a:avLst/>
          </a:prstGeom>
        </p:spPr>
      </p:pic>
    </p:spTree>
    <p:extLst>
      <p:ext uri="{BB962C8B-B14F-4D97-AF65-F5344CB8AC3E}">
        <p14:creationId xmlns:p14="http://schemas.microsoft.com/office/powerpoint/2010/main" val="1917264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792162"/>
          </a:xfrm>
        </p:spPr>
        <p:txBody>
          <a:bodyPr>
            <a:normAutofit/>
          </a:bodyPr>
          <a:lstStyle/>
          <a:p>
            <a:pPr algn="l"/>
            <a:r>
              <a:rPr lang="en-US" sz="4400" dirty="0" smtClean="0">
                <a:latin typeface="Arial Black" panose="020B0A04020102020204" pitchFamily="34" charset="0"/>
              </a:rPr>
              <a:t>Information Sharing</a:t>
            </a:r>
            <a:endParaRPr lang="en-US" sz="4400"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14</a:t>
            </a:fld>
            <a:endParaRPr lang="en-US"/>
          </a:p>
        </p:txBody>
      </p:sp>
      <p:sp>
        <p:nvSpPr>
          <p:cNvPr id="6" name="Content Placeholder 5"/>
          <p:cNvSpPr>
            <a:spLocks noGrp="1"/>
          </p:cNvSpPr>
          <p:nvPr>
            <p:ph sz="quarter" idx="1"/>
          </p:nvPr>
        </p:nvSpPr>
        <p:spPr>
          <a:xfrm>
            <a:off x="3733800" y="1600200"/>
            <a:ext cx="5029200" cy="4525963"/>
          </a:xfrm>
        </p:spPr>
        <p:txBody>
          <a:bodyPr>
            <a:normAutofit/>
          </a:bodyPr>
          <a:lstStyle/>
          <a:p>
            <a:pPr lvl="0"/>
            <a:r>
              <a:rPr lang="en-US" sz="3600" dirty="0" smtClean="0"/>
              <a:t>Can APS share information with law enforcement? </a:t>
            </a:r>
          </a:p>
          <a:p>
            <a:pPr lvl="0"/>
            <a:r>
              <a:rPr lang="en-US" sz="3600" dirty="0" smtClean="0"/>
              <a:t>Is everything in the APS file provided to law enforcement</a:t>
            </a:r>
            <a:endParaRPr lang="en-US" sz="3600" dirty="0"/>
          </a:p>
        </p:txBody>
      </p:sp>
      <p:pic>
        <p:nvPicPr>
          <p:cNvPr id="1028" name="Picture 4" descr="C:\Users\Home\AppData\Local\Microsoft\Windows\Temporary Internet Files\Content.IE5\463J7BWL\ATL_officer_harr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57" y="1447800"/>
            <a:ext cx="3227243"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28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15400" cy="762000"/>
          </a:xfrm>
        </p:spPr>
        <p:txBody>
          <a:bodyPr>
            <a:noAutofit/>
          </a:bodyPr>
          <a:lstStyle/>
          <a:p>
            <a:r>
              <a:rPr lang="en-US" sz="3600" dirty="0" smtClean="0">
                <a:latin typeface="Arial Black" panose="020B0A04020102020204" pitchFamily="34" charset="0"/>
              </a:rPr>
              <a:t>Understanding the Criminal Justice System ‘Rules of the Road’</a:t>
            </a:r>
            <a:endParaRPr lang="en-US" sz="36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15</a:t>
            </a:fld>
            <a:endParaRPr lang="en-US"/>
          </a:p>
        </p:txBody>
      </p:sp>
      <p:sp>
        <p:nvSpPr>
          <p:cNvPr id="3" name="Content Placeholder 2"/>
          <p:cNvSpPr>
            <a:spLocks noGrp="1"/>
          </p:cNvSpPr>
          <p:nvPr>
            <p:ph sz="quarter" idx="1"/>
          </p:nvPr>
        </p:nvSpPr>
        <p:spPr>
          <a:xfrm>
            <a:off x="152400" y="1524000"/>
            <a:ext cx="8534400" cy="5050536"/>
          </a:xfrm>
        </p:spPr>
        <p:txBody>
          <a:bodyPr>
            <a:normAutofit fontScale="92500"/>
          </a:bodyPr>
          <a:lstStyle/>
          <a:p>
            <a:endParaRPr lang="en-US" sz="3600" dirty="0" smtClean="0"/>
          </a:p>
          <a:p>
            <a:endParaRPr lang="en-US" sz="3600" dirty="0"/>
          </a:p>
          <a:p>
            <a:endParaRPr lang="en-US" sz="3600" dirty="0" smtClean="0"/>
          </a:p>
          <a:p>
            <a:endParaRPr lang="en-US" sz="3600" dirty="0"/>
          </a:p>
          <a:p>
            <a:endParaRPr lang="en-US" sz="3600" dirty="0" smtClean="0"/>
          </a:p>
          <a:p>
            <a:endParaRPr lang="en-US" sz="3600" dirty="0" smtClean="0"/>
          </a:p>
          <a:p>
            <a:endParaRPr lang="en-US" sz="3600" dirty="0"/>
          </a:p>
          <a:p>
            <a:pPr marL="0" indent="0">
              <a:buNone/>
            </a:pPr>
            <a:r>
              <a:rPr lang="en-US" sz="3600" dirty="0" smtClean="0"/>
              <a:t>-Adversarial </a:t>
            </a:r>
            <a:r>
              <a:rPr lang="en-US" sz="3600" dirty="0"/>
              <a:t>system designed to “elicit the truth</a:t>
            </a:r>
            <a:r>
              <a:rPr lang="en-US" sz="3600" dirty="0" smtClean="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05000"/>
            <a:ext cx="5520398" cy="3676650"/>
          </a:xfrm>
          <a:prstGeom prst="rect">
            <a:avLst/>
          </a:prstGeom>
        </p:spPr>
      </p:pic>
    </p:spTree>
    <p:extLst>
      <p:ext uri="{BB962C8B-B14F-4D97-AF65-F5344CB8AC3E}">
        <p14:creationId xmlns:p14="http://schemas.microsoft.com/office/powerpoint/2010/main" val="3633374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2" y="76200"/>
            <a:ext cx="9144000" cy="838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31708" y="-89366"/>
            <a:ext cx="8229600" cy="1143000"/>
          </a:xfrm>
        </p:spPr>
        <p:txBody>
          <a:bodyPr>
            <a:normAutofit/>
          </a:bodyPr>
          <a:lstStyle/>
          <a:p>
            <a:pPr algn="l"/>
            <a:r>
              <a:rPr lang="en-US" b="1" dirty="0" smtClean="0">
                <a:solidFill>
                  <a:schemeClr val="bg1"/>
                </a:solidFill>
              </a:rPr>
              <a:t>Two parties; different roles</a:t>
            </a:r>
            <a:endParaRPr lang="en-US" b="1" dirty="0">
              <a:solidFill>
                <a:schemeClr val="bg1"/>
              </a:solidFill>
            </a:endParaRPr>
          </a:p>
        </p:txBody>
      </p:sp>
      <p:sp>
        <p:nvSpPr>
          <p:cNvPr id="2" name="Slide Number Placeholder 1"/>
          <p:cNvSpPr>
            <a:spLocks noGrp="1"/>
          </p:cNvSpPr>
          <p:nvPr>
            <p:ph type="sldNum" sz="quarter" idx="12"/>
          </p:nvPr>
        </p:nvSpPr>
        <p:spPr/>
        <p:txBody>
          <a:bodyPr/>
          <a:lstStyle/>
          <a:p>
            <a:fld id="{EF050FE6-32E0-4845-A801-8E30DCA99F6D}" type="slidenum">
              <a:rPr lang="en-US" smtClean="0"/>
              <a:t>16</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65312"/>
            <a:ext cx="8985108" cy="5744566"/>
          </a:xfrm>
          <a:prstGeom prst="rect">
            <a:avLst/>
          </a:prstGeom>
        </p:spPr>
      </p:pic>
      <p:sp>
        <p:nvSpPr>
          <p:cNvPr id="5" name="Content Placeholder 4"/>
          <p:cNvSpPr>
            <a:spLocks noGrp="1"/>
          </p:cNvSpPr>
          <p:nvPr>
            <p:ph sz="quarter" idx="1"/>
          </p:nvPr>
        </p:nvSpPr>
        <p:spPr>
          <a:xfrm>
            <a:off x="152400" y="1676400"/>
            <a:ext cx="4041648" cy="4328160"/>
          </a:xfrm>
        </p:spPr>
        <p:txBody>
          <a:bodyPr>
            <a:normAutofit/>
          </a:bodyPr>
          <a:lstStyle/>
          <a:p>
            <a:pPr marL="0" indent="0">
              <a:buNone/>
            </a:pPr>
            <a:r>
              <a:rPr lang="en-US" sz="3200" b="1" u="sng" dirty="0" smtClean="0">
                <a:solidFill>
                  <a:schemeClr val="bg1"/>
                </a:solidFill>
              </a:rPr>
              <a:t>Prosecution</a:t>
            </a:r>
            <a:r>
              <a:rPr lang="en-US" sz="3200" dirty="0" smtClean="0">
                <a:solidFill>
                  <a:schemeClr val="bg1"/>
                </a:solidFill>
              </a:rPr>
              <a:t> is the representative of the state or government *responsible for ethically prosecuting crimes</a:t>
            </a:r>
          </a:p>
          <a:p>
            <a:endParaRPr lang="en-US" dirty="0"/>
          </a:p>
        </p:txBody>
      </p:sp>
      <p:sp>
        <p:nvSpPr>
          <p:cNvPr id="6" name="Content Placeholder 5"/>
          <p:cNvSpPr>
            <a:spLocks noGrp="1"/>
          </p:cNvSpPr>
          <p:nvPr>
            <p:ph sz="quarter" idx="2"/>
          </p:nvPr>
        </p:nvSpPr>
        <p:spPr>
          <a:xfrm>
            <a:off x="4648200" y="1600200"/>
            <a:ext cx="4184523" cy="4401311"/>
          </a:xfrm>
        </p:spPr>
        <p:txBody>
          <a:bodyPr>
            <a:normAutofit/>
          </a:bodyPr>
          <a:lstStyle/>
          <a:p>
            <a:pPr marL="0" lvl="1" indent="0" algn="r">
              <a:buNone/>
            </a:pPr>
            <a:r>
              <a:rPr lang="en-US" sz="3200" b="1" u="sng" dirty="0" smtClean="0">
                <a:solidFill>
                  <a:schemeClr val="bg1"/>
                </a:solidFill>
              </a:rPr>
              <a:t>Defense</a:t>
            </a:r>
            <a:r>
              <a:rPr lang="en-US" sz="3200" dirty="0" smtClean="0">
                <a:solidFill>
                  <a:schemeClr val="accent1">
                    <a:lumMod val="75000"/>
                  </a:schemeClr>
                </a:solidFill>
              </a:rPr>
              <a:t> </a:t>
            </a:r>
            <a:r>
              <a:rPr lang="en-US" sz="3200" dirty="0" smtClean="0">
                <a:solidFill>
                  <a:schemeClr val="bg1"/>
                </a:solidFill>
              </a:rPr>
              <a:t>owes total allegiance to the defendant </a:t>
            </a:r>
          </a:p>
          <a:p>
            <a:pPr marL="0" lvl="1" indent="0" algn="r">
              <a:buNone/>
            </a:pPr>
            <a:r>
              <a:rPr lang="en-US" sz="3200" dirty="0">
                <a:solidFill>
                  <a:schemeClr val="bg1"/>
                </a:solidFill>
              </a:rPr>
              <a:t>*</a:t>
            </a:r>
            <a:r>
              <a:rPr lang="en-US" sz="3200" dirty="0" smtClean="0">
                <a:solidFill>
                  <a:schemeClr val="bg1"/>
                </a:solidFill>
              </a:rPr>
              <a:t>responsible for protecting that person’s rights and attempting to get the best possible outcome</a:t>
            </a:r>
          </a:p>
          <a:p>
            <a:endParaRPr lang="en-US" sz="3200" dirty="0"/>
          </a:p>
        </p:txBody>
      </p:sp>
      <p:sp>
        <p:nvSpPr>
          <p:cNvPr id="7" name="TextBox 6"/>
          <p:cNvSpPr txBox="1"/>
          <p:nvPr/>
        </p:nvSpPr>
        <p:spPr>
          <a:xfrm>
            <a:off x="152400" y="5555307"/>
            <a:ext cx="876006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Bodoni MT Black" panose="02070A03080606020203" pitchFamily="18" charset="0"/>
              </a:rPr>
              <a:t>Terminology Difference #2:</a:t>
            </a:r>
          </a:p>
          <a:p>
            <a:pPr algn="ctr"/>
            <a:r>
              <a:rPr lang="en-US" dirty="0" smtClean="0">
                <a:latin typeface="Bodoni MT Black" panose="02070A03080606020203" pitchFamily="18" charset="0"/>
              </a:rPr>
              <a:t>Case referenced by client’s name </a:t>
            </a:r>
          </a:p>
          <a:p>
            <a:pPr algn="ctr"/>
            <a:r>
              <a:rPr lang="en-US" dirty="0" smtClean="0">
                <a:latin typeface="Bodoni MT Black" panose="02070A03080606020203" pitchFamily="18" charset="0"/>
              </a:rPr>
              <a:t>vs. </a:t>
            </a:r>
          </a:p>
          <a:p>
            <a:pPr algn="ctr"/>
            <a:r>
              <a:rPr lang="en-US" dirty="0" smtClean="0">
                <a:latin typeface="Bodoni MT Black" panose="02070A03080606020203" pitchFamily="18" charset="0"/>
              </a:rPr>
              <a:t>case referenced by  defendant’s name or case number</a:t>
            </a:r>
            <a:endParaRPr lang="en-US" dirty="0">
              <a:latin typeface="Bodoni MT Black" panose="02070A03080606020203" pitchFamily="18" charset="0"/>
            </a:endParaRPr>
          </a:p>
        </p:txBody>
      </p:sp>
    </p:spTree>
    <p:extLst>
      <p:ext uri="{BB962C8B-B14F-4D97-AF65-F5344CB8AC3E}">
        <p14:creationId xmlns:p14="http://schemas.microsoft.com/office/powerpoint/2010/main" val="26408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xEl>
                                              <p:pRg st="0" end="0"/>
                                            </p:txEl>
                                          </p:spTgt>
                                        </p:tgtEl>
                                      </p:cBhvr>
                                    </p:animEffect>
                                    <p:set>
                                      <p:cBhvr>
                                        <p:cTn id="7" dur="1" fill="hold">
                                          <p:stCondLst>
                                            <p:cond delay="1999"/>
                                          </p:stCondLst>
                                        </p:cTn>
                                        <p:tgtEl>
                                          <p:spTgt spid="5">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20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txBody>
          <a:bodyPr>
            <a:noAutofit/>
          </a:bodyPr>
          <a:lstStyle/>
          <a:p>
            <a:r>
              <a:rPr lang="en-US" sz="3600" dirty="0">
                <a:solidFill>
                  <a:schemeClr val="tx1"/>
                </a:solidFill>
                <a:latin typeface="Arial Black" panose="020B0A04020102020204" pitchFamily="34" charset="0"/>
              </a:rPr>
              <a:t>Burden of Proof/Standard of Evidence</a:t>
            </a:r>
            <a:endParaRPr lang="en-US" sz="3600" dirty="0">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17</a:t>
            </a:fld>
            <a:endParaRPr lang="en-US"/>
          </a:p>
        </p:txBody>
      </p:sp>
      <p:sp>
        <p:nvSpPr>
          <p:cNvPr id="6" name="Content Placeholder 5"/>
          <p:cNvSpPr>
            <a:spLocks noGrp="1"/>
          </p:cNvSpPr>
          <p:nvPr>
            <p:ph sz="quarter" idx="2"/>
          </p:nvPr>
        </p:nvSpPr>
        <p:spPr>
          <a:xfrm>
            <a:off x="76443" y="2279144"/>
            <a:ext cx="4416425" cy="3951288"/>
          </a:xfrm>
        </p:spPr>
        <p:txBody>
          <a:bodyPr>
            <a:normAutofit/>
          </a:bodyPr>
          <a:lstStyle/>
          <a:p>
            <a:pPr marL="457200" lvl="1" indent="0">
              <a:buNone/>
            </a:pPr>
            <a:r>
              <a:rPr lang="en-US" sz="2400" b="1" dirty="0" smtClean="0">
                <a:solidFill>
                  <a:schemeClr val="tx1"/>
                </a:solidFill>
              </a:rPr>
              <a:t>Preponderance of Evidence</a:t>
            </a:r>
          </a:p>
          <a:p>
            <a:pPr lvl="1"/>
            <a:r>
              <a:rPr lang="en-US" dirty="0" smtClean="0">
                <a:solidFill>
                  <a:schemeClr val="tx1"/>
                </a:solidFill>
              </a:rPr>
              <a:t>More </a:t>
            </a:r>
            <a:r>
              <a:rPr lang="en-US" dirty="0">
                <a:solidFill>
                  <a:schemeClr val="tx1"/>
                </a:solidFill>
              </a:rPr>
              <a:t>evidence in favor of a position than against it. </a:t>
            </a:r>
          </a:p>
          <a:p>
            <a:pPr lvl="2"/>
            <a:r>
              <a:rPr lang="en-US" dirty="0"/>
              <a:t>50% plus anything </a:t>
            </a:r>
          </a:p>
          <a:p>
            <a:pPr lvl="2"/>
            <a:r>
              <a:rPr lang="en-US" dirty="0"/>
              <a:t>Civil cases</a:t>
            </a:r>
          </a:p>
          <a:p>
            <a:pPr lvl="2"/>
            <a:r>
              <a:rPr lang="en-US" dirty="0"/>
              <a:t>Often the substantiation standard for an APS investigation. </a:t>
            </a:r>
          </a:p>
          <a:p>
            <a:pPr lvl="2"/>
            <a:r>
              <a:rPr lang="en-US" dirty="0"/>
              <a:t>Same as probable cause and is evidence needed to make an arrest</a:t>
            </a:r>
          </a:p>
          <a:p>
            <a:endParaRPr lang="en-US" dirty="0"/>
          </a:p>
        </p:txBody>
      </p:sp>
      <p:sp>
        <p:nvSpPr>
          <p:cNvPr id="7" name="Content Placeholder 6"/>
          <p:cNvSpPr>
            <a:spLocks noGrp="1"/>
          </p:cNvSpPr>
          <p:nvPr>
            <p:ph sz="quarter" idx="4"/>
          </p:nvPr>
        </p:nvSpPr>
        <p:spPr>
          <a:xfrm>
            <a:off x="4730017" y="2279144"/>
            <a:ext cx="4041775" cy="3951288"/>
          </a:xfrm>
        </p:spPr>
        <p:txBody>
          <a:bodyPr/>
          <a:lstStyle/>
          <a:p>
            <a:pPr marL="0" lvl="1" indent="0">
              <a:spcBef>
                <a:spcPts val="600"/>
              </a:spcBef>
              <a:buClr>
                <a:schemeClr val="accent1"/>
              </a:buClr>
              <a:buNone/>
            </a:pPr>
            <a:r>
              <a:rPr lang="en-US" sz="2400" b="1" dirty="0" smtClean="0">
                <a:solidFill>
                  <a:schemeClr val="tx1"/>
                </a:solidFill>
              </a:rPr>
              <a:t>Clear and Convincing Evidence</a:t>
            </a:r>
          </a:p>
          <a:p>
            <a:pPr marL="274320" lvl="1">
              <a:spcBef>
                <a:spcPts val="600"/>
              </a:spcBef>
              <a:buClr>
                <a:schemeClr val="accent1"/>
              </a:buClr>
            </a:pPr>
            <a:r>
              <a:rPr lang="en-US" dirty="0" smtClean="0">
                <a:solidFill>
                  <a:schemeClr val="tx1"/>
                </a:solidFill>
              </a:rPr>
              <a:t>Highly </a:t>
            </a:r>
            <a:r>
              <a:rPr lang="en-US" dirty="0">
                <a:solidFill>
                  <a:schemeClr val="tx1"/>
                </a:solidFill>
              </a:rPr>
              <a:t>probable that the fact is true so that the fact finder has a firm conviction or belief that the cause is true</a:t>
            </a:r>
          </a:p>
          <a:p>
            <a:pPr marL="0" indent="0">
              <a:buNone/>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6961" y="4064279"/>
            <a:ext cx="2590800" cy="1943100"/>
          </a:xfrm>
          <a:prstGeom prst="rect">
            <a:avLst/>
          </a:prstGeom>
        </p:spPr>
      </p:pic>
      <p:sp>
        <p:nvSpPr>
          <p:cNvPr id="9" name="TextBox 8"/>
          <p:cNvSpPr txBox="1"/>
          <p:nvPr/>
        </p:nvSpPr>
        <p:spPr>
          <a:xfrm>
            <a:off x="152400" y="1376633"/>
            <a:ext cx="487679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Bodoni MT Black" panose="02070A03080606020203" pitchFamily="18" charset="0"/>
              </a:rPr>
              <a:t>Terminology Difference #3:</a:t>
            </a:r>
          </a:p>
          <a:p>
            <a:pPr algn="ctr"/>
            <a:r>
              <a:rPr lang="en-US" dirty="0" smtClean="0">
                <a:latin typeface="Bodoni MT Black" panose="02070A03080606020203" pitchFamily="18" charset="0"/>
              </a:rPr>
              <a:t>Standard of Proof vs. Burden of Proof</a:t>
            </a:r>
            <a:endParaRPr lang="en-US" dirty="0">
              <a:latin typeface="Bodoni MT Black" panose="02070A03080606020203" pitchFamily="18" charset="0"/>
            </a:endParaRPr>
          </a:p>
        </p:txBody>
      </p:sp>
      <p:sp>
        <p:nvSpPr>
          <p:cNvPr id="10" name="TextBox 9"/>
          <p:cNvSpPr txBox="1"/>
          <p:nvPr/>
        </p:nvSpPr>
        <p:spPr>
          <a:xfrm>
            <a:off x="2743200" y="6135469"/>
            <a:ext cx="56388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Bodoni MT Black" panose="02070A03080606020203" pitchFamily="18" charset="0"/>
              </a:rPr>
              <a:t>Terminology Difference #4:</a:t>
            </a:r>
          </a:p>
          <a:p>
            <a:pPr algn="ctr"/>
            <a:r>
              <a:rPr lang="en-US" dirty="0" smtClean="0">
                <a:latin typeface="Bodoni MT Black" panose="02070A03080606020203" pitchFamily="18" charset="0"/>
              </a:rPr>
              <a:t>Preponderance of Evidence vs. Probable Cause</a:t>
            </a:r>
            <a:endParaRPr lang="en-US" dirty="0">
              <a:latin typeface="Bodoni MT Black" panose="02070A03080606020203" pitchFamily="18" charset="0"/>
            </a:endParaRPr>
          </a:p>
        </p:txBody>
      </p:sp>
    </p:spTree>
    <p:extLst>
      <p:ext uri="{BB962C8B-B14F-4D97-AF65-F5344CB8AC3E}">
        <p14:creationId xmlns:p14="http://schemas.microsoft.com/office/powerpoint/2010/main" val="15851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P Compaq\AppData\Local\Microsoft\Windows\Temporary Internet Files\Content.IE5\MB5QLCDZ\MP900409268[1].jp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t="9402" b="13675"/>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457200"/>
            <a:ext cx="8686800" cy="685800"/>
          </a:xfrm>
        </p:spPr>
        <p:txBody>
          <a:bodyPr>
            <a:noAutofit/>
          </a:bodyPr>
          <a:lstStyle/>
          <a:p>
            <a:pPr algn="l"/>
            <a:r>
              <a:rPr lang="en-US" sz="4400" dirty="0" smtClean="0">
                <a:latin typeface="Arial Black" panose="020B0A04020102020204" pitchFamily="34" charset="0"/>
              </a:rPr>
              <a:t>Burden of Proof</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18</a:t>
            </a:fld>
            <a:endParaRPr lang="en-US"/>
          </a:p>
        </p:txBody>
      </p:sp>
      <p:sp>
        <p:nvSpPr>
          <p:cNvPr id="3" name="Content Placeholder 2"/>
          <p:cNvSpPr>
            <a:spLocks noGrp="1"/>
          </p:cNvSpPr>
          <p:nvPr>
            <p:ph sz="quarter" idx="1"/>
          </p:nvPr>
        </p:nvSpPr>
        <p:spPr>
          <a:xfrm>
            <a:off x="685800" y="2209800"/>
            <a:ext cx="8001000" cy="3947160"/>
          </a:xfrm>
        </p:spPr>
        <p:txBody>
          <a:bodyPr>
            <a:normAutofit/>
          </a:bodyPr>
          <a:lstStyle/>
          <a:p>
            <a:r>
              <a:rPr lang="en-US" dirty="0" smtClean="0">
                <a:solidFill>
                  <a:srgbClr val="FFFF00"/>
                </a:solidFill>
              </a:rPr>
              <a:t>“</a:t>
            </a:r>
            <a:r>
              <a:rPr lang="en-US" sz="3200" dirty="0" smtClean="0">
                <a:solidFill>
                  <a:srgbClr val="7030A0"/>
                </a:solidFill>
              </a:rPr>
              <a:t>Beyond a reasonable doubt</a:t>
            </a:r>
            <a:r>
              <a:rPr lang="en-US" sz="3200" dirty="0" smtClean="0">
                <a:solidFill>
                  <a:srgbClr val="FFFF00"/>
                </a:solidFill>
              </a:rPr>
              <a:t>” </a:t>
            </a:r>
          </a:p>
          <a:p>
            <a:pPr lvl="1"/>
            <a:r>
              <a:rPr lang="en-US" sz="2400" dirty="0" smtClean="0">
                <a:solidFill>
                  <a:schemeClr val="tx1"/>
                </a:solidFill>
              </a:rPr>
              <a:t>Highest legal burden of proof in law</a:t>
            </a:r>
          </a:p>
          <a:p>
            <a:pPr lvl="1"/>
            <a:r>
              <a:rPr lang="en-US" sz="2400" dirty="0">
                <a:solidFill>
                  <a:schemeClr val="tx1"/>
                </a:solidFill>
              </a:rPr>
              <a:t>Required for a criminal conviction</a:t>
            </a:r>
          </a:p>
          <a:p>
            <a:pPr lvl="1"/>
            <a:r>
              <a:rPr lang="en-US" sz="2400" dirty="0" smtClean="0">
                <a:solidFill>
                  <a:schemeClr val="tx1"/>
                </a:solidFill>
              </a:rPr>
              <a:t>Proof that leaves the fact finder with an abiding conviction that the charge is true. </a:t>
            </a:r>
          </a:p>
          <a:p>
            <a:pPr lvl="1"/>
            <a:r>
              <a:rPr lang="en-US" sz="2400" dirty="0" smtClean="0">
                <a:solidFill>
                  <a:schemeClr val="tx1"/>
                </a:solidFill>
              </a:rPr>
              <a:t>The evidence need not eliminate all possible doubt because everything is open to some possible or imaginary doubt</a:t>
            </a:r>
          </a:p>
          <a:p>
            <a:endParaRPr lang="en-US" sz="4400" dirty="0"/>
          </a:p>
        </p:txBody>
      </p:sp>
      <p:sp>
        <p:nvSpPr>
          <p:cNvPr id="5" name="Rectangle 4"/>
          <p:cNvSpPr/>
          <p:nvPr/>
        </p:nvSpPr>
        <p:spPr>
          <a:xfrm>
            <a:off x="0" y="1600200"/>
            <a:ext cx="91440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116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050FE6-32E0-4845-A801-8E30DCA99F6D}" type="slidenum">
              <a:rPr lang="en-US" smtClean="0"/>
              <a:t>19</a:t>
            </a:fld>
            <a:endParaRPr lang="en-US"/>
          </a:p>
        </p:txBody>
      </p:sp>
      <p:sp>
        <p:nvSpPr>
          <p:cNvPr id="147458" name="Rectangle 2"/>
          <p:cNvSpPr>
            <a:spLocks noGrp="1" noChangeArrowheads="1"/>
          </p:cNvSpPr>
          <p:nvPr>
            <p:ph type="title" idx="4294967295"/>
          </p:nvPr>
        </p:nvSpPr>
        <p:spPr>
          <a:xfrm>
            <a:off x="216408" y="258445"/>
            <a:ext cx="8229600" cy="1066800"/>
          </a:xfrm>
        </p:spPr>
        <p:txBody>
          <a:bodyPr lIns="90488" tIns="44450" rIns="90488" bIns="44450" rtlCol="0">
            <a:normAutofit/>
          </a:bodyPr>
          <a:lstStyle/>
          <a:p>
            <a:pPr algn="l" fontAlgn="auto">
              <a:spcAft>
                <a:spcPts val="0"/>
              </a:spcAft>
              <a:defRPr/>
            </a:pPr>
            <a:r>
              <a:rPr lang="en-US" dirty="0" smtClean="0">
                <a:latin typeface="Arial Black" panose="020B0A04020102020204" pitchFamily="34" charset="0"/>
              </a:rPr>
              <a:t>Burden of Proof</a:t>
            </a:r>
          </a:p>
        </p:txBody>
      </p:sp>
      <p:graphicFrame>
        <p:nvGraphicFramePr>
          <p:cNvPr id="7" name="Diagram 6"/>
          <p:cNvGraphicFramePr/>
          <p:nvPr>
            <p:extLst>
              <p:ext uri="{D42A27DB-BD31-4B8C-83A1-F6EECF244321}">
                <p14:modId xmlns:p14="http://schemas.microsoft.com/office/powerpoint/2010/main" val="1912223342"/>
              </p:ext>
            </p:extLst>
          </p:nvPr>
        </p:nvGraphicFramePr>
        <p:xfrm>
          <a:off x="216408" y="807085"/>
          <a:ext cx="8494776" cy="6630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91024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0273" y="810491"/>
            <a:ext cx="7772400" cy="2616101"/>
          </a:xfrm>
          <a:prstGeom prst="rect">
            <a:avLst/>
          </a:prstGeom>
          <a:noFill/>
        </p:spPr>
        <p:txBody>
          <a:bodyPr wrap="square" rtlCol="0">
            <a:spAutoFit/>
          </a:bodyPr>
          <a:lstStyle/>
          <a:p>
            <a:endParaRPr lang="en-US" dirty="0" smtClean="0"/>
          </a:p>
          <a:p>
            <a:r>
              <a:rPr lang="en-US" b="1" dirty="0"/>
              <a:t>This training (original version) was produced by the San Diego State University School of Social Work, Academy of Professional Excellence under grant #2009-SZ-B9-K008, awarded by the Office for Victims of Crime, Office of Justice Programs, U.S. Department of Justice. The opinions, findings, and conclusions or recommendations expressed in this training are those of the contributors and do not necessarily represent the official position or polices of the U.S. Department of Justice.</a:t>
            </a:r>
            <a:endParaRPr lang="en-US" dirty="0"/>
          </a:p>
          <a:p>
            <a:endParaRPr lang="en-US" sz="2000" b="1" dirty="0"/>
          </a:p>
        </p:txBody>
      </p:sp>
      <p:sp>
        <p:nvSpPr>
          <p:cNvPr id="7" name="TextBox 6"/>
          <p:cNvSpPr txBox="1"/>
          <p:nvPr/>
        </p:nvSpPr>
        <p:spPr>
          <a:xfrm>
            <a:off x="533400" y="3886200"/>
            <a:ext cx="7543800" cy="1200329"/>
          </a:xfrm>
          <a:prstGeom prst="rect">
            <a:avLst/>
          </a:prstGeom>
          <a:noFill/>
        </p:spPr>
        <p:txBody>
          <a:bodyPr wrap="square" rtlCol="0">
            <a:spAutoFit/>
          </a:bodyPr>
          <a:lstStyle/>
          <a:p>
            <a:r>
              <a:rPr lang="en-US" b="1" dirty="0"/>
              <a:t>Curriculum revisions (version 2.0) was developed by the San Diego State University School of Social Work, Academy for Professional Excellence with funding from the California Department of Social Services, Adult Programs Division.</a:t>
            </a:r>
            <a:endParaRPr lang="en-US" dirty="0"/>
          </a:p>
        </p:txBody>
      </p:sp>
      <p:sp>
        <p:nvSpPr>
          <p:cNvPr id="9" name="Slide Number Placeholder 8"/>
          <p:cNvSpPr>
            <a:spLocks noGrp="1"/>
          </p:cNvSpPr>
          <p:nvPr>
            <p:ph type="sldNum" sz="quarter" idx="12"/>
          </p:nvPr>
        </p:nvSpPr>
        <p:spPr/>
        <p:txBody>
          <a:bodyPr/>
          <a:lstStyle/>
          <a:p>
            <a:fld id="{005F5EE9-B3E7-4B9D-B3DE-55200B026609}" type="slidenum">
              <a:rPr lang="en-US" smtClean="0"/>
              <a:pPr/>
              <a:t>2</a:t>
            </a:fld>
            <a:endParaRPr lang="en-US"/>
          </a:p>
        </p:txBody>
      </p:sp>
    </p:spTree>
    <p:extLst>
      <p:ext uri="{BB962C8B-B14F-4D97-AF65-F5344CB8AC3E}">
        <p14:creationId xmlns:p14="http://schemas.microsoft.com/office/powerpoint/2010/main" val="1055462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noAutofit/>
          </a:bodyPr>
          <a:lstStyle/>
          <a:p>
            <a:pPr algn="l"/>
            <a:r>
              <a:rPr lang="en-US" sz="3600" dirty="0" smtClean="0">
                <a:latin typeface="Arial Black" panose="020B0A04020102020204" pitchFamily="34" charset="0"/>
              </a:rPr>
              <a:t>Activity III: What </a:t>
            </a:r>
            <a:r>
              <a:rPr lang="en-US" sz="3600" dirty="0" smtClean="0">
                <a:solidFill>
                  <a:schemeClr val="tx1"/>
                </a:solidFill>
                <a:latin typeface="Arial Black" panose="020B0A04020102020204" pitchFamily="34" charset="0"/>
              </a:rPr>
              <a:t>Level of </a:t>
            </a:r>
            <a:r>
              <a:rPr lang="en-US" sz="3600" dirty="0" smtClean="0">
                <a:latin typeface="Arial Black" panose="020B0A04020102020204" pitchFamily="34" charset="0"/>
              </a:rPr>
              <a:t>Proof Do You Have?</a:t>
            </a:r>
            <a:endParaRPr lang="en-US" sz="3600"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20</a:t>
            </a:fld>
            <a:endParaRPr lang="en-US"/>
          </a:p>
        </p:txBody>
      </p:sp>
      <p:pic>
        <p:nvPicPr>
          <p:cNvPr id="7" name="Picture 6" descr="canstockphoto2565350.jpg"/>
          <p:cNvPicPr>
            <a:picLocks noChangeAspect="1"/>
          </p:cNvPicPr>
          <p:nvPr/>
        </p:nvPicPr>
        <p:blipFill>
          <a:blip r:embed="rId3" cstate="print"/>
          <a:srcRect t="4444" b="60733"/>
          <a:stretch>
            <a:fillRect/>
          </a:stretch>
        </p:blipFill>
        <p:spPr>
          <a:xfrm flipH="1">
            <a:off x="152400" y="1752600"/>
            <a:ext cx="4572000" cy="3962400"/>
          </a:xfrm>
          <a:prstGeom prst="rect">
            <a:avLst/>
          </a:prstGeom>
        </p:spPr>
      </p:pic>
      <p:sp>
        <p:nvSpPr>
          <p:cNvPr id="4" name="TextBox 3"/>
          <p:cNvSpPr txBox="1"/>
          <p:nvPr/>
        </p:nvSpPr>
        <p:spPr>
          <a:xfrm>
            <a:off x="4953000" y="1208515"/>
            <a:ext cx="3733800" cy="5324535"/>
          </a:xfrm>
          <a:prstGeom prst="rect">
            <a:avLst/>
          </a:prstGeom>
          <a:noFill/>
        </p:spPr>
        <p:txBody>
          <a:bodyPr wrap="square" rtlCol="0">
            <a:spAutoFit/>
          </a:bodyPr>
          <a:lstStyle/>
          <a:p>
            <a:pPr algn="ctr"/>
            <a:r>
              <a:rPr lang="en-US" sz="2000" b="1" u="sng" dirty="0" smtClean="0">
                <a:latin typeface="Times New Roman" panose="02020603050405020304" pitchFamily="18" charset="0"/>
                <a:cs typeface="Times New Roman" panose="02020603050405020304" pitchFamily="18" charset="0"/>
              </a:rPr>
              <a:t>Part 1- The Report: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APS receives a report that Mrs. </a:t>
            </a:r>
            <a:r>
              <a:rPr lang="en-US" sz="2000" dirty="0" err="1" smtClean="0">
                <a:latin typeface="Times New Roman" panose="02020603050405020304" pitchFamily="18" charset="0"/>
                <a:cs typeface="Times New Roman" panose="02020603050405020304" pitchFamily="18" charset="0"/>
              </a:rPr>
              <a:t>Xander</a:t>
            </a:r>
            <a:r>
              <a:rPr lang="en-US" sz="2000" dirty="0" smtClean="0">
                <a:latin typeface="Times New Roman" panose="02020603050405020304" pitchFamily="18" charset="0"/>
                <a:cs typeface="Times New Roman" panose="02020603050405020304" pitchFamily="18" charset="0"/>
              </a:rPr>
              <a:t> is being neglected by her daughter. The Reporting Party (RP) states that Mrs. </a:t>
            </a:r>
            <a:r>
              <a:rPr lang="en-US" sz="2000" dirty="0" err="1" smtClean="0">
                <a:latin typeface="Times New Roman" panose="02020603050405020304" pitchFamily="18" charset="0"/>
                <a:cs typeface="Times New Roman" panose="02020603050405020304" pitchFamily="18" charset="0"/>
              </a:rPr>
              <a:t>Xander</a:t>
            </a:r>
            <a:r>
              <a:rPr lang="en-US" sz="2000" dirty="0" smtClean="0">
                <a:latin typeface="Times New Roman" panose="02020603050405020304" pitchFamily="18" charset="0"/>
                <a:cs typeface="Times New Roman" panose="02020603050405020304" pitchFamily="18" charset="0"/>
              </a:rPr>
              <a:t> had been very friendly and social and was always very clean and groomed. A year ago, her daughter Marianne moved in to help her as </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he was becoming very confused and had serious arthritis so she could no longer write checks or maintain her home. The RP stated that Mrs. </a:t>
            </a:r>
            <a:r>
              <a:rPr lang="en-US" sz="2000" dirty="0" err="1" smtClean="0">
                <a:latin typeface="Times New Roman" panose="02020603050405020304" pitchFamily="18" charset="0"/>
                <a:cs typeface="Times New Roman" panose="02020603050405020304" pitchFamily="18" charset="0"/>
              </a:rPr>
              <a:t>Xander</a:t>
            </a:r>
            <a:r>
              <a:rPr lang="en-US" sz="2000" dirty="0" smtClean="0">
                <a:latin typeface="Times New Roman" panose="02020603050405020304" pitchFamily="18" charset="0"/>
                <a:cs typeface="Times New Roman" panose="02020603050405020304" pitchFamily="18" charset="0"/>
              </a:rPr>
              <a:t> came to her door and was dirty and crying. She said she was hungry, cold, and alone.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639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90600"/>
          </a:xfrm>
        </p:spPr>
        <p:txBody>
          <a:bodyPr>
            <a:noAutofit/>
          </a:bodyPr>
          <a:lstStyle/>
          <a:p>
            <a:r>
              <a:rPr lang="en-US" dirty="0" smtClean="0">
                <a:latin typeface="Arial Black" panose="020B0A04020102020204" pitchFamily="34" charset="0"/>
              </a:rPr>
              <a:t>What Can You Do With This </a:t>
            </a:r>
            <a:r>
              <a:rPr lang="en-US" dirty="0" smtClean="0">
                <a:solidFill>
                  <a:schemeClr val="tx1"/>
                </a:solidFill>
                <a:latin typeface="Arial Black" panose="020B0A04020102020204" pitchFamily="34" charset="0"/>
              </a:rPr>
              <a:t>Level of  </a:t>
            </a:r>
            <a:r>
              <a:rPr lang="en-US" dirty="0" smtClean="0">
                <a:latin typeface="Arial Black" panose="020B0A04020102020204" pitchFamily="34" charset="0"/>
              </a:rPr>
              <a:t>Information?</a:t>
            </a:r>
            <a:endParaRPr lang="en-US"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21</a:t>
            </a:fld>
            <a:endParaRPr lang="en-US"/>
          </a:p>
        </p:txBody>
      </p:sp>
      <p:pic>
        <p:nvPicPr>
          <p:cNvPr id="4" name="Content Placeholder 3" descr="canstockphoto1589821.jpg"/>
          <p:cNvPicPr>
            <a:picLocks noGrp="1" noChangeAspect="1"/>
          </p:cNvPicPr>
          <p:nvPr>
            <p:ph sz="quarter" idx="1"/>
          </p:nvPr>
        </p:nvPicPr>
        <p:blipFill>
          <a:blip r:embed="rId2" cstate="print"/>
          <a:stretch>
            <a:fillRect/>
          </a:stretch>
        </p:blipFill>
        <p:spPr>
          <a:xfrm>
            <a:off x="828741" y="1403985"/>
            <a:ext cx="7410318" cy="4937125"/>
          </a:xfrm>
        </p:spPr>
      </p:pic>
    </p:spTree>
    <p:extLst>
      <p:ext uri="{BB962C8B-B14F-4D97-AF65-F5344CB8AC3E}">
        <p14:creationId xmlns:p14="http://schemas.microsoft.com/office/powerpoint/2010/main" val="3111954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rty woman.jpg"/>
          <p:cNvPicPr>
            <a:picLocks noChangeAspect="1"/>
          </p:cNvPicPr>
          <p:nvPr/>
        </p:nvPicPr>
        <p:blipFill>
          <a:blip r:embed="rId3" cstate="print"/>
          <a:stretch>
            <a:fillRect/>
          </a:stretch>
        </p:blipFill>
        <p:spPr>
          <a:xfrm>
            <a:off x="1009732" y="1143000"/>
            <a:ext cx="6826549" cy="5075971"/>
          </a:xfrm>
          <a:prstGeom prst="rect">
            <a:avLst/>
          </a:prstGeom>
        </p:spPr>
      </p:pic>
      <p:sp>
        <p:nvSpPr>
          <p:cNvPr id="2" name="Title 1"/>
          <p:cNvSpPr>
            <a:spLocks noGrp="1"/>
          </p:cNvSpPr>
          <p:nvPr>
            <p:ph type="title"/>
          </p:nvPr>
        </p:nvSpPr>
        <p:spPr>
          <a:xfrm>
            <a:off x="304800" y="609600"/>
            <a:ext cx="8229600" cy="1069848"/>
          </a:xfrm>
        </p:spPr>
        <p:txBody>
          <a:bodyPr>
            <a:noAutofit/>
          </a:bodyPr>
          <a:lstStyle/>
          <a:p>
            <a:r>
              <a:rPr lang="en-US" sz="4000" dirty="0" smtClean="0">
                <a:solidFill>
                  <a:schemeClr val="tx1"/>
                </a:solidFill>
                <a:latin typeface="Arial Black" panose="020B0A04020102020204" pitchFamily="34" charset="0"/>
              </a:rPr>
              <a:t>Mrs. </a:t>
            </a:r>
            <a:r>
              <a:rPr lang="en-US" sz="4000" dirty="0" err="1" smtClean="0">
                <a:solidFill>
                  <a:schemeClr val="tx1"/>
                </a:solidFill>
                <a:latin typeface="Arial Black" panose="020B0A04020102020204" pitchFamily="34" charset="0"/>
              </a:rPr>
              <a:t>Xander</a:t>
            </a:r>
            <a:r>
              <a:rPr lang="en-US" sz="4000" dirty="0" smtClean="0">
                <a:solidFill>
                  <a:schemeClr val="tx1"/>
                </a:solidFill>
                <a:latin typeface="Arial Black" panose="020B0A04020102020204" pitchFamily="34" charset="0"/>
              </a:rPr>
              <a:t>,  Part 2</a:t>
            </a:r>
            <a:br>
              <a:rPr lang="en-US" sz="4000" dirty="0" smtClean="0">
                <a:solidFill>
                  <a:schemeClr val="tx1"/>
                </a:solidFill>
                <a:latin typeface="Arial Black" panose="020B0A04020102020204" pitchFamily="34" charset="0"/>
              </a:rPr>
            </a:br>
            <a:endParaRPr lang="en-US" sz="4000" dirty="0">
              <a:solidFill>
                <a:schemeClr val="tx1"/>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22</a:t>
            </a:fld>
            <a:endParaRPr lang="en-US"/>
          </a:p>
        </p:txBody>
      </p:sp>
    </p:spTree>
    <p:extLst>
      <p:ext uri="{BB962C8B-B14F-4D97-AF65-F5344CB8AC3E}">
        <p14:creationId xmlns:p14="http://schemas.microsoft.com/office/powerpoint/2010/main" val="3045637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914400"/>
          </a:xfrm>
        </p:spPr>
        <p:txBody>
          <a:bodyPr>
            <a:normAutofit/>
          </a:bodyPr>
          <a:lstStyle/>
          <a:p>
            <a:pPr algn="l"/>
            <a:r>
              <a:rPr lang="en-US" sz="4400" dirty="0" smtClean="0">
                <a:latin typeface="Arial Black" panose="020B0A04020102020204" pitchFamily="34" charset="0"/>
              </a:rPr>
              <a:t>Discussion</a:t>
            </a:r>
            <a:endParaRPr lang="en-US" sz="4400" dirty="0">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23</a:t>
            </a:fld>
            <a:endParaRPr lang="en-US"/>
          </a:p>
        </p:txBody>
      </p:sp>
      <p:sp>
        <p:nvSpPr>
          <p:cNvPr id="3" name="Content Placeholder 2"/>
          <p:cNvSpPr>
            <a:spLocks noGrp="1"/>
          </p:cNvSpPr>
          <p:nvPr>
            <p:ph sz="quarter" idx="1"/>
          </p:nvPr>
        </p:nvSpPr>
        <p:spPr>
          <a:xfrm>
            <a:off x="381000" y="1676400"/>
            <a:ext cx="8305800" cy="4898136"/>
          </a:xfrm>
        </p:spPr>
        <p:txBody>
          <a:bodyPr>
            <a:normAutofit lnSpcReduction="10000"/>
          </a:bodyPr>
          <a:lstStyle/>
          <a:p>
            <a:r>
              <a:rPr lang="en-US" dirty="0" smtClean="0"/>
              <a:t>What </a:t>
            </a:r>
            <a:r>
              <a:rPr lang="en-US" dirty="0"/>
              <a:t>level of proof </a:t>
            </a:r>
            <a:r>
              <a:rPr lang="en-US" dirty="0" smtClean="0"/>
              <a:t>do you have?</a:t>
            </a:r>
          </a:p>
          <a:p>
            <a:pPr>
              <a:buNone/>
            </a:pPr>
            <a:endParaRPr lang="en-US" dirty="0" smtClean="0"/>
          </a:p>
          <a:p>
            <a:r>
              <a:rPr lang="en-US" dirty="0" smtClean="0"/>
              <a:t>For what allegation? </a:t>
            </a:r>
          </a:p>
          <a:p>
            <a:pPr>
              <a:buNone/>
            </a:pPr>
            <a:endParaRPr lang="en-US" dirty="0"/>
          </a:p>
          <a:p>
            <a:r>
              <a:rPr lang="en-US" dirty="0" smtClean="0"/>
              <a:t>As an APS professional, what can you do with this level of proof?</a:t>
            </a:r>
          </a:p>
          <a:p>
            <a:endParaRPr lang="en-US" dirty="0"/>
          </a:p>
          <a:p>
            <a:r>
              <a:rPr lang="en-US" dirty="0" smtClean="0"/>
              <a:t>Do you have reasonable suspicion that any other form of abuse may be occurring?</a:t>
            </a:r>
            <a:endParaRPr lang="en-US" dirty="0"/>
          </a:p>
        </p:txBody>
      </p:sp>
      <p:pic>
        <p:nvPicPr>
          <p:cNvPr id="4" name="Picture 3" descr="canstockphoto2685130.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867400" y="990600"/>
            <a:ext cx="3577630" cy="2609457"/>
          </a:xfrm>
          <a:prstGeom prst="rect">
            <a:avLst/>
          </a:prstGeom>
        </p:spPr>
      </p:pic>
    </p:spTree>
    <p:extLst>
      <p:ext uri="{BB962C8B-B14F-4D97-AF65-F5344CB8AC3E}">
        <p14:creationId xmlns:p14="http://schemas.microsoft.com/office/powerpoint/2010/main" val="2047636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762000"/>
          </a:xfrm>
        </p:spPr>
        <p:txBody>
          <a:bodyPr>
            <a:normAutofit/>
          </a:bodyPr>
          <a:lstStyle/>
          <a:p>
            <a:pPr algn="l"/>
            <a:r>
              <a:rPr lang="en-US" sz="4400" dirty="0" smtClean="0">
                <a:latin typeface="Arial Black" panose="020B0A04020102020204" pitchFamily="34" charset="0"/>
              </a:rPr>
              <a:t>Class Discussion</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24</a:t>
            </a:fld>
            <a:endParaRPr lang="en-US"/>
          </a:p>
        </p:txBody>
      </p:sp>
      <p:sp>
        <p:nvSpPr>
          <p:cNvPr id="3" name="Content Placeholder 2"/>
          <p:cNvSpPr>
            <a:spLocks noGrp="1"/>
          </p:cNvSpPr>
          <p:nvPr>
            <p:ph sz="quarter" idx="1"/>
          </p:nvPr>
        </p:nvSpPr>
        <p:spPr>
          <a:xfrm>
            <a:off x="457200" y="1447800"/>
            <a:ext cx="8153400" cy="4678363"/>
          </a:xfrm>
        </p:spPr>
        <p:txBody>
          <a:bodyPr>
            <a:normAutofit/>
          </a:bodyPr>
          <a:lstStyle/>
          <a:p>
            <a:pPr marL="0" indent="0">
              <a:buNone/>
            </a:pPr>
            <a:r>
              <a:rPr lang="en-US" sz="3600" dirty="0" smtClean="0"/>
              <a:t>What more is needed to prove this case  beyond a reasonable doubt?</a:t>
            </a:r>
            <a:endParaRPr lang="en-US" sz="3600" dirty="0"/>
          </a:p>
        </p:txBody>
      </p:sp>
      <p:pic>
        <p:nvPicPr>
          <p:cNvPr id="3076" name="Picture 4" descr="C:\Users\HP Compaq\AppData\Local\Microsoft\Windows\Temporary Internet Files\Content.IE5\1J3PRJ5J\MP900432920[1].jpg"/>
          <p:cNvPicPr>
            <a:picLocks noChangeAspect="1" noChangeArrowheads="1"/>
          </p:cNvPicPr>
          <p:nvPr/>
        </p:nvPicPr>
        <p:blipFill>
          <a:blip r:embed="rId3" cstate="print"/>
          <a:srcRect t="31890"/>
          <a:stretch>
            <a:fillRect/>
          </a:stretch>
        </p:blipFill>
        <p:spPr bwMode="auto">
          <a:xfrm>
            <a:off x="11345" y="2971800"/>
            <a:ext cx="9132655" cy="3886200"/>
          </a:xfrm>
          <a:prstGeom prst="rect">
            <a:avLst/>
          </a:prstGeom>
          <a:noFill/>
        </p:spPr>
      </p:pic>
    </p:spTree>
    <p:extLst>
      <p:ext uri="{BB962C8B-B14F-4D97-AF65-F5344CB8AC3E}">
        <p14:creationId xmlns:p14="http://schemas.microsoft.com/office/powerpoint/2010/main" val="3483674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US" sz="4000" dirty="0" smtClean="0">
                <a:latin typeface="Arial Black" panose="020B0A04020102020204" pitchFamily="34" charset="0"/>
              </a:rPr>
              <a:t>Beyond a Reasonable Doubt</a:t>
            </a:r>
            <a:endParaRPr lang="en-US" sz="40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25</a:t>
            </a:fld>
            <a:endParaRPr lang="en-US"/>
          </a:p>
        </p:txBody>
      </p:sp>
      <p:sp>
        <p:nvSpPr>
          <p:cNvPr id="3" name="Content Placeholder 2"/>
          <p:cNvSpPr>
            <a:spLocks noGrp="1"/>
          </p:cNvSpPr>
          <p:nvPr>
            <p:ph sz="quarter" idx="1"/>
          </p:nvPr>
        </p:nvSpPr>
        <p:spPr>
          <a:xfrm>
            <a:off x="381000" y="1371600"/>
            <a:ext cx="7772400" cy="5105400"/>
          </a:xfrm>
        </p:spPr>
        <p:txBody>
          <a:bodyPr>
            <a:normAutofit fontScale="92500"/>
          </a:bodyPr>
          <a:lstStyle/>
          <a:p>
            <a:pPr lvl="0"/>
            <a:r>
              <a:rPr lang="en-US" dirty="0" smtClean="0"/>
              <a:t>Statements by Marianne</a:t>
            </a:r>
          </a:p>
          <a:p>
            <a:pPr lvl="0"/>
            <a:r>
              <a:rPr lang="en-US" dirty="0" smtClean="0"/>
              <a:t>Confirm Marianne to provide</a:t>
            </a:r>
          </a:p>
          <a:p>
            <a:pPr marL="109728" lvl="0" indent="0">
              <a:buNone/>
            </a:pPr>
            <a:r>
              <a:rPr lang="en-US" dirty="0"/>
              <a:t> </a:t>
            </a:r>
            <a:r>
              <a:rPr lang="en-US" dirty="0" smtClean="0"/>
              <a:t>  care /pay bills</a:t>
            </a:r>
          </a:p>
          <a:p>
            <a:pPr lvl="0"/>
            <a:r>
              <a:rPr lang="en-US" dirty="0" smtClean="0"/>
              <a:t>Bank records </a:t>
            </a:r>
          </a:p>
          <a:p>
            <a:pPr lvl="0"/>
            <a:r>
              <a:rPr lang="en-US" dirty="0" smtClean="0"/>
              <a:t>Proof of unpaid bills</a:t>
            </a:r>
          </a:p>
          <a:p>
            <a:pPr lvl="0"/>
            <a:r>
              <a:rPr lang="en-US" dirty="0" smtClean="0"/>
              <a:t>Ongoing drug investigation</a:t>
            </a:r>
          </a:p>
          <a:p>
            <a:pPr lvl="0"/>
            <a:r>
              <a:rPr lang="en-US" dirty="0" smtClean="0"/>
              <a:t>Medical providers re: Mrs. </a:t>
            </a:r>
            <a:r>
              <a:rPr lang="en-US" dirty="0" err="1" smtClean="0"/>
              <a:t>Xander’s</a:t>
            </a:r>
            <a:r>
              <a:rPr lang="en-US" dirty="0" smtClean="0"/>
              <a:t> condition</a:t>
            </a:r>
          </a:p>
          <a:p>
            <a:r>
              <a:rPr lang="en-US" dirty="0" smtClean="0"/>
              <a:t>Doctors’ statements to Marianne</a:t>
            </a:r>
          </a:p>
          <a:p>
            <a:pPr lvl="0"/>
            <a:r>
              <a:rPr lang="en-US" dirty="0" smtClean="0"/>
              <a:t>Statement by Mrs. </a:t>
            </a:r>
            <a:r>
              <a:rPr lang="en-US" dirty="0" err="1" smtClean="0"/>
              <a:t>Xander</a:t>
            </a:r>
            <a:endParaRPr lang="en-US" dirty="0" smtClean="0"/>
          </a:p>
          <a:p>
            <a:endParaRPr lang="en-US" dirty="0"/>
          </a:p>
        </p:txBody>
      </p:sp>
      <p:pic>
        <p:nvPicPr>
          <p:cNvPr id="4101" name="Picture 5" descr="C:\Users\HP Compaq\AppData\Local\Microsoft\Windows\Temporary Internet Files\Content.IE5\MB5QLCDZ\MP900401794[1].jpg"/>
          <p:cNvPicPr>
            <a:picLocks noChangeAspect="1" noChangeArrowheads="1"/>
          </p:cNvPicPr>
          <p:nvPr/>
        </p:nvPicPr>
        <p:blipFill>
          <a:blip r:embed="rId3" cstate="print">
            <a:clrChange>
              <a:clrFrom>
                <a:srgbClr val="929292"/>
              </a:clrFrom>
              <a:clrTo>
                <a:srgbClr val="929292">
                  <a:alpha val="0"/>
                </a:srgbClr>
              </a:clrTo>
            </a:clrChange>
          </a:blip>
          <a:srcRect/>
          <a:stretch>
            <a:fillRect/>
          </a:stretch>
        </p:blipFill>
        <p:spPr bwMode="auto">
          <a:xfrm>
            <a:off x="5557745" y="1371600"/>
            <a:ext cx="3433856" cy="3064720"/>
          </a:xfrm>
          <a:prstGeom prst="rect">
            <a:avLst/>
          </a:prstGeom>
          <a:noFill/>
        </p:spPr>
      </p:pic>
    </p:spTree>
    <p:extLst>
      <p:ext uri="{BB962C8B-B14F-4D97-AF65-F5344CB8AC3E}">
        <p14:creationId xmlns:p14="http://schemas.microsoft.com/office/powerpoint/2010/main" val="838837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06" y="548434"/>
            <a:ext cx="8901594" cy="5928566"/>
          </a:xfrm>
          <a:prstGeom prst="rect">
            <a:avLst/>
          </a:prstGeom>
        </p:spPr>
      </p:pic>
      <p:sp>
        <p:nvSpPr>
          <p:cNvPr id="2" name="Title 1"/>
          <p:cNvSpPr>
            <a:spLocks noGrp="1"/>
          </p:cNvSpPr>
          <p:nvPr>
            <p:ph type="title"/>
          </p:nvPr>
        </p:nvSpPr>
        <p:spPr>
          <a:xfrm>
            <a:off x="762000" y="2895600"/>
            <a:ext cx="7772400" cy="3505200"/>
          </a:xfrm>
        </p:spPr>
        <p:txBody>
          <a:bodyPr>
            <a:normAutofit fontScale="90000"/>
          </a:bodyPr>
          <a:lstStyle/>
          <a:p>
            <a:r>
              <a:rPr lang="en-US" sz="3200" dirty="0" smtClean="0">
                <a:solidFill>
                  <a:srgbClr val="92D050"/>
                </a:solidFill>
              </a:rPr>
              <a:t/>
            </a:r>
            <a:br>
              <a:rPr lang="en-US" sz="3200" dirty="0" smtClean="0">
                <a:solidFill>
                  <a:srgbClr val="92D050"/>
                </a:solidFill>
              </a:rPr>
            </a:br>
            <a:r>
              <a:rPr lang="en-US" sz="3200" dirty="0">
                <a:solidFill>
                  <a:srgbClr val="92D050"/>
                </a:solidFill>
              </a:rPr>
              <a:t/>
            </a:r>
            <a:br>
              <a:rPr lang="en-US" sz="3200" dirty="0">
                <a:solidFill>
                  <a:srgbClr val="92D050"/>
                </a:solidFill>
              </a:rPr>
            </a:br>
            <a:r>
              <a:rPr lang="en-US" sz="3200" b="1" dirty="0" smtClean="0">
                <a:solidFill>
                  <a:schemeClr val="tx1"/>
                </a:solidFill>
              </a:rPr>
              <a:t>LE and APS should negotiate/agree who should do what and who should obtain these items.</a:t>
            </a:r>
            <a:br>
              <a:rPr lang="en-US" sz="3200" b="1" dirty="0" smtClean="0">
                <a:solidFill>
                  <a:schemeClr val="tx1"/>
                </a:solidFill>
              </a:rPr>
            </a:b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Consider the value of developing MOUs and interagency protocols and cross training</a:t>
            </a:r>
            <a:r>
              <a:rPr lang="en-US" sz="3200" b="1" dirty="0" smtClean="0">
                <a:solidFill>
                  <a:srgbClr val="92D050"/>
                </a:solidFill>
              </a:rPr>
              <a:t>.</a:t>
            </a:r>
            <a:endParaRPr lang="en-US" sz="3200" b="1" dirty="0">
              <a:solidFill>
                <a:srgbClr val="92D050"/>
              </a:solidFill>
            </a:endParaRPr>
          </a:p>
        </p:txBody>
      </p:sp>
      <p:sp>
        <p:nvSpPr>
          <p:cNvPr id="5" name="Slide Number Placeholder 4"/>
          <p:cNvSpPr>
            <a:spLocks noGrp="1"/>
          </p:cNvSpPr>
          <p:nvPr>
            <p:ph type="sldNum" sz="quarter" idx="12"/>
          </p:nvPr>
        </p:nvSpPr>
        <p:spPr/>
        <p:txBody>
          <a:bodyPr/>
          <a:lstStyle/>
          <a:p>
            <a:fld id="{96879A70-6783-4E0D-B802-A08D83BDCDFE}" type="slidenum">
              <a:rPr lang="en-US" smtClean="0"/>
              <a:t>26</a:t>
            </a:fld>
            <a:endParaRPr lang="en-US"/>
          </a:p>
        </p:txBody>
      </p:sp>
      <p:sp>
        <p:nvSpPr>
          <p:cNvPr id="4" name="TextBox 3"/>
          <p:cNvSpPr txBox="1"/>
          <p:nvPr/>
        </p:nvSpPr>
        <p:spPr>
          <a:xfrm>
            <a:off x="1600200" y="86380"/>
            <a:ext cx="6248400" cy="523220"/>
          </a:xfrm>
          <a:prstGeom prst="rect">
            <a:avLst/>
          </a:prstGeom>
          <a:noFill/>
        </p:spPr>
        <p:txBody>
          <a:bodyPr wrap="square" rtlCol="0">
            <a:spAutoFit/>
          </a:bodyPr>
          <a:lstStyle/>
          <a:p>
            <a:pPr algn="ctr"/>
            <a:r>
              <a:rPr lang="en-US" sz="2800" dirty="0" smtClean="0">
                <a:latin typeface="Arial Black" panose="020B0A04020102020204" pitchFamily="34" charset="0"/>
              </a:rPr>
              <a:t>Collaborative Relationships</a:t>
            </a:r>
            <a:endParaRPr lang="en-US" sz="2800" dirty="0">
              <a:latin typeface="Arial Black" panose="020B0A04020102020204" pitchFamily="34" charset="0"/>
            </a:endParaRPr>
          </a:p>
        </p:txBody>
      </p:sp>
    </p:spTree>
    <p:extLst>
      <p:ext uri="{BB962C8B-B14F-4D97-AF65-F5344CB8AC3E}">
        <p14:creationId xmlns:p14="http://schemas.microsoft.com/office/powerpoint/2010/main" val="3873358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050FE6-32E0-4845-A801-8E30DCA99F6D}" type="slidenum">
              <a:rPr lang="en-US" smtClean="0"/>
              <a:t>27</a:t>
            </a:fld>
            <a:endParaRPr lang="en-US"/>
          </a:p>
        </p:txBody>
      </p:sp>
      <p:sp>
        <p:nvSpPr>
          <p:cNvPr id="145410" name="Rectangle 2"/>
          <p:cNvSpPr>
            <a:spLocks noGrp="1" noChangeArrowheads="1"/>
          </p:cNvSpPr>
          <p:nvPr>
            <p:ph type="title" idx="4294967295"/>
          </p:nvPr>
        </p:nvSpPr>
        <p:spPr>
          <a:xfrm>
            <a:off x="533400" y="276225"/>
            <a:ext cx="8153400" cy="762000"/>
          </a:xfrm>
        </p:spPr>
        <p:txBody>
          <a:bodyPr lIns="90488" tIns="44450" rIns="90488" bIns="44450" rtlCol="0" anchor="b">
            <a:noAutofit/>
          </a:bodyPr>
          <a:lstStyle/>
          <a:p>
            <a:pPr fontAlgn="auto">
              <a:spcAft>
                <a:spcPts val="0"/>
              </a:spcAft>
              <a:defRPr/>
            </a:pPr>
            <a:r>
              <a:rPr lang="en-US" sz="6000" dirty="0" smtClean="0">
                <a:effectLst>
                  <a:outerShdw blurRad="38100" dist="38100" dir="2700000" algn="tl">
                    <a:srgbClr val="C0C0C0"/>
                  </a:outerShdw>
                </a:effectLst>
                <a:latin typeface="Arial Black" panose="020B0A04020102020204" pitchFamily="34" charset="0"/>
              </a:rPr>
              <a:t>EVIDENCE</a:t>
            </a:r>
          </a:p>
        </p:txBody>
      </p:sp>
      <p:graphicFrame>
        <p:nvGraphicFramePr>
          <p:cNvPr id="7" name="Diagram 6"/>
          <p:cNvGraphicFramePr/>
          <p:nvPr>
            <p:extLst>
              <p:ext uri="{D42A27DB-BD31-4B8C-83A1-F6EECF244321}">
                <p14:modId xmlns:p14="http://schemas.microsoft.com/office/powerpoint/2010/main" val="1109511654"/>
              </p:ext>
            </p:extLst>
          </p:nvPr>
        </p:nvGraphicFramePr>
        <p:xfrm>
          <a:off x="1143000" y="1524000"/>
          <a:ext cx="6705600" cy="483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10035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lIns="90488" tIns="44450" rIns="90488" bIns="44450" rtlCol="0" anchor="b">
            <a:normAutofit/>
          </a:bodyPr>
          <a:lstStyle/>
          <a:p>
            <a:pPr fontAlgn="auto">
              <a:spcAft>
                <a:spcPts val="0"/>
              </a:spcAft>
              <a:defRPr/>
            </a:pPr>
            <a:r>
              <a:rPr lang="en-US" sz="4400" dirty="0" smtClean="0">
                <a:effectLst>
                  <a:outerShdw blurRad="38100" dist="38100" dir="2700000" algn="tl">
                    <a:srgbClr val="C0C0C0"/>
                  </a:outerShdw>
                </a:effectLst>
                <a:latin typeface="Arial Black" panose="020B0A04020102020204" pitchFamily="34" charset="0"/>
              </a:rPr>
              <a:t>Investigative </a:t>
            </a:r>
            <a:r>
              <a:rPr lang="en-US" sz="4400" dirty="0" smtClean="0">
                <a:solidFill>
                  <a:schemeClr val="tx1"/>
                </a:solidFill>
                <a:effectLst>
                  <a:outerShdw blurRad="38100" dist="38100" dir="2700000" algn="tl">
                    <a:srgbClr val="C0C0C0"/>
                  </a:outerShdw>
                </a:effectLst>
                <a:latin typeface="Arial Black" panose="020B0A04020102020204" pitchFamily="34" charset="0"/>
              </a:rPr>
              <a:t>Mindset</a:t>
            </a:r>
          </a:p>
        </p:txBody>
      </p:sp>
      <p:sp>
        <p:nvSpPr>
          <p:cNvPr id="2" name="Slide Number Placeholder 1"/>
          <p:cNvSpPr>
            <a:spLocks noGrp="1"/>
          </p:cNvSpPr>
          <p:nvPr>
            <p:ph type="sldNum" sz="quarter" idx="12"/>
          </p:nvPr>
        </p:nvSpPr>
        <p:spPr/>
        <p:txBody>
          <a:bodyPr/>
          <a:lstStyle/>
          <a:p>
            <a:fld id="{EF050FE6-32E0-4845-A801-8E30DCA99F6D}" type="slidenum">
              <a:rPr lang="en-US" smtClean="0"/>
              <a:t>28</a:t>
            </a:fld>
            <a:endParaRPr lang="en-US"/>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922954626"/>
              </p:ext>
            </p:extLst>
          </p:nvPr>
        </p:nvGraphicFramePr>
        <p:xfrm>
          <a:off x="457200" y="1219201"/>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057400" y="5486401"/>
            <a:ext cx="4495800" cy="584775"/>
          </a:xfrm>
          <a:prstGeom prst="rect">
            <a:avLst/>
          </a:prstGeom>
          <a:noFill/>
        </p:spPr>
        <p:txBody>
          <a:bodyPr wrap="square" rtlCol="0">
            <a:spAutoFit/>
          </a:bodyPr>
          <a:lstStyle/>
          <a:p>
            <a:pPr algn="ctr"/>
            <a:r>
              <a:rPr lang="en-US" sz="3200" b="1" dirty="0" smtClean="0">
                <a:latin typeface="Baskerville Old Face" panose="02020602080505020303" pitchFamily="18" charset="0"/>
              </a:rPr>
              <a:t>Motive vs. Intent </a:t>
            </a:r>
            <a:endParaRPr lang="en-US" sz="3200" b="1" dirty="0">
              <a:latin typeface="Baskerville Old Face" panose="02020602080505020303" pitchFamily="18" charset="0"/>
            </a:endParaRPr>
          </a:p>
        </p:txBody>
      </p:sp>
    </p:spTree>
    <p:extLst>
      <p:ext uri="{BB962C8B-B14F-4D97-AF65-F5344CB8AC3E}">
        <p14:creationId xmlns:p14="http://schemas.microsoft.com/office/powerpoint/2010/main" val="10001845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anstockphoto1727824.jpg"/>
          <p:cNvPicPr>
            <a:picLocks noChangeAspect="1"/>
          </p:cNvPicPr>
          <p:nvPr/>
        </p:nvPicPr>
        <p:blipFill>
          <a:blip r:embed="rId3" cstate="print"/>
          <a:srcRect l="9237"/>
          <a:stretch>
            <a:fillRect/>
          </a:stretch>
        </p:blipFill>
        <p:spPr>
          <a:xfrm>
            <a:off x="228600" y="1371600"/>
            <a:ext cx="3133374" cy="51054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0" name="Picture 29" descr="canstockphoto2962922.jpg"/>
          <p:cNvPicPr>
            <a:picLocks noChangeAspect="1"/>
          </p:cNvPicPr>
          <p:nvPr/>
        </p:nvPicPr>
        <p:blipFill>
          <a:blip r:embed="rId4" cstate="print"/>
          <a:srcRect l="14097" t="10000" r="17361" b="14445"/>
          <a:stretch>
            <a:fillRect/>
          </a:stretch>
        </p:blipFill>
        <p:spPr>
          <a:xfrm>
            <a:off x="5715000" y="1371600"/>
            <a:ext cx="3200400"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0" y="381000"/>
            <a:ext cx="9144000" cy="762000"/>
          </a:xfrm>
        </p:spPr>
        <p:txBody>
          <a:bodyPr>
            <a:normAutofit/>
          </a:bodyPr>
          <a:lstStyle/>
          <a:p>
            <a:r>
              <a:rPr lang="en-US" sz="3600" dirty="0" smtClean="0">
                <a:latin typeface="Arial Black" panose="020B0A04020102020204" pitchFamily="34" charset="0"/>
              </a:rPr>
              <a:t>Victim-Based vs. Evidence-Based</a:t>
            </a:r>
            <a:endParaRPr lang="en-US" sz="3600"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29</a:t>
            </a:fld>
            <a:endParaRPr lang="en-US"/>
          </a:p>
        </p:txBody>
      </p:sp>
      <p:graphicFrame>
        <p:nvGraphicFramePr>
          <p:cNvPr id="4" name="Diagram 3"/>
          <p:cNvGraphicFramePr/>
          <p:nvPr>
            <p:extLst>
              <p:ext uri="{D42A27DB-BD31-4B8C-83A1-F6EECF244321}">
                <p14:modId xmlns:p14="http://schemas.microsoft.com/office/powerpoint/2010/main" val="1820993321"/>
              </p:ext>
            </p:extLst>
          </p:nvPr>
        </p:nvGraphicFramePr>
        <p:xfrm>
          <a:off x="792480" y="3048000"/>
          <a:ext cx="7924800" cy="2889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66703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nstockphoto1873256.jpg"/>
          <p:cNvPicPr>
            <a:picLocks noChangeAspect="1"/>
          </p:cNvPicPr>
          <p:nvPr/>
        </p:nvPicPr>
        <p:blipFill>
          <a:blip r:embed="rId3" cstate="print"/>
          <a:srcRect t="10000" r="21429" b="31111"/>
          <a:stretch>
            <a:fillRect/>
          </a:stretch>
        </p:blipFill>
        <p:spPr>
          <a:xfrm flipH="1">
            <a:off x="4579883" y="990600"/>
            <a:ext cx="3985402" cy="301752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04800" y="152400"/>
            <a:ext cx="8382000" cy="990600"/>
          </a:xfrm>
        </p:spPr>
        <p:txBody>
          <a:bodyPr>
            <a:normAutofit/>
          </a:bodyPr>
          <a:lstStyle/>
          <a:p>
            <a:pPr algn="l"/>
            <a:r>
              <a:rPr lang="en-US" sz="4400" dirty="0" smtClean="0">
                <a:latin typeface="Arial Black" panose="020B0A04020102020204" pitchFamily="34" charset="0"/>
              </a:rPr>
              <a:t>Introductions</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3</a:t>
            </a:fld>
            <a:endParaRPr lang="en-US"/>
          </a:p>
        </p:txBody>
      </p:sp>
      <p:sp>
        <p:nvSpPr>
          <p:cNvPr id="3" name="Content Placeholder 2"/>
          <p:cNvSpPr>
            <a:spLocks noGrp="1"/>
          </p:cNvSpPr>
          <p:nvPr>
            <p:ph sz="quarter" idx="1"/>
          </p:nvPr>
        </p:nvSpPr>
        <p:spPr>
          <a:xfrm>
            <a:off x="228600" y="1447800"/>
            <a:ext cx="8458200" cy="4678363"/>
          </a:xfrm>
        </p:spPr>
        <p:txBody>
          <a:bodyPr>
            <a:normAutofit/>
          </a:bodyPr>
          <a:lstStyle/>
          <a:p>
            <a:r>
              <a:rPr lang="en-US" sz="3200" dirty="0" smtClean="0"/>
              <a:t>Instructor</a:t>
            </a:r>
          </a:p>
          <a:p>
            <a:endParaRPr lang="en-US" sz="3200" dirty="0"/>
          </a:p>
          <a:p>
            <a:r>
              <a:rPr lang="en-US" sz="3200" dirty="0" smtClean="0"/>
              <a:t>Participants</a:t>
            </a:r>
          </a:p>
          <a:p>
            <a:pPr lvl="1"/>
            <a:r>
              <a:rPr lang="en-US" sz="2800" dirty="0" smtClean="0"/>
              <a:t>Name</a:t>
            </a:r>
          </a:p>
          <a:p>
            <a:pPr lvl="1"/>
            <a:r>
              <a:rPr lang="en-US" sz="2800" dirty="0" smtClean="0"/>
              <a:t>Agency/assignment</a:t>
            </a:r>
          </a:p>
          <a:p>
            <a:pPr lvl="1"/>
            <a:r>
              <a:rPr lang="en-US" sz="2800" dirty="0" smtClean="0"/>
              <a:t>Years of experience</a:t>
            </a:r>
          </a:p>
          <a:p>
            <a:pPr lvl="1"/>
            <a:endParaRPr lang="en-US" sz="2800" dirty="0"/>
          </a:p>
        </p:txBody>
      </p:sp>
      <p:pic>
        <p:nvPicPr>
          <p:cNvPr id="8" name="Picture 7" descr="crime scene tape.jpg"/>
          <p:cNvPicPr>
            <a:picLocks noChangeAspect="1"/>
          </p:cNvPicPr>
          <p:nvPr/>
        </p:nvPicPr>
        <p:blipFill>
          <a:blip r:embed="rId4" cstate="print">
            <a:clrChange>
              <a:clrFrom>
                <a:srgbClr val="FFFFFF"/>
              </a:clrFrom>
              <a:clrTo>
                <a:srgbClr val="FFFFFF">
                  <a:alpha val="0"/>
                </a:srgbClr>
              </a:clrTo>
            </a:clrChange>
          </a:blip>
          <a:srcRect t="64444"/>
          <a:stretch>
            <a:fillRect/>
          </a:stretch>
        </p:blipFill>
        <p:spPr>
          <a:xfrm>
            <a:off x="15766" y="5181600"/>
            <a:ext cx="9128234" cy="1676400"/>
          </a:xfrm>
          <a:prstGeom prst="rect">
            <a:avLst/>
          </a:prstGeom>
        </p:spPr>
      </p:pic>
    </p:spTree>
    <p:extLst>
      <p:ext uri="{BB962C8B-B14F-4D97-AF65-F5344CB8AC3E}">
        <p14:creationId xmlns:p14="http://schemas.microsoft.com/office/powerpoint/2010/main" val="4201024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marL="82296" indent="0" algn="ctr"/>
            <a:r>
              <a:rPr lang="en-US" dirty="0"/>
              <a:t/>
            </a:r>
            <a:br>
              <a:rPr lang="en-US" dirty="0"/>
            </a:br>
            <a:r>
              <a:rPr lang="en-US" dirty="0"/>
              <a:t/>
            </a:r>
            <a:br>
              <a:rPr lang="en-US" dirty="0"/>
            </a:br>
            <a:endParaRPr lang="en-US" dirty="0"/>
          </a:p>
        </p:txBody>
      </p:sp>
      <p:sp>
        <p:nvSpPr>
          <p:cNvPr id="2" name="Slide Number Placeholder 1"/>
          <p:cNvSpPr>
            <a:spLocks noGrp="1"/>
          </p:cNvSpPr>
          <p:nvPr>
            <p:ph type="sldNum" sz="quarter" idx="12"/>
          </p:nvPr>
        </p:nvSpPr>
        <p:spPr/>
        <p:txBody>
          <a:bodyPr/>
          <a:lstStyle/>
          <a:p>
            <a:fld id="{EF050FE6-32E0-4845-A801-8E30DCA99F6D}" type="slidenum">
              <a:rPr lang="en-US" smtClean="0"/>
              <a:t>30</a:t>
            </a:fld>
            <a:endParaRPr lang="en-US"/>
          </a:p>
        </p:txBody>
      </p:sp>
      <p:sp>
        <p:nvSpPr>
          <p:cNvPr id="5" name="Content Placeholder 4"/>
          <p:cNvSpPr>
            <a:spLocks noGrp="1"/>
          </p:cNvSpPr>
          <p:nvPr>
            <p:ph sz="quarter" idx="1"/>
          </p:nvPr>
        </p:nvSpPr>
        <p:spPr>
          <a:xfrm>
            <a:off x="381000" y="1524000"/>
            <a:ext cx="5715000" cy="4602163"/>
          </a:xfrm>
        </p:spPr>
        <p:txBody>
          <a:bodyPr>
            <a:normAutofit/>
          </a:bodyPr>
          <a:lstStyle/>
          <a:p>
            <a:pPr>
              <a:buNone/>
            </a:pPr>
            <a:r>
              <a:rPr lang="en-US" dirty="0" smtClean="0"/>
              <a:t>	</a:t>
            </a:r>
            <a:r>
              <a:rPr lang="en-US" sz="4300" dirty="0" smtClean="0"/>
              <a:t>Why do APS workers need to understand the importance of evidence based cases and build your own cases accordingly?</a:t>
            </a:r>
            <a:endParaRPr lang="en-US" sz="4300" dirty="0"/>
          </a:p>
        </p:txBody>
      </p:sp>
      <p:pic>
        <p:nvPicPr>
          <p:cNvPr id="6151" name="Picture 7" descr="C:\Users\HP Compaq\AppData\Local\Microsoft\Windows\Temporary Internet Files\Content.IE5\K2F9RLG2\MP900399559[1].jpg"/>
          <p:cNvPicPr>
            <a:picLocks noChangeAspect="1" noChangeArrowheads="1"/>
          </p:cNvPicPr>
          <p:nvPr/>
        </p:nvPicPr>
        <p:blipFill>
          <a:blip r:embed="rId3" cstate="print"/>
          <a:srcRect r="45788"/>
          <a:stretch>
            <a:fillRect/>
          </a:stretch>
        </p:blipFill>
        <p:spPr bwMode="auto">
          <a:xfrm>
            <a:off x="6170414" y="0"/>
            <a:ext cx="2973586" cy="6858000"/>
          </a:xfrm>
          <a:prstGeom prst="rect">
            <a:avLst/>
          </a:prstGeom>
          <a:noFill/>
        </p:spPr>
      </p:pic>
    </p:spTree>
    <p:extLst>
      <p:ext uri="{BB962C8B-B14F-4D97-AF65-F5344CB8AC3E}">
        <p14:creationId xmlns:p14="http://schemas.microsoft.com/office/powerpoint/2010/main" val="398492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534400" cy="609600"/>
          </a:xfrm>
        </p:spPr>
        <p:txBody>
          <a:bodyPr>
            <a:noAutofit/>
          </a:bodyPr>
          <a:lstStyle/>
          <a:p>
            <a:pPr algn="l"/>
            <a:r>
              <a:rPr lang="en-US" sz="4400" dirty="0" smtClean="0">
                <a:latin typeface="Arial Black" panose="020B0A04020102020204" pitchFamily="34" charset="0"/>
              </a:rPr>
              <a:t>Importance:</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31</a:t>
            </a:fld>
            <a:endParaRPr lang="en-US"/>
          </a:p>
        </p:txBody>
      </p:sp>
      <p:sp>
        <p:nvSpPr>
          <p:cNvPr id="3" name="Content Placeholder 2"/>
          <p:cNvSpPr>
            <a:spLocks noGrp="1"/>
          </p:cNvSpPr>
          <p:nvPr>
            <p:ph sz="quarter" idx="1"/>
          </p:nvPr>
        </p:nvSpPr>
        <p:spPr>
          <a:xfrm>
            <a:off x="381000" y="1371600"/>
            <a:ext cx="8305800" cy="5202936"/>
          </a:xfrm>
        </p:spPr>
        <p:txBody>
          <a:bodyPr>
            <a:normAutofit/>
          </a:bodyPr>
          <a:lstStyle/>
          <a:p>
            <a:pPr lvl="0">
              <a:buNone/>
            </a:pPr>
            <a:r>
              <a:rPr lang="en-US" sz="4100" dirty="0" smtClean="0"/>
              <a:t>	</a:t>
            </a:r>
            <a:r>
              <a:rPr lang="en-US" sz="3600" dirty="0" smtClean="0"/>
              <a:t>The </a:t>
            </a:r>
            <a:r>
              <a:rPr lang="en-US" sz="3600" dirty="0"/>
              <a:t>criminal justice system </a:t>
            </a:r>
            <a:r>
              <a:rPr lang="en-US" sz="3600" dirty="0" smtClean="0"/>
              <a:t>often cannot </a:t>
            </a:r>
            <a:r>
              <a:rPr lang="en-US" sz="3600" dirty="0"/>
              <a:t>proceed with a case built exclusively on the victim’s </a:t>
            </a:r>
            <a:r>
              <a:rPr lang="en-US" sz="3600" dirty="0" smtClean="0"/>
              <a:t>information</a:t>
            </a:r>
          </a:p>
          <a:p>
            <a:pPr lvl="1"/>
            <a:r>
              <a:rPr lang="en-US" sz="3200" dirty="0" smtClean="0"/>
              <a:t>Insufficient evidence</a:t>
            </a:r>
          </a:p>
          <a:p>
            <a:pPr lvl="1"/>
            <a:r>
              <a:rPr lang="en-US" sz="3200" dirty="0" smtClean="0"/>
              <a:t>Series of events</a:t>
            </a:r>
          </a:p>
          <a:p>
            <a:pPr lvl="1"/>
            <a:r>
              <a:rPr lang="en-US" sz="3200" dirty="0" smtClean="0"/>
              <a:t>Mortality of victim</a:t>
            </a:r>
          </a:p>
          <a:p>
            <a:pPr lvl="1"/>
            <a:r>
              <a:rPr lang="en-US" sz="3200" dirty="0" smtClean="0"/>
              <a:t>Cognitive issues</a:t>
            </a:r>
          </a:p>
          <a:p>
            <a:pPr lvl="1"/>
            <a:r>
              <a:rPr lang="en-US" sz="3200" dirty="0" smtClean="0"/>
              <a:t>Victim recantation</a:t>
            </a:r>
            <a:endParaRPr lang="en-US" sz="3200" dirty="0"/>
          </a:p>
        </p:txBody>
      </p:sp>
      <p:pic>
        <p:nvPicPr>
          <p:cNvPr id="6" name="Picture 5" descr="canstockphoto0649948.jpg"/>
          <p:cNvPicPr>
            <a:picLocks noChangeAspect="1"/>
          </p:cNvPicPr>
          <p:nvPr/>
        </p:nvPicPr>
        <p:blipFill>
          <a:blip r:embed="rId3" cstate="print"/>
          <a:srcRect l="33222" t="23333" r="18961" b="33333"/>
          <a:stretch>
            <a:fillRect/>
          </a:stretch>
        </p:blipFill>
        <p:spPr>
          <a:xfrm flipH="1">
            <a:off x="5715000" y="3657600"/>
            <a:ext cx="2819400" cy="261801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5470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990600"/>
          </a:xfrm>
        </p:spPr>
        <p:txBody>
          <a:bodyPr>
            <a:noAutofit/>
          </a:bodyPr>
          <a:lstStyle/>
          <a:p>
            <a:r>
              <a:rPr lang="en-US" sz="3600" dirty="0" smtClean="0">
                <a:solidFill>
                  <a:schemeClr val="tx1"/>
                </a:solidFill>
                <a:latin typeface="Arial Black" panose="020B0A04020102020204" pitchFamily="34" charset="0"/>
              </a:rPr>
              <a:t>Corroborating Evidence </a:t>
            </a:r>
            <a:endParaRPr lang="en-US" sz="3600" dirty="0">
              <a:solidFill>
                <a:schemeClr val="tx1"/>
              </a:solidFill>
              <a:latin typeface="Arial Black" panose="020B0A04020102020204" pitchFamily="34" charset="0"/>
            </a:endParaRPr>
          </a:p>
        </p:txBody>
      </p:sp>
      <p:sp>
        <p:nvSpPr>
          <p:cNvPr id="3" name="Content Placeholder 2"/>
          <p:cNvSpPr>
            <a:spLocks noGrp="1"/>
          </p:cNvSpPr>
          <p:nvPr>
            <p:ph sz="quarter" idx="1"/>
          </p:nvPr>
        </p:nvSpPr>
        <p:spPr>
          <a:xfrm>
            <a:off x="152400" y="1143000"/>
            <a:ext cx="8305800" cy="5013960"/>
          </a:xfrm>
        </p:spPr>
        <p:txBody>
          <a:bodyPr>
            <a:normAutofit fontScale="92500" lnSpcReduction="20000"/>
          </a:bodyPr>
          <a:lstStyle/>
          <a:p>
            <a:r>
              <a:rPr lang="en-US" sz="2800" dirty="0" smtClean="0"/>
              <a:t>Your observations</a:t>
            </a:r>
          </a:p>
          <a:p>
            <a:r>
              <a:rPr lang="en-US" sz="2800" dirty="0" smtClean="0"/>
              <a:t>A/P statements against interest or admissions</a:t>
            </a:r>
          </a:p>
          <a:p>
            <a:r>
              <a:rPr lang="en-US" sz="2800" dirty="0" smtClean="0"/>
              <a:t>Spontaneous Statements</a:t>
            </a:r>
          </a:p>
          <a:p>
            <a:r>
              <a:rPr lang="en-US" sz="2800" dirty="0" smtClean="0"/>
              <a:t>Business Records</a:t>
            </a:r>
          </a:p>
          <a:p>
            <a:r>
              <a:rPr lang="en-US" sz="2800" dirty="0" smtClean="0"/>
              <a:t>Medical Records</a:t>
            </a:r>
          </a:p>
          <a:p>
            <a:r>
              <a:rPr lang="en-US" sz="3000" dirty="0"/>
              <a:t>Statements for Medical Care</a:t>
            </a:r>
          </a:p>
          <a:p>
            <a:pPr lvl="1"/>
            <a:r>
              <a:rPr lang="en-US" sz="2400" dirty="0"/>
              <a:t>Diagnosis and Treatment</a:t>
            </a:r>
          </a:p>
          <a:p>
            <a:pPr lvl="1"/>
            <a:r>
              <a:rPr lang="en-US" sz="2400" dirty="0"/>
              <a:t>Discharge Planning</a:t>
            </a:r>
          </a:p>
          <a:p>
            <a:r>
              <a:rPr lang="en-US" sz="3000" dirty="0"/>
              <a:t>Chance overheard remarks </a:t>
            </a:r>
          </a:p>
          <a:p>
            <a:r>
              <a:rPr lang="en-US" sz="3000" dirty="0"/>
              <a:t>Statements to non governmental agents</a:t>
            </a:r>
          </a:p>
          <a:p>
            <a:pPr lvl="1"/>
            <a:r>
              <a:rPr lang="en-US" sz="2400" dirty="0"/>
              <a:t>Friends and Family</a:t>
            </a:r>
          </a:p>
          <a:p>
            <a:pPr lvl="1"/>
            <a:r>
              <a:rPr lang="en-US" sz="2400" dirty="0"/>
              <a:t>Who have you talked to about this?</a:t>
            </a:r>
          </a:p>
          <a:p>
            <a:pPr lvl="1"/>
            <a:r>
              <a:rPr lang="en-US" sz="2400" dirty="0"/>
              <a:t>Who else knows?</a:t>
            </a:r>
          </a:p>
          <a:p>
            <a:endParaRPr 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133600"/>
            <a:ext cx="3581400" cy="2381254"/>
          </a:xfrm>
          <a:prstGeom prst="rect">
            <a:avLst/>
          </a:prstGeom>
          <a:ln>
            <a:solidFill>
              <a:schemeClr val="accent1"/>
            </a:solidFill>
          </a:ln>
        </p:spPr>
      </p:pic>
    </p:spTree>
    <p:extLst>
      <p:ext uri="{BB962C8B-B14F-4D97-AF65-F5344CB8AC3E}">
        <p14:creationId xmlns:p14="http://schemas.microsoft.com/office/powerpoint/2010/main" val="1951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458200" cy="838200"/>
          </a:xfrm>
        </p:spPr>
        <p:txBody>
          <a:bodyPr>
            <a:normAutofit/>
          </a:bodyPr>
          <a:lstStyle/>
          <a:p>
            <a:r>
              <a:rPr lang="en-US" sz="4400" dirty="0" smtClean="0">
                <a:solidFill>
                  <a:schemeClr val="tx1"/>
                </a:solidFill>
                <a:latin typeface="Arial Black" panose="020B0A04020102020204" pitchFamily="34" charset="0"/>
              </a:rPr>
              <a:t>Victim Testimony</a:t>
            </a:r>
            <a:endParaRPr lang="en-US" sz="4400" dirty="0">
              <a:solidFill>
                <a:schemeClr val="tx1"/>
              </a:solidFill>
              <a:latin typeface="Arial Black" panose="020B0A04020102020204" pitchFamily="34" charset="0"/>
            </a:endParaRPr>
          </a:p>
        </p:txBody>
      </p:sp>
      <p:sp>
        <p:nvSpPr>
          <p:cNvPr id="3" name="Content Placeholder 2"/>
          <p:cNvSpPr>
            <a:spLocks noGrp="1"/>
          </p:cNvSpPr>
          <p:nvPr>
            <p:ph sz="quarter" idx="1"/>
          </p:nvPr>
        </p:nvSpPr>
        <p:spPr>
          <a:xfrm>
            <a:off x="152400" y="1219200"/>
            <a:ext cx="5257800" cy="5315712"/>
          </a:xfrm>
        </p:spPr>
        <p:txBody>
          <a:bodyPr>
            <a:normAutofit fontScale="92500" lnSpcReduction="20000"/>
          </a:bodyPr>
          <a:lstStyle/>
          <a:p>
            <a:r>
              <a:rPr lang="en-US" sz="3200" dirty="0" smtClean="0"/>
              <a:t>Defendant has constitutional right to face and confront all witnesses called against them</a:t>
            </a:r>
          </a:p>
          <a:p>
            <a:pPr lvl="1"/>
            <a:r>
              <a:rPr lang="en-US" sz="2800" u="sng" dirty="0" smtClean="0">
                <a:solidFill>
                  <a:schemeClr val="tx1"/>
                </a:solidFill>
              </a:rPr>
              <a:t>Crawford v. Washington (2004)</a:t>
            </a:r>
          </a:p>
          <a:p>
            <a:endParaRPr lang="en-US" sz="3200" dirty="0" smtClean="0"/>
          </a:p>
          <a:p>
            <a:r>
              <a:rPr lang="en-US" sz="3200" dirty="0" smtClean="0"/>
              <a:t>If victim is competent to testify likely they will be called as a witness</a:t>
            </a:r>
          </a:p>
          <a:p>
            <a:endParaRPr lang="en-US" sz="3200" dirty="0" smtClean="0"/>
          </a:p>
          <a:p>
            <a:r>
              <a:rPr lang="en-US" sz="3200" dirty="0" smtClean="0"/>
              <a:t>Can taking of testimony be expedited?</a:t>
            </a:r>
          </a:p>
          <a:p>
            <a:pPr lvl="1"/>
            <a:r>
              <a:rPr lang="en-US" sz="2800" dirty="0" smtClean="0">
                <a:solidFill>
                  <a:schemeClr val="tx1"/>
                </a:solidFill>
              </a:rPr>
              <a:t>Conditional examination, deposition</a:t>
            </a:r>
          </a:p>
          <a:p>
            <a:pPr marL="0" indent="0">
              <a:buNone/>
            </a:pPr>
            <a:endParaRPr lang="en-US" dirty="0">
              <a:solidFill>
                <a:srgbClr val="00B05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522" y="2209800"/>
            <a:ext cx="3522078" cy="2895600"/>
          </a:xfrm>
          <a:prstGeom prst="rect">
            <a:avLst/>
          </a:prstGeom>
        </p:spPr>
      </p:pic>
    </p:spTree>
    <p:extLst>
      <p:ext uri="{BB962C8B-B14F-4D97-AF65-F5344CB8AC3E}">
        <p14:creationId xmlns:p14="http://schemas.microsoft.com/office/powerpoint/2010/main" val="3249119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838200"/>
          </a:xfrm>
        </p:spPr>
        <p:txBody>
          <a:bodyPr>
            <a:normAutofit/>
          </a:bodyPr>
          <a:lstStyle/>
          <a:p>
            <a:r>
              <a:rPr lang="en-US" sz="4000" dirty="0" smtClean="0">
                <a:solidFill>
                  <a:schemeClr val="tx1"/>
                </a:solidFill>
                <a:latin typeface="Arial Black" panose="020B0A04020102020204" pitchFamily="34" charset="0"/>
              </a:rPr>
              <a:t>Conditional </a:t>
            </a:r>
            <a:r>
              <a:rPr lang="en-US" sz="4400" dirty="0" smtClean="0">
                <a:solidFill>
                  <a:schemeClr val="tx1"/>
                </a:solidFill>
                <a:latin typeface="Arial Black" panose="020B0A04020102020204" pitchFamily="34" charset="0"/>
              </a:rPr>
              <a:t>Examination</a:t>
            </a:r>
            <a:endParaRPr lang="en-US" sz="4400" dirty="0">
              <a:solidFill>
                <a:schemeClr val="tx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34</a:t>
            </a:fld>
            <a:endParaRPr lang="en-US"/>
          </a:p>
        </p:txBody>
      </p:sp>
      <p:sp>
        <p:nvSpPr>
          <p:cNvPr id="3" name="Content Placeholder 2"/>
          <p:cNvSpPr>
            <a:spLocks noGrp="1"/>
          </p:cNvSpPr>
          <p:nvPr>
            <p:ph sz="quarter" idx="1"/>
          </p:nvPr>
        </p:nvSpPr>
        <p:spPr>
          <a:xfrm>
            <a:off x="2286001" y="1219200"/>
            <a:ext cx="6705600" cy="5137150"/>
          </a:xfrm>
        </p:spPr>
        <p:txBody>
          <a:bodyPr/>
          <a:lstStyle/>
          <a:p>
            <a:r>
              <a:rPr lang="en-US" dirty="0" smtClean="0"/>
              <a:t>Early memorialization of victim testimony with full cross examination</a:t>
            </a:r>
          </a:p>
          <a:p>
            <a:r>
              <a:rPr lang="en-US" dirty="0" smtClean="0"/>
              <a:t>Can be taken at victim’s location if victim cannot travel</a:t>
            </a:r>
          </a:p>
          <a:p>
            <a:r>
              <a:rPr lang="en-US" dirty="0" smtClean="0"/>
              <a:t>Can be videotaped</a:t>
            </a:r>
          </a:p>
          <a:p>
            <a:r>
              <a:rPr lang="en-US" dirty="0" smtClean="0"/>
              <a:t>Can be used if victim unavailable to testify at trial</a:t>
            </a:r>
          </a:p>
          <a:p>
            <a:r>
              <a:rPr lang="en-US" dirty="0" smtClean="0"/>
              <a:t>Penal Code §§1335-1345</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028950"/>
            <a:ext cx="1954628" cy="1394460"/>
          </a:xfrm>
          <a:prstGeom prst="rect">
            <a:avLst/>
          </a:prstGeom>
        </p:spPr>
      </p:pic>
    </p:spTree>
    <p:extLst>
      <p:ext uri="{BB962C8B-B14F-4D97-AF65-F5344CB8AC3E}">
        <p14:creationId xmlns:p14="http://schemas.microsoft.com/office/powerpoint/2010/main" val="2514453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95400"/>
            <a:ext cx="9144000" cy="1828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61385"/>
            <a:ext cx="8686800" cy="838200"/>
          </a:xfrm>
        </p:spPr>
        <p:txBody>
          <a:bodyPr>
            <a:normAutofit/>
          </a:bodyPr>
          <a:lstStyle/>
          <a:p>
            <a:pPr algn="l"/>
            <a:r>
              <a:rPr lang="en-US" sz="4400" dirty="0" smtClean="0">
                <a:latin typeface="Arial Black" panose="020B0A04020102020204" pitchFamily="34" charset="0"/>
              </a:rPr>
              <a:t>Activity V</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35</a:t>
            </a:fld>
            <a:endParaRPr lang="en-US"/>
          </a:p>
        </p:txBody>
      </p:sp>
      <p:sp>
        <p:nvSpPr>
          <p:cNvPr id="3" name="Content Placeholder 2"/>
          <p:cNvSpPr>
            <a:spLocks noGrp="1"/>
          </p:cNvSpPr>
          <p:nvPr>
            <p:ph sz="quarter" idx="1"/>
          </p:nvPr>
        </p:nvSpPr>
        <p:spPr>
          <a:xfrm>
            <a:off x="609600" y="2209800"/>
            <a:ext cx="8077200" cy="4343400"/>
          </a:xfrm>
        </p:spPr>
        <p:txBody>
          <a:bodyPr>
            <a:normAutofit fontScale="92500" lnSpcReduction="10000"/>
          </a:bodyPr>
          <a:lstStyle/>
          <a:p>
            <a:pPr>
              <a:buNone/>
            </a:pPr>
            <a:endParaRPr lang="en-US" b="1" dirty="0" smtClean="0">
              <a:solidFill>
                <a:srgbClr val="FFFF00"/>
              </a:solidFill>
            </a:endParaRPr>
          </a:p>
          <a:p>
            <a:pPr>
              <a:buNone/>
            </a:pPr>
            <a:r>
              <a:rPr lang="en-US" b="1" dirty="0" smtClean="0">
                <a:solidFill>
                  <a:srgbClr val="FFFF00"/>
                </a:solidFill>
              </a:rPr>
              <a:t>Mrs. </a:t>
            </a:r>
            <a:r>
              <a:rPr lang="en-US" b="1" dirty="0" err="1" smtClean="0">
                <a:solidFill>
                  <a:srgbClr val="FFFF00"/>
                </a:solidFill>
              </a:rPr>
              <a:t>Xander</a:t>
            </a:r>
            <a:r>
              <a:rPr lang="en-US" b="1" dirty="0" smtClean="0">
                <a:solidFill>
                  <a:srgbClr val="FFFF00"/>
                </a:solidFill>
              </a:rPr>
              <a:t> and Marianne</a:t>
            </a:r>
          </a:p>
          <a:p>
            <a:pPr>
              <a:buNone/>
            </a:pPr>
            <a:endParaRPr lang="en-US" b="1" dirty="0" smtClean="0">
              <a:solidFill>
                <a:srgbClr val="FFFF00"/>
              </a:solidFill>
            </a:endParaRPr>
          </a:p>
          <a:p>
            <a:pPr lvl="0"/>
            <a:r>
              <a:rPr lang="en-US" dirty="0" smtClean="0"/>
              <a:t>How can this case be proven if the victim does not testify?</a:t>
            </a:r>
          </a:p>
          <a:p>
            <a:pPr lvl="0"/>
            <a:r>
              <a:rPr lang="en-US" dirty="0" smtClean="0"/>
              <a:t>If the victim were able to testify, how could that testimony be corroborated?</a:t>
            </a:r>
          </a:p>
          <a:p>
            <a:pPr lvl="0"/>
            <a:endParaRPr lang="en-US" dirty="0" smtClean="0"/>
          </a:p>
          <a:p>
            <a:pPr lvl="0"/>
            <a:r>
              <a:rPr lang="en-US" dirty="0" smtClean="0"/>
              <a:t>Select a spokesperson to report back</a:t>
            </a:r>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295400"/>
            <a:ext cx="2667000" cy="1804458"/>
          </a:xfrm>
          <a:prstGeom prst="rect">
            <a:avLst/>
          </a:prstGeom>
        </p:spPr>
      </p:pic>
    </p:spTree>
    <p:extLst>
      <p:ext uri="{BB962C8B-B14F-4D97-AF65-F5344CB8AC3E}">
        <p14:creationId xmlns:p14="http://schemas.microsoft.com/office/powerpoint/2010/main" val="2809615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762000"/>
          </a:xfrm>
        </p:spPr>
        <p:txBody>
          <a:bodyPr>
            <a:normAutofit/>
          </a:bodyPr>
          <a:lstStyle/>
          <a:p>
            <a:r>
              <a:rPr lang="en-US" sz="4000" dirty="0" smtClean="0">
                <a:latin typeface="Arial Black" panose="020B0A04020102020204" pitchFamily="34" charset="0"/>
              </a:rPr>
              <a:t>APS Role in the CJS Process</a:t>
            </a:r>
            <a:endParaRPr lang="en-US" sz="40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36</a:t>
            </a:fld>
            <a:endParaRPr lang="en-US"/>
          </a:p>
        </p:txBody>
      </p:sp>
      <p:sp>
        <p:nvSpPr>
          <p:cNvPr id="3" name="Content Placeholder 2"/>
          <p:cNvSpPr>
            <a:spLocks noGrp="1"/>
          </p:cNvSpPr>
          <p:nvPr>
            <p:ph sz="quarter" idx="1"/>
          </p:nvPr>
        </p:nvSpPr>
        <p:spPr>
          <a:xfrm>
            <a:off x="505968" y="990600"/>
            <a:ext cx="8610600" cy="5852160"/>
          </a:xfrm>
        </p:spPr>
        <p:txBody>
          <a:bodyPr/>
          <a:lstStyle/>
          <a:p>
            <a:r>
              <a:rPr lang="en-US" dirty="0" smtClean="0"/>
              <a:t>Once a case is charged is your involvement over?</a:t>
            </a:r>
          </a:p>
          <a:p>
            <a:pPr marL="109728" indent="0">
              <a:buNone/>
            </a:pPr>
            <a:endParaRPr lang="en-US" dirty="0"/>
          </a:p>
          <a:p>
            <a:r>
              <a:rPr lang="en-US" dirty="0" smtClean="0"/>
              <a:t>What is you role?</a:t>
            </a:r>
          </a:p>
          <a:p>
            <a:endParaRPr lang="en-US" dirty="0"/>
          </a:p>
          <a:p>
            <a:r>
              <a:rPr lang="en-US" dirty="0" smtClean="0"/>
              <a:t>How can you advocate with the prosecution for your client?</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114800"/>
            <a:ext cx="4473575" cy="2461625"/>
          </a:xfrm>
          <a:prstGeom prst="rect">
            <a:avLst/>
          </a:prstGeom>
        </p:spPr>
      </p:pic>
    </p:spTree>
    <p:extLst>
      <p:ext uri="{BB962C8B-B14F-4D97-AF65-F5344CB8AC3E}">
        <p14:creationId xmlns:p14="http://schemas.microsoft.com/office/powerpoint/2010/main" val="36591134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a:bodyPr>
          <a:lstStyle/>
          <a:p>
            <a:pPr algn="l"/>
            <a:r>
              <a:rPr lang="en-US" sz="4000" dirty="0" smtClean="0">
                <a:latin typeface="Arial Black" panose="020B0A04020102020204" pitchFamily="34" charset="0"/>
              </a:rPr>
              <a:t>Role of APS</a:t>
            </a:r>
            <a:endParaRPr lang="en-US" sz="4000" dirty="0">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37</a:t>
            </a:fld>
            <a:endParaRPr lang="en-US"/>
          </a:p>
        </p:txBody>
      </p:sp>
      <p:sp>
        <p:nvSpPr>
          <p:cNvPr id="3" name="Content Placeholder 2"/>
          <p:cNvSpPr>
            <a:spLocks noGrp="1"/>
          </p:cNvSpPr>
          <p:nvPr>
            <p:ph sz="quarter" idx="1"/>
          </p:nvPr>
        </p:nvSpPr>
        <p:spPr>
          <a:xfrm>
            <a:off x="152400" y="1589278"/>
            <a:ext cx="6019800" cy="4800600"/>
          </a:xfrm>
        </p:spPr>
        <p:txBody>
          <a:bodyPr>
            <a:normAutofit/>
          </a:bodyPr>
          <a:lstStyle/>
          <a:p>
            <a:pPr lvl="0"/>
            <a:r>
              <a:rPr lang="en-US" sz="2400" dirty="0"/>
              <a:t>Work with and through </a:t>
            </a:r>
            <a:r>
              <a:rPr lang="en-US" sz="2400" dirty="0" smtClean="0"/>
              <a:t>victim witness program </a:t>
            </a:r>
            <a:r>
              <a:rPr lang="en-US" sz="2400" dirty="0"/>
              <a:t>advocates</a:t>
            </a:r>
          </a:p>
          <a:p>
            <a:pPr lvl="0"/>
            <a:r>
              <a:rPr lang="en-US" sz="2400" dirty="0"/>
              <a:t>Arrange for transportation to follow up interviews, court appearances, forensic examinations if required</a:t>
            </a:r>
          </a:p>
          <a:p>
            <a:pPr lvl="0"/>
            <a:r>
              <a:rPr lang="en-US" sz="2400" dirty="0"/>
              <a:t>Arrange for emergency or transitional housing as needed</a:t>
            </a:r>
          </a:p>
          <a:p>
            <a:pPr lvl="0"/>
            <a:r>
              <a:rPr lang="en-US" sz="2400" dirty="0"/>
              <a:t>Develop longer term resources for victim</a:t>
            </a:r>
          </a:p>
          <a:p>
            <a:pPr lvl="0"/>
            <a:r>
              <a:rPr lang="en-US" sz="2400" dirty="0"/>
              <a:t>Serve as witness</a:t>
            </a:r>
          </a:p>
          <a:p>
            <a:pPr lvl="0"/>
            <a:r>
              <a:rPr lang="en-US" sz="2400" dirty="0"/>
              <a:t>Identify other witnesses developed through </a:t>
            </a:r>
            <a:r>
              <a:rPr lang="en-US" sz="2400" dirty="0" smtClean="0"/>
              <a:t>your own </a:t>
            </a:r>
            <a:r>
              <a:rPr lang="en-US" sz="2400" dirty="0"/>
              <a:t>investigation</a:t>
            </a:r>
          </a:p>
          <a:p>
            <a:pPr marL="0" indent="0">
              <a:buNone/>
            </a:pP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391"/>
          <a:stretch/>
        </p:blipFill>
        <p:spPr>
          <a:xfrm>
            <a:off x="6019800" y="609600"/>
            <a:ext cx="2841451" cy="4572000"/>
          </a:xfrm>
          <a:prstGeom prst="rect">
            <a:avLst/>
          </a:prstGeom>
        </p:spPr>
      </p:pic>
    </p:spTree>
    <p:extLst>
      <p:ext uri="{BB962C8B-B14F-4D97-AF65-F5344CB8AC3E}">
        <p14:creationId xmlns:p14="http://schemas.microsoft.com/office/powerpoint/2010/main" val="413684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914400"/>
          </a:xfrm>
        </p:spPr>
        <p:txBody>
          <a:bodyPr>
            <a:normAutofit/>
          </a:bodyPr>
          <a:lstStyle/>
          <a:p>
            <a:pPr algn="l"/>
            <a:r>
              <a:rPr lang="en-US" dirty="0" smtClean="0">
                <a:latin typeface="Arial Black" panose="020B0A04020102020204" pitchFamily="34" charset="0"/>
              </a:rPr>
              <a:t>Lessons Learned</a:t>
            </a:r>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38</a:t>
            </a:fld>
            <a:endParaRPr lang="en-US"/>
          </a:p>
        </p:txBody>
      </p:sp>
      <p:sp>
        <p:nvSpPr>
          <p:cNvPr id="3" name="Content Placeholder 2"/>
          <p:cNvSpPr>
            <a:spLocks noGrp="1"/>
          </p:cNvSpPr>
          <p:nvPr>
            <p:ph sz="quarter" idx="1"/>
          </p:nvPr>
        </p:nvSpPr>
        <p:spPr>
          <a:xfrm>
            <a:off x="533400" y="1371600"/>
            <a:ext cx="8153400" cy="4785360"/>
          </a:xfrm>
        </p:spPr>
        <p:txBody>
          <a:bodyPr/>
          <a:lstStyle/>
          <a:p>
            <a:r>
              <a:rPr lang="en-US" dirty="0" smtClean="0"/>
              <a:t>What </a:t>
            </a:r>
            <a:r>
              <a:rPr lang="en-US" dirty="0"/>
              <a:t>are 2 things </a:t>
            </a:r>
            <a:r>
              <a:rPr lang="en-US" dirty="0" smtClean="0"/>
              <a:t>you </a:t>
            </a:r>
            <a:r>
              <a:rPr lang="en-US" dirty="0"/>
              <a:t>have learned </a:t>
            </a:r>
            <a:r>
              <a:rPr lang="en-US" dirty="0" smtClean="0"/>
              <a:t>so </a:t>
            </a:r>
            <a:r>
              <a:rPr lang="en-US" dirty="0"/>
              <a:t>far that </a:t>
            </a:r>
            <a:r>
              <a:rPr lang="en-US" dirty="0" smtClean="0"/>
              <a:t>you </a:t>
            </a:r>
            <a:r>
              <a:rPr lang="en-US" dirty="0"/>
              <a:t>can apply to </a:t>
            </a:r>
            <a:r>
              <a:rPr lang="en-US" dirty="0" smtClean="0"/>
              <a:t>your job? </a:t>
            </a:r>
          </a:p>
          <a:p>
            <a:r>
              <a:rPr lang="en-US" dirty="0" smtClean="0"/>
              <a:t>Note </a:t>
            </a:r>
            <a:r>
              <a:rPr lang="en-US" dirty="0"/>
              <a:t>these in </a:t>
            </a:r>
            <a:r>
              <a:rPr lang="en-US" dirty="0" smtClean="0"/>
              <a:t>your </a:t>
            </a:r>
            <a:r>
              <a:rPr lang="en-US" dirty="0"/>
              <a:t>Participant </a:t>
            </a:r>
            <a:r>
              <a:rPr lang="en-US" dirty="0" smtClean="0"/>
              <a:t>Workbook</a:t>
            </a:r>
            <a:endParaRPr lang="en-US" dirty="0"/>
          </a:p>
        </p:txBody>
      </p:sp>
      <p:pic>
        <p:nvPicPr>
          <p:cNvPr id="1031" name="Picture 7" descr="C:\Users\HP Compaq\AppData\Local\Microsoft\Windows\Temporary Internet Files\Content.IE5\K2F9RLG2\MP900408982[1].jpg"/>
          <p:cNvPicPr>
            <a:picLocks noChangeAspect="1" noChangeArrowheads="1"/>
          </p:cNvPicPr>
          <p:nvPr/>
        </p:nvPicPr>
        <p:blipFill>
          <a:blip r:embed="rId3" cstate="print"/>
          <a:srcRect t="59166" b="10000"/>
          <a:stretch>
            <a:fillRect/>
          </a:stretch>
        </p:blipFill>
        <p:spPr bwMode="auto">
          <a:xfrm>
            <a:off x="0" y="4038600"/>
            <a:ext cx="9144000" cy="2819400"/>
          </a:xfrm>
          <a:prstGeom prst="rect">
            <a:avLst/>
          </a:prstGeom>
          <a:noFill/>
        </p:spPr>
      </p:pic>
    </p:spTree>
    <p:extLst>
      <p:ext uri="{BB962C8B-B14F-4D97-AF65-F5344CB8AC3E}">
        <p14:creationId xmlns:p14="http://schemas.microsoft.com/office/powerpoint/2010/main" val="725430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LUNCH BREAK</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2550" y="1716881"/>
            <a:ext cx="6438900" cy="4292600"/>
          </a:xfrm>
        </p:spPr>
      </p:pic>
    </p:spTree>
    <p:extLst>
      <p:ext uri="{BB962C8B-B14F-4D97-AF65-F5344CB8AC3E}">
        <p14:creationId xmlns:p14="http://schemas.microsoft.com/office/powerpoint/2010/main" val="3991348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4800" y="1447800"/>
            <a:ext cx="8153400" cy="4572000"/>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a:xfrm>
            <a:off x="304800" y="304800"/>
            <a:ext cx="8229600" cy="838200"/>
          </a:xfrm>
        </p:spPr>
        <p:txBody>
          <a:bodyPr>
            <a:normAutofit/>
          </a:bodyPr>
          <a:lstStyle/>
          <a:p>
            <a:pPr algn="l" defTabSz="912813" eaLnBrk="1" hangingPunct="1"/>
            <a:r>
              <a:rPr lang="en-US" sz="4400" dirty="0" smtClean="0">
                <a:latin typeface="Arial Black" panose="020B0A04020102020204" pitchFamily="34" charset="0"/>
              </a:rPr>
              <a:t>Housekeeping</a:t>
            </a:r>
          </a:p>
        </p:txBody>
      </p:sp>
      <p:sp>
        <p:nvSpPr>
          <p:cNvPr id="5124" name="Slide Number Placeholder 5"/>
          <p:cNvSpPr>
            <a:spLocks noGrp="1"/>
          </p:cNvSpPr>
          <p:nvPr>
            <p:ph type="sldNum" sz="quarter" idx="12"/>
          </p:nvPr>
        </p:nvSpPr>
        <p:spPr bwMode="auto">
          <a:ln>
            <a:miter lim="800000"/>
            <a:headEnd/>
            <a:tailEnd/>
          </a:ln>
        </p:spPr>
        <p:txBody>
          <a:bodyPr/>
          <a:lstStyle/>
          <a:p>
            <a:pPr defTabSz="912813">
              <a:defRPr/>
            </a:pPr>
            <a:fld id="{E2A837C3-4254-4AED-A3BA-3C4EC534E308}" type="slidenum">
              <a:rPr lang="en-US"/>
              <a:pPr defTabSz="912813">
                <a:defRPr/>
              </a:pPr>
              <a:t>4</a:t>
            </a:fld>
            <a:endParaRPr lang="en-US"/>
          </a:p>
        </p:txBody>
      </p:sp>
      <p:sp>
        <p:nvSpPr>
          <p:cNvPr id="8196" name="Content Placeholder 10"/>
          <p:cNvSpPr>
            <a:spLocks noGrp="1"/>
          </p:cNvSpPr>
          <p:nvPr>
            <p:ph sz="quarter" idx="1"/>
          </p:nvPr>
        </p:nvSpPr>
        <p:spPr>
          <a:xfrm>
            <a:off x="457200" y="1752600"/>
            <a:ext cx="7772400" cy="4724399"/>
          </a:xfrm>
        </p:spPr>
        <p:txBody>
          <a:bodyPr>
            <a:normAutofit/>
          </a:bodyPr>
          <a:lstStyle/>
          <a:p>
            <a:r>
              <a:rPr lang="en-US" sz="2800" dirty="0"/>
              <a:t>Location of restrooms</a:t>
            </a:r>
          </a:p>
          <a:p>
            <a:r>
              <a:rPr lang="en-US" sz="2800" dirty="0"/>
              <a:t>Set cell phones to </a:t>
            </a:r>
            <a:r>
              <a:rPr lang="en-US" sz="2800" dirty="0" smtClean="0"/>
              <a:t>silent or vibrate</a:t>
            </a:r>
            <a:endParaRPr lang="en-US" sz="2800" dirty="0"/>
          </a:p>
          <a:p>
            <a:r>
              <a:rPr lang="en-US" sz="2800" dirty="0"/>
              <a:t>Please return promptly from breaks and help us keep to the schedule</a:t>
            </a:r>
          </a:p>
          <a:p>
            <a:r>
              <a:rPr lang="en-US" sz="2800" dirty="0"/>
              <a:t>Materials</a:t>
            </a:r>
          </a:p>
          <a:p>
            <a:pPr lvl="1"/>
            <a:r>
              <a:rPr lang="en-US" sz="2800" dirty="0"/>
              <a:t>PowerPoint Slides</a:t>
            </a:r>
          </a:p>
          <a:p>
            <a:pPr lvl="1"/>
            <a:r>
              <a:rPr lang="en-US" sz="2800" dirty="0"/>
              <a:t>Participant Materials</a:t>
            </a:r>
          </a:p>
          <a:p>
            <a:pPr lvl="1"/>
            <a:r>
              <a:rPr lang="en-US" sz="2800" dirty="0"/>
              <a:t>Selected Statutes</a:t>
            </a:r>
          </a:p>
          <a:p>
            <a:endParaRPr lang="en-US" sz="3200" dirty="0"/>
          </a:p>
          <a:p>
            <a:endParaRPr lang="en-US" sz="3200" dirty="0" smtClean="0"/>
          </a:p>
          <a:p>
            <a:pPr>
              <a:buFontTx/>
              <a:buNone/>
            </a:pPr>
            <a:endParaRPr lang="en-US"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213" t="23373" b="16272"/>
          <a:stretch/>
        </p:blipFill>
        <p:spPr>
          <a:xfrm>
            <a:off x="4939463" y="609600"/>
            <a:ext cx="3552265" cy="1524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215" y="3890517"/>
            <a:ext cx="3754513" cy="1517904"/>
          </a:xfrm>
          <a:prstGeom prst="rect">
            <a:avLst/>
          </a:prstGeom>
        </p:spPr>
      </p:pic>
    </p:spTree>
    <p:extLst>
      <p:ext uri="{BB962C8B-B14F-4D97-AF65-F5344CB8AC3E}">
        <p14:creationId xmlns:p14="http://schemas.microsoft.com/office/powerpoint/2010/main" val="78081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76200"/>
            <a:ext cx="4343400" cy="1143001"/>
          </a:xfrm>
        </p:spPr>
        <p:txBody>
          <a:bodyPr>
            <a:normAutofit/>
          </a:bodyPr>
          <a:lstStyle/>
          <a:p>
            <a:r>
              <a:rPr lang="en-US" sz="4000" dirty="0" smtClean="0">
                <a:latin typeface="Arial Black" panose="020B0A04020102020204" pitchFamily="34" charset="0"/>
              </a:rPr>
              <a:t>Rights</a:t>
            </a:r>
            <a:endParaRPr lang="en-US" sz="4000"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EF050FE6-32E0-4845-A801-8E30DCA99F6D}" type="slidenum">
              <a:rPr lang="en-US" smtClean="0"/>
              <a:t>40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 y="1200913"/>
            <a:ext cx="3898392" cy="25963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147" y="2971800"/>
            <a:ext cx="3963307" cy="2590800"/>
          </a:xfrm>
          <a:prstGeom prst="rect">
            <a:avLst/>
          </a:prstGeom>
        </p:spPr>
      </p:pic>
      <p:sp>
        <p:nvSpPr>
          <p:cNvPr id="7" name="TextBox 6"/>
          <p:cNvSpPr txBox="1"/>
          <p:nvPr/>
        </p:nvSpPr>
        <p:spPr>
          <a:xfrm>
            <a:off x="4876800" y="2036949"/>
            <a:ext cx="2438400" cy="461665"/>
          </a:xfrm>
          <a:prstGeom prst="rect">
            <a:avLst/>
          </a:prstGeom>
          <a:noFill/>
        </p:spPr>
        <p:txBody>
          <a:bodyPr wrap="square" rtlCol="0">
            <a:spAutoFit/>
          </a:bodyPr>
          <a:lstStyle/>
          <a:p>
            <a:r>
              <a:rPr lang="en-US" sz="2400" dirty="0" smtClean="0"/>
              <a:t>Victim’s Rights</a:t>
            </a:r>
            <a:endParaRPr lang="en-US" sz="2400" dirty="0"/>
          </a:p>
        </p:txBody>
      </p:sp>
      <p:sp>
        <p:nvSpPr>
          <p:cNvPr id="8" name="TextBox 7"/>
          <p:cNvSpPr txBox="1"/>
          <p:nvPr/>
        </p:nvSpPr>
        <p:spPr>
          <a:xfrm>
            <a:off x="1835674" y="4466492"/>
            <a:ext cx="2590800" cy="461665"/>
          </a:xfrm>
          <a:prstGeom prst="rect">
            <a:avLst/>
          </a:prstGeom>
          <a:noFill/>
        </p:spPr>
        <p:txBody>
          <a:bodyPr wrap="square" rtlCol="0">
            <a:spAutoFit/>
          </a:bodyPr>
          <a:lstStyle/>
          <a:p>
            <a:r>
              <a:rPr lang="en-US" sz="2400" dirty="0" smtClean="0"/>
              <a:t>Defendant’s Rights</a:t>
            </a:r>
            <a:endParaRPr lang="en-US" sz="2400" dirty="0"/>
          </a:p>
        </p:txBody>
      </p:sp>
      <p:sp>
        <p:nvSpPr>
          <p:cNvPr id="6" name="TextBox 5"/>
          <p:cNvSpPr txBox="1"/>
          <p:nvPr/>
        </p:nvSpPr>
        <p:spPr>
          <a:xfrm>
            <a:off x="1149874" y="5706070"/>
            <a:ext cx="65532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Bodoni MT Black" panose="02070A03080606020203" pitchFamily="18" charset="0"/>
              </a:rPr>
              <a:t>Terminology Difference #5:</a:t>
            </a:r>
          </a:p>
          <a:p>
            <a:pPr algn="ctr"/>
            <a:r>
              <a:rPr lang="en-US" dirty="0" smtClean="0">
                <a:latin typeface="Bodoni MT Black" panose="02070A03080606020203" pitchFamily="18" charset="0"/>
              </a:rPr>
              <a:t>Alleged Perpetrator or Suspected Abuser vs.</a:t>
            </a:r>
          </a:p>
          <a:p>
            <a:pPr algn="ctr"/>
            <a:r>
              <a:rPr lang="en-US" dirty="0" smtClean="0">
                <a:latin typeface="Bodoni MT Black" panose="02070A03080606020203" pitchFamily="18" charset="0"/>
              </a:rPr>
              <a:t>Suspect (investigation) or Defendant (charged) </a:t>
            </a:r>
            <a:endParaRPr lang="en-US" dirty="0">
              <a:latin typeface="Bodoni MT Black" panose="02070A03080606020203" pitchFamily="18" charset="0"/>
            </a:endParaRPr>
          </a:p>
        </p:txBody>
      </p:sp>
    </p:spTree>
    <p:extLst>
      <p:ext uri="{BB962C8B-B14F-4D97-AF65-F5344CB8AC3E}">
        <p14:creationId xmlns:p14="http://schemas.microsoft.com/office/powerpoint/2010/main" val="38154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latin typeface="Arial Black" panose="020B0A04020102020204" pitchFamily="34" charset="0"/>
              </a:rPr>
              <a:t>C</a:t>
            </a:r>
            <a:r>
              <a:rPr lang="en-US" dirty="0" smtClean="0">
                <a:latin typeface="Arial Black" panose="020B0A04020102020204" pitchFamily="34" charset="0"/>
              </a:rPr>
              <a:t>ategories of Crimes</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14950" y="1816100"/>
            <a:ext cx="3219450" cy="21463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04" y="1801386"/>
            <a:ext cx="3130296" cy="20848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4559300"/>
            <a:ext cx="3219450" cy="2146300"/>
          </a:xfrm>
          <a:prstGeom prst="rect">
            <a:avLst/>
          </a:prstGeom>
        </p:spPr>
      </p:pic>
      <p:sp>
        <p:nvSpPr>
          <p:cNvPr id="7" name="TextBox 6"/>
          <p:cNvSpPr txBox="1"/>
          <p:nvPr/>
        </p:nvSpPr>
        <p:spPr>
          <a:xfrm>
            <a:off x="1110996" y="1303078"/>
            <a:ext cx="2362200" cy="523220"/>
          </a:xfrm>
          <a:prstGeom prst="rect">
            <a:avLst/>
          </a:prstGeom>
          <a:noFill/>
        </p:spPr>
        <p:txBody>
          <a:bodyPr wrap="square" rtlCol="0">
            <a:spAutoFit/>
          </a:bodyPr>
          <a:lstStyle/>
          <a:p>
            <a:r>
              <a:rPr lang="en-US" sz="2800" dirty="0" smtClean="0"/>
              <a:t>Infraction</a:t>
            </a:r>
            <a:endParaRPr lang="en-US" sz="2800" dirty="0"/>
          </a:p>
        </p:txBody>
      </p:sp>
      <p:sp>
        <p:nvSpPr>
          <p:cNvPr id="8" name="TextBox 7"/>
          <p:cNvSpPr txBox="1"/>
          <p:nvPr/>
        </p:nvSpPr>
        <p:spPr>
          <a:xfrm>
            <a:off x="5815584" y="1356106"/>
            <a:ext cx="2362200" cy="523220"/>
          </a:xfrm>
          <a:prstGeom prst="rect">
            <a:avLst/>
          </a:prstGeom>
          <a:noFill/>
        </p:spPr>
        <p:txBody>
          <a:bodyPr wrap="square" rtlCol="0">
            <a:spAutoFit/>
          </a:bodyPr>
          <a:lstStyle/>
          <a:p>
            <a:r>
              <a:rPr lang="en-US" sz="2800" dirty="0" smtClean="0"/>
              <a:t>Misdemeanor</a:t>
            </a:r>
            <a:endParaRPr lang="en-US" sz="2800" dirty="0"/>
          </a:p>
        </p:txBody>
      </p:sp>
      <p:sp>
        <p:nvSpPr>
          <p:cNvPr id="9" name="TextBox 8"/>
          <p:cNvSpPr txBox="1"/>
          <p:nvPr/>
        </p:nvSpPr>
        <p:spPr>
          <a:xfrm>
            <a:off x="3810000" y="4036080"/>
            <a:ext cx="2286000" cy="523220"/>
          </a:xfrm>
          <a:prstGeom prst="rect">
            <a:avLst/>
          </a:prstGeom>
          <a:noFill/>
        </p:spPr>
        <p:txBody>
          <a:bodyPr wrap="square" rtlCol="0">
            <a:spAutoFit/>
          </a:bodyPr>
          <a:lstStyle/>
          <a:p>
            <a:r>
              <a:rPr lang="en-US" sz="2800" dirty="0" smtClean="0"/>
              <a:t>Felony</a:t>
            </a:r>
            <a:endParaRPr lang="en-US" sz="2800" dirty="0"/>
          </a:p>
        </p:txBody>
      </p:sp>
    </p:spTree>
    <p:extLst>
      <p:ext uri="{BB962C8B-B14F-4D97-AF65-F5344CB8AC3E}">
        <p14:creationId xmlns:p14="http://schemas.microsoft.com/office/powerpoint/2010/main" val="60340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 Compaq\AppData\Local\Microsoft\Windows\Temporary Internet Files\Content.IE5\1J3PRJ5J\MP900443450[1].jpg"/>
          <p:cNvPicPr>
            <a:picLocks noChangeAspect="1" noChangeArrowheads="1"/>
          </p:cNvPicPr>
          <p:nvPr/>
        </p:nvPicPr>
        <p:blipFill>
          <a:blip r:embed="rId3" cstate="print">
            <a:clrChange>
              <a:clrFrom>
                <a:srgbClr val="A5C5EE"/>
              </a:clrFrom>
              <a:clrTo>
                <a:srgbClr val="A5C5EE">
                  <a:alpha val="0"/>
                </a:srgbClr>
              </a:clrTo>
            </a:clrChange>
            <a:duotone>
              <a:schemeClr val="bg2">
                <a:shade val="45000"/>
                <a:satMod val="135000"/>
              </a:schemeClr>
              <a:prstClr val="white"/>
            </a:duotone>
            <a:lum bright="20000"/>
          </a:blip>
          <a:srcRect/>
          <a:stretch>
            <a:fillRect/>
          </a:stretch>
        </p:blipFill>
        <p:spPr bwMode="auto">
          <a:xfrm>
            <a:off x="0" y="0"/>
            <a:ext cx="10244667" cy="6858000"/>
          </a:xfrm>
          <a:prstGeom prst="rect">
            <a:avLst/>
          </a:prstGeom>
          <a:noFill/>
        </p:spPr>
      </p:pic>
      <p:sp>
        <p:nvSpPr>
          <p:cNvPr id="3" name="Title 2"/>
          <p:cNvSpPr>
            <a:spLocks noGrp="1"/>
          </p:cNvSpPr>
          <p:nvPr>
            <p:ph type="title"/>
          </p:nvPr>
        </p:nvSpPr>
        <p:spPr>
          <a:xfrm>
            <a:off x="457200" y="274638"/>
            <a:ext cx="8534400" cy="1096962"/>
          </a:xfrm>
        </p:spPr>
        <p:txBody>
          <a:bodyPr>
            <a:noAutofit/>
          </a:bodyPr>
          <a:lstStyle/>
          <a:p>
            <a:pPr algn="l"/>
            <a:r>
              <a:rPr lang="en-US" sz="3600" dirty="0" smtClean="0">
                <a:latin typeface="Arial Black" panose="020B0A04020102020204" pitchFamily="34" charset="0"/>
              </a:rPr>
              <a:t>Rights of Defendants and Adults</a:t>
            </a:r>
            <a:endParaRPr lang="en-US" sz="3600"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EF050FE6-32E0-4845-A801-8E30DCA99F6D}" type="slidenum">
              <a:rPr lang="en-US" smtClean="0"/>
              <a:t>42</a:t>
            </a:fld>
            <a:endParaRPr lang="en-US"/>
          </a:p>
        </p:txBody>
      </p:sp>
      <p:sp>
        <p:nvSpPr>
          <p:cNvPr id="4" name="Content Placeholder 3"/>
          <p:cNvSpPr>
            <a:spLocks noGrp="1"/>
          </p:cNvSpPr>
          <p:nvPr>
            <p:ph sz="quarter" idx="1"/>
          </p:nvPr>
        </p:nvSpPr>
        <p:spPr>
          <a:xfrm>
            <a:off x="304800" y="1447800"/>
            <a:ext cx="8382000" cy="4709160"/>
          </a:xfrm>
        </p:spPr>
        <p:txBody>
          <a:bodyPr>
            <a:normAutofit/>
          </a:bodyPr>
          <a:lstStyle/>
          <a:p>
            <a:r>
              <a:rPr lang="en-US" dirty="0"/>
              <a:t> </a:t>
            </a:r>
            <a:r>
              <a:rPr lang="en-US" dirty="0" smtClean="0"/>
              <a:t>The </a:t>
            </a:r>
            <a:r>
              <a:rPr lang="en-US" dirty="0"/>
              <a:t>criminal justice system operates under rules that protect the rights of the </a:t>
            </a:r>
            <a:r>
              <a:rPr lang="en-US" dirty="0" smtClean="0"/>
              <a:t>parties</a:t>
            </a:r>
          </a:p>
          <a:p>
            <a:r>
              <a:rPr lang="en-US" dirty="0" smtClean="0"/>
              <a:t>Criminal </a:t>
            </a:r>
            <a:r>
              <a:rPr lang="en-US" dirty="0"/>
              <a:t>defendants have state and federal constitutional rights and other legal protections that limit what evidence can be presented against </a:t>
            </a:r>
            <a:r>
              <a:rPr lang="en-US" dirty="0" smtClean="0"/>
              <a:t>them</a:t>
            </a:r>
          </a:p>
          <a:p>
            <a:r>
              <a:rPr lang="en-US" dirty="0" smtClean="0"/>
              <a:t>States </a:t>
            </a:r>
            <a:r>
              <a:rPr lang="en-US" dirty="0"/>
              <a:t>also afford all adults in general and in a more limited way, crime victims, rights and </a:t>
            </a:r>
            <a:r>
              <a:rPr lang="en-US" dirty="0" smtClean="0"/>
              <a:t>protections</a:t>
            </a:r>
            <a:endParaRPr lang="en-US" dirty="0"/>
          </a:p>
          <a:p>
            <a:endParaRPr lang="en-US" dirty="0"/>
          </a:p>
          <a:p>
            <a:endParaRPr lang="en-US" dirty="0"/>
          </a:p>
        </p:txBody>
      </p:sp>
    </p:spTree>
    <p:extLst>
      <p:ext uri="{BB962C8B-B14F-4D97-AF65-F5344CB8AC3E}">
        <p14:creationId xmlns:p14="http://schemas.microsoft.com/office/powerpoint/2010/main" val="2040139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nstockphoto0157716.jpg"/>
          <p:cNvPicPr>
            <a:picLocks noChangeAspect="1"/>
          </p:cNvPicPr>
          <p:nvPr/>
        </p:nvPicPr>
        <p:blipFill>
          <a:blip r:embed="rId3" cstate="print"/>
          <a:srcRect l="25000" r="28333"/>
          <a:stretch>
            <a:fillRect/>
          </a:stretch>
        </p:blipFill>
        <p:spPr>
          <a:xfrm>
            <a:off x="4675909" y="1295400"/>
            <a:ext cx="3858492" cy="5334000"/>
          </a:xfrm>
          <a:prstGeom prst="rect">
            <a:avLst/>
          </a:prstGeom>
        </p:spPr>
      </p:pic>
      <p:sp>
        <p:nvSpPr>
          <p:cNvPr id="6" name="Rectangle 5"/>
          <p:cNvSpPr/>
          <p:nvPr/>
        </p:nvSpPr>
        <p:spPr>
          <a:xfrm>
            <a:off x="4675909" y="0"/>
            <a:ext cx="1219200" cy="1295400"/>
          </a:xfrm>
          <a:custGeom>
            <a:avLst/>
            <a:gdLst/>
            <a:ahLst/>
            <a:cxnLst/>
            <a:rect l="l" t="t" r="r" b="b"/>
            <a:pathLst>
              <a:path w="3124200" h="1295400">
                <a:moveTo>
                  <a:pt x="0" y="0"/>
                </a:moveTo>
                <a:lnTo>
                  <a:pt x="1752600" y="0"/>
                </a:lnTo>
                <a:lnTo>
                  <a:pt x="3124200" y="1295400"/>
                </a:lnTo>
                <a:lnTo>
                  <a:pt x="1752600" y="1295400"/>
                </a:lnTo>
                <a:lnTo>
                  <a:pt x="0" y="1295400"/>
                </a:lnTo>
                <a:close/>
              </a:path>
            </a:pathLst>
          </a:custGeom>
          <a:solidFill>
            <a:srgbClr val="F4F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52400" y="152400"/>
            <a:ext cx="8534400" cy="990600"/>
          </a:xfrm>
        </p:spPr>
        <p:txBody>
          <a:bodyPr/>
          <a:lstStyle/>
          <a:p>
            <a:pPr algn="l"/>
            <a:r>
              <a:rPr lang="en-US" dirty="0" smtClean="0">
                <a:latin typeface="Arial Black" panose="020B0A04020102020204" pitchFamily="34" charset="0"/>
              </a:rPr>
              <a:t>Rights of Crime Victims</a:t>
            </a:r>
            <a:endParaRPr lang="en-US"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EF050FE6-32E0-4845-A801-8E30DCA99F6D}" type="slidenum">
              <a:rPr lang="en-US" smtClean="0"/>
              <a:t>43</a:t>
            </a:fld>
            <a:endParaRPr lang="en-US"/>
          </a:p>
        </p:txBody>
      </p:sp>
      <p:sp>
        <p:nvSpPr>
          <p:cNvPr id="4" name="Content Placeholder 3"/>
          <p:cNvSpPr>
            <a:spLocks noGrp="1"/>
          </p:cNvSpPr>
          <p:nvPr>
            <p:ph sz="quarter" idx="1"/>
          </p:nvPr>
        </p:nvSpPr>
        <p:spPr>
          <a:xfrm>
            <a:off x="152400" y="1143000"/>
            <a:ext cx="4191000" cy="4983163"/>
          </a:xfrm>
        </p:spPr>
        <p:txBody>
          <a:bodyPr>
            <a:normAutofit fontScale="70000" lnSpcReduction="20000"/>
          </a:bodyPr>
          <a:lstStyle/>
          <a:p>
            <a:pPr fontAlgn="base">
              <a:lnSpc>
                <a:spcPct val="120000"/>
              </a:lnSpc>
            </a:pPr>
            <a:r>
              <a:rPr lang="en-US" dirty="0" smtClean="0"/>
              <a:t>To protection</a:t>
            </a:r>
            <a:endParaRPr lang="en-US" dirty="0"/>
          </a:p>
          <a:p>
            <a:pPr fontAlgn="base">
              <a:lnSpc>
                <a:spcPct val="120000"/>
              </a:lnSpc>
            </a:pPr>
            <a:r>
              <a:rPr lang="en-US" dirty="0" smtClean="0"/>
              <a:t>To notice </a:t>
            </a:r>
            <a:r>
              <a:rPr lang="en-US" dirty="0"/>
              <a:t>of </a:t>
            </a:r>
            <a:r>
              <a:rPr lang="en-US" dirty="0" smtClean="0"/>
              <a:t>court proceedings</a:t>
            </a:r>
            <a:endParaRPr lang="en-US" dirty="0"/>
          </a:p>
          <a:p>
            <a:pPr fontAlgn="base">
              <a:lnSpc>
                <a:spcPct val="120000"/>
              </a:lnSpc>
            </a:pPr>
            <a:r>
              <a:rPr lang="en-US" dirty="0" smtClean="0"/>
              <a:t>To be heard </a:t>
            </a:r>
          </a:p>
          <a:p>
            <a:pPr fontAlgn="base">
              <a:lnSpc>
                <a:spcPct val="120000"/>
              </a:lnSpc>
            </a:pPr>
            <a:r>
              <a:rPr lang="en-US" dirty="0" smtClean="0"/>
              <a:t>To </a:t>
            </a:r>
            <a:r>
              <a:rPr lang="en-US" dirty="0"/>
              <a:t>confer with the </a:t>
            </a:r>
            <a:r>
              <a:rPr lang="en-US" dirty="0" smtClean="0"/>
              <a:t>state’s attorney</a:t>
            </a:r>
            <a:endParaRPr lang="en-US" dirty="0"/>
          </a:p>
          <a:p>
            <a:pPr fontAlgn="base">
              <a:lnSpc>
                <a:spcPct val="120000"/>
              </a:lnSpc>
            </a:pPr>
            <a:r>
              <a:rPr lang="en-US" dirty="0" smtClean="0"/>
              <a:t>To restitution</a:t>
            </a:r>
            <a:endParaRPr lang="en-US" dirty="0"/>
          </a:p>
          <a:p>
            <a:pPr fontAlgn="base">
              <a:lnSpc>
                <a:spcPct val="120000"/>
              </a:lnSpc>
            </a:pPr>
            <a:r>
              <a:rPr lang="en-US" dirty="0" smtClean="0"/>
              <a:t>To </a:t>
            </a:r>
            <a:r>
              <a:rPr lang="en-US" dirty="0"/>
              <a:t>proceedings free from unreasonable delay.</a:t>
            </a:r>
          </a:p>
          <a:p>
            <a:pPr fontAlgn="base">
              <a:lnSpc>
                <a:spcPct val="120000"/>
              </a:lnSpc>
            </a:pPr>
            <a:r>
              <a:rPr lang="en-US" dirty="0" smtClean="0"/>
              <a:t>To be </a:t>
            </a:r>
            <a:r>
              <a:rPr lang="en-US" dirty="0"/>
              <a:t>treated with fairness and with respect for the victim’s dignity and privacy.</a:t>
            </a:r>
          </a:p>
        </p:txBody>
      </p:sp>
    </p:spTree>
    <p:extLst>
      <p:ext uri="{BB962C8B-B14F-4D97-AF65-F5344CB8AC3E}">
        <p14:creationId xmlns:p14="http://schemas.microsoft.com/office/powerpoint/2010/main" val="2345051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990600"/>
          </a:xfrm>
        </p:spPr>
        <p:txBody>
          <a:bodyPr>
            <a:noAutofit/>
          </a:bodyPr>
          <a:lstStyle/>
          <a:p>
            <a:r>
              <a:rPr lang="en-US" dirty="0" smtClean="0">
                <a:latin typeface="Arial Black" panose="020B0A04020102020204" pitchFamily="34" charset="0"/>
              </a:rPr>
              <a:t>Rights of the Accused</a:t>
            </a:r>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44</a:t>
            </a:fld>
            <a:endParaRPr lang="en-US"/>
          </a:p>
        </p:txBody>
      </p:sp>
      <p:sp>
        <p:nvSpPr>
          <p:cNvPr id="3" name="Content Placeholder 2"/>
          <p:cNvSpPr>
            <a:spLocks noGrp="1"/>
          </p:cNvSpPr>
          <p:nvPr>
            <p:ph sz="quarter" idx="1"/>
          </p:nvPr>
        </p:nvSpPr>
        <p:spPr>
          <a:xfrm>
            <a:off x="685800" y="1524000"/>
            <a:ext cx="8001000" cy="4632960"/>
          </a:xfrm>
        </p:spPr>
        <p:txBody>
          <a:bodyPr/>
          <a:lstStyle/>
          <a:p>
            <a:endParaRPr lang="en-US" dirty="0" smtClean="0"/>
          </a:p>
          <a:p>
            <a:r>
              <a:rPr lang="en-US" sz="3200" dirty="0" smtClean="0"/>
              <a:t>What are the legal rights of those accused </a:t>
            </a:r>
            <a:r>
              <a:rPr lang="en-US" sz="3200" dirty="0"/>
              <a:t>of a </a:t>
            </a:r>
            <a:r>
              <a:rPr lang="en-US" sz="3200" dirty="0" smtClean="0"/>
              <a:t>crime?</a:t>
            </a:r>
            <a:endParaRPr lang="en-US" sz="3200" dirty="0"/>
          </a:p>
        </p:txBody>
      </p:sp>
      <p:pic>
        <p:nvPicPr>
          <p:cNvPr id="4099" name="Picture 3" descr="C:\Users\Home\AppData\Local\Microsoft\Windows\Temporary Internet Files\Content.IE5\QBDJM9NM\250px-Witness_impeachmen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657600"/>
            <a:ext cx="3476625" cy="286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5698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696200" cy="739775"/>
          </a:xfrm>
        </p:spPr>
        <p:txBody>
          <a:bodyPr>
            <a:normAutofit fontScale="90000"/>
          </a:bodyPr>
          <a:lstStyle/>
          <a:p>
            <a:pPr algn="l"/>
            <a:r>
              <a:rPr lang="en-US" dirty="0" smtClean="0">
                <a:latin typeface="Arial Black" panose="020B0A04020102020204" pitchFamily="34" charset="0"/>
              </a:rPr>
              <a:t>Rights of the Accused include:</a:t>
            </a:r>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45</a:t>
            </a:fld>
            <a:endParaRPr lang="en-US"/>
          </a:p>
        </p:txBody>
      </p:sp>
      <p:sp>
        <p:nvSpPr>
          <p:cNvPr id="3" name="Content Placeholder 2"/>
          <p:cNvSpPr>
            <a:spLocks noGrp="1"/>
          </p:cNvSpPr>
          <p:nvPr>
            <p:ph sz="quarter" idx="1"/>
          </p:nvPr>
        </p:nvSpPr>
        <p:spPr>
          <a:xfrm>
            <a:off x="457200" y="1600200"/>
            <a:ext cx="6248400" cy="4876800"/>
          </a:xfrm>
        </p:spPr>
        <p:txBody>
          <a:bodyPr>
            <a:normAutofit fontScale="92500" lnSpcReduction="20000"/>
          </a:bodyPr>
          <a:lstStyle/>
          <a:p>
            <a:r>
              <a:rPr lang="en-US" dirty="0"/>
              <a:t>C</a:t>
            </a:r>
            <a:r>
              <a:rPr lang="en-US" dirty="0" smtClean="0"/>
              <a:t>ounsel</a:t>
            </a:r>
          </a:p>
          <a:p>
            <a:r>
              <a:rPr lang="en-US" dirty="0" smtClean="0"/>
              <a:t>Jury </a:t>
            </a:r>
            <a:r>
              <a:rPr lang="en-US" dirty="0"/>
              <a:t>(or other) </a:t>
            </a:r>
            <a:r>
              <a:rPr lang="en-US" dirty="0" smtClean="0"/>
              <a:t>trial</a:t>
            </a:r>
          </a:p>
          <a:p>
            <a:r>
              <a:rPr lang="en-US" dirty="0" smtClean="0"/>
              <a:t>Against </a:t>
            </a:r>
            <a:r>
              <a:rPr lang="en-US" dirty="0"/>
              <a:t>compulsory self-incrimination (be required to testify against themselves</a:t>
            </a:r>
            <a:r>
              <a:rPr lang="en-US" dirty="0" smtClean="0"/>
              <a:t>)</a:t>
            </a:r>
          </a:p>
          <a:p>
            <a:r>
              <a:rPr lang="en-US" dirty="0" smtClean="0"/>
              <a:t>Call witnesses</a:t>
            </a:r>
          </a:p>
          <a:p>
            <a:r>
              <a:rPr lang="en-US" dirty="0" smtClean="0"/>
              <a:t>Confront accusers</a:t>
            </a:r>
          </a:p>
          <a:p>
            <a:r>
              <a:rPr lang="en-US" dirty="0" smtClean="0"/>
              <a:t>Be </a:t>
            </a:r>
            <a:r>
              <a:rPr lang="en-US" dirty="0"/>
              <a:t>free of unlawful search and </a:t>
            </a:r>
            <a:r>
              <a:rPr lang="en-US" dirty="0" smtClean="0"/>
              <a:t>seizure</a:t>
            </a:r>
          </a:p>
          <a:p>
            <a:r>
              <a:rPr lang="en-US" dirty="0" smtClean="0"/>
              <a:t>Bail</a:t>
            </a:r>
          </a:p>
          <a:p>
            <a:r>
              <a:rPr lang="en-US" dirty="0" smtClean="0"/>
              <a:t>Presumption </a:t>
            </a:r>
            <a:r>
              <a:rPr lang="en-US" dirty="0"/>
              <a:t>of </a:t>
            </a:r>
            <a:r>
              <a:rPr lang="en-US" dirty="0" smtClean="0"/>
              <a:t>innocence</a:t>
            </a:r>
            <a:endParaRPr lang="en-US" b="1" i="1" dirty="0"/>
          </a:p>
          <a:p>
            <a:endParaRPr lang="en-US" dirty="0"/>
          </a:p>
        </p:txBody>
      </p:sp>
      <p:pic>
        <p:nvPicPr>
          <p:cNvPr id="3074" name="Picture 2" descr="C:\Users\HP Compaq\AppData\Local\Microsoft\Windows\Temporary Internet Files\Content.IE5\5S20XSQD\MP900386153[1].jpg"/>
          <p:cNvPicPr>
            <a:picLocks noChangeAspect="1" noChangeArrowheads="1"/>
          </p:cNvPicPr>
          <p:nvPr/>
        </p:nvPicPr>
        <p:blipFill>
          <a:blip r:embed="rId2" cstate="print">
            <a:clrChange>
              <a:clrFrom>
                <a:srgbClr val="F2ECEC"/>
              </a:clrFrom>
              <a:clrTo>
                <a:srgbClr val="F2ECEC">
                  <a:alpha val="0"/>
                </a:srgbClr>
              </a:clrTo>
            </a:clrChange>
          </a:blip>
          <a:srcRect r="16981"/>
          <a:stretch>
            <a:fillRect/>
          </a:stretch>
        </p:blipFill>
        <p:spPr bwMode="auto">
          <a:xfrm>
            <a:off x="5943600" y="1219200"/>
            <a:ext cx="3352800" cy="6057900"/>
          </a:xfrm>
          <a:prstGeom prst="rect">
            <a:avLst/>
          </a:prstGeom>
          <a:noFill/>
        </p:spPr>
      </p:pic>
    </p:spTree>
    <p:extLst>
      <p:ext uri="{BB962C8B-B14F-4D97-AF65-F5344CB8AC3E}">
        <p14:creationId xmlns:p14="http://schemas.microsoft.com/office/powerpoint/2010/main" val="4063101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52400"/>
            <a:ext cx="8932280" cy="281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F050FE6-32E0-4845-A801-8E30DCA99F6D}" type="slidenum">
              <a:rPr lang="en-US" smtClean="0"/>
              <a:t>46</a:t>
            </a:fld>
            <a:endParaRPr lang="en-US"/>
          </a:p>
        </p:txBody>
      </p:sp>
      <p:sp>
        <p:nvSpPr>
          <p:cNvPr id="3" name="Content Placeholder 2"/>
          <p:cNvSpPr>
            <a:spLocks noGrp="1"/>
          </p:cNvSpPr>
          <p:nvPr>
            <p:ph sz="quarter" idx="1"/>
          </p:nvPr>
        </p:nvSpPr>
        <p:spPr>
          <a:xfrm>
            <a:off x="228600" y="248863"/>
            <a:ext cx="3429000" cy="2646737"/>
          </a:xfrm>
        </p:spPr>
        <p:txBody>
          <a:bodyPr>
            <a:normAutofit/>
          </a:bodyPr>
          <a:lstStyle/>
          <a:p>
            <a:pPr>
              <a:buNone/>
            </a:pPr>
            <a:r>
              <a:rPr lang="en-US" sz="4400" dirty="0" smtClean="0"/>
              <a:t>	</a:t>
            </a:r>
            <a:r>
              <a:rPr lang="en-US" sz="4000" dirty="0" smtClean="0">
                <a:solidFill>
                  <a:srgbClr val="FFFF00"/>
                </a:solidFill>
              </a:rPr>
              <a:t>Why Do APS Workers Need This Information?</a:t>
            </a:r>
            <a:endParaRPr lang="en-US" sz="4000" dirty="0">
              <a:solidFill>
                <a:srgbClr val="FFFF00"/>
              </a:solidFill>
            </a:endParaRPr>
          </a:p>
        </p:txBody>
      </p:sp>
      <p:pic>
        <p:nvPicPr>
          <p:cNvPr id="6" name="Picture 5" descr="canstockphoto2857504.jpg"/>
          <p:cNvPicPr>
            <a:picLocks noChangeAspect="1"/>
          </p:cNvPicPr>
          <p:nvPr/>
        </p:nvPicPr>
        <p:blipFill>
          <a:blip r:embed="rId3" cstate="print">
            <a:clrChange>
              <a:clrFrom>
                <a:srgbClr val="FFFFFF"/>
              </a:clrFrom>
              <a:clrTo>
                <a:srgbClr val="FFFFFF">
                  <a:alpha val="0"/>
                </a:srgbClr>
              </a:clrTo>
            </a:clrChange>
          </a:blip>
          <a:srcRect r="16667"/>
          <a:stretch>
            <a:fillRect/>
          </a:stretch>
        </p:blipFill>
        <p:spPr>
          <a:xfrm>
            <a:off x="5105400" y="-160909"/>
            <a:ext cx="3810000" cy="6858000"/>
          </a:xfrm>
          <a:prstGeom prst="rect">
            <a:avLst/>
          </a:prstGeom>
        </p:spPr>
      </p:pic>
      <p:sp>
        <p:nvSpPr>
          <p:cNvPr id="7" name="Rectangle 6"/>
          <p:cNvSpPr/>
          <p:nvPr/>
        </p:nvSpPr>
        <p:spPr>
          <a:xfrm>
            <a:off x="381000" y="2971800"/>
            <a:ext cx="5105400" cy="3416320"/>
          </a:xfrm>
          <a:prstGeom prst="rect">
            <a:avLst/>
          </a:prstGeom>
        </p:spPr>
        <p:txBody>
          <a:bodyPr wrap="square">
            <a:spAutoFit/>
          </a:bodyPr>
          <a:lstStyle/>
          <a:p>
            <a:pPr marL="457200" lvl="0" indent="-457200">
              <a:buFont typeface="Arial" panose="020B0604020202020204" pitchFamily="34" charset="0"/>
              <a:buChar char="•"/>
            </a:pPr>
            <a:r>
              <a:rPr lang="en-US" sz="2400" dirty="0"/>
              <a:t>Educate clients</a:t>
            </a:r>
          </a:p>
          <a:p>
            <a:pPr lvl="0"/>
            <a:endParaRPr lang="en-US" sz="2400" dirty="0" smtClean="0"/>
          </a:p>
          <a:p>
            <a:pPr marL="457200" lvl="0" indent="-457200">
              <a:buFont typeface="Arial" panose="020B0604020202020204" pitchFamily="34" charset="0"/>
              <a:buChar char="•"/>
            </a:pPr>
            <a:r>
              <a:rPr lang="en-US" sz="2400" dirty="0" smtClean="0"/>
              <a:t>Understand </a:t>
            </a:r>
            <a:r>
              <a:rPr lang="en-US" sz="2400" dirty="0"/>
              <a:t>own role and reasons why must testify</a:t>
            </a:r>
          </a:p>
          <a:p>
            <a:pPr marL="457200" lvl="0" indent="-457200">
              <a:buFont typeface="Arial" panose="020B0604020202020204" pitchFamily="34" charset="0"/>
              <a:buChar char="•"/>
            </a:pPr>
            <a:endParaRPr lang="en-US" sz="2400" dirty="0" smtClean="0"/>
          </a:p>
          <a:p>
            <a:pPr marL="457200" lvl="0" indent="-457200">
              <a:buFont typeface="Arial" panose="020B0604020202020204" pitchFamily="34" charset="0"/>
              <a:buChar char="•"/>
            </a:pPr>
            <a:r>
              <a:rPr lang="en-US" sz="2400" dirty="0" smtClean="0"/>
              <a:t>Prepare </a:t>
            </a:r>
            <a:r>
              <a:rPr lang="en-US" sz="2400" dirty="0"/>
              <a:t>clients who are possible witnesses or whose cases may be reviewed by the criminal justice system</a:t>
            </a:r>
          </a:p>
        </p:txBody>
      </p:sp>
    </p:spTree>
    <p:extLst>
      <p:ext uri="{BB962C8B-B14F-4D97-AF65-F5344CB8AC3E}">
        <p14:creationId xmlns:p14="http://schemas.microsoft.com/office/powerpoint/2010/main" val="25565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066800"/>
          </a:xfrm>
        </p:spPr>
        <p:txBody>
          <a:bodyPr>
            <a:normAutofit/>
          </a:bodyPr>
          <a:lstStyle/>
          <a:p>
            <a:r>
              <a:rPr lang="en-US" sz="4000" dirty="0" smtClean="0">
                <a:latin typeface="Arial Black" panose="020B0A04020102020204" pitchFamily="34" charset="0"/>
              </a:rPr>
              <a:t>What Makes a Crime a </a:t>
            </a:r>
            <a:r>
              <a:rPr lang="en-US" sz="4000" u="sng" dirty="0" smtClean="0">
                <a:latin typeface="Arial Black" panose="020B0A04020102020204" pitchFamily="34" charset="0"/>
              </a:rPr>
              <a:t>Crime</a:t>
            </a:r>
            <a:r>
              <a:rPr lang="en-US" sz="4000" dirty="0" smtClean="0">
                <a:latin typeface="Arial Black" panose="020B0A04020102020204" pitchFamily="34" charset="0"/>
              </a:rPr>
              <a:t>?</a:t>
            </a:r>
            <a:endParaRPr lang="en-US" sz="40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47</a:t>
            </a:fld>
            <a:endParaRPr lang="en-US"/>
          </a:p>
        </p:txBody>
      </p:sp>
      <p:pic>
        <p:nvPicPr>
          <p:cNvPr id="3" name="Picture 2" descr="C:\Users\HP Compaq\AppData\Local\Microsoft\Windows\Temporary Internet Files\Content.IE5\BYK8H4MN\MP900400849[1].jpg"/>
          <p:cNvPicPr>
            <a:picLocks noChangeAspect="1" noChangeArrowheads="1"/>
          </p:cNvPicPr>
          <p:nvPr/>
        </p:nvPicPr>
        <p:blipFill rotWithShape="1">
          <a:blip r:embed="rId3">
            <a:extLst>
              <a:ext uri="{28A0092B-C50C-407E-A947-70E740481C1C}">
                <a14:useLocalDpi xmlns:a14="http://schemas.microsoft.com/office/drawing/2010/main" val="0"/>
              </a:ext>
            </a:extLst>
          </a:blip>
          <a:srcRect t="9359" b="21987"/>
          <a:stretch/>
        </p:blipFill>
        <p:spPr bwMode="auto">
          <a:xfrm>
            <a:off x="0" y="2133600"/>
            <a:ext cx="9149787" cy="418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838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28600"/>
            <a:ext cx="9144000" cy="76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anstockphoto4307098.jpg"/>
          <p:cNvPicPr>
            <a:picLocks noChangeAspect="1"/>
          </p:cNvPicPr>
          <p:nvPr/>
        </p:nvPicPr>
        <p:blipFill>
          <a:blip r:embed="rId3" cstate="print">
            <a:clrChange>
              <a:clrFrom>
                <a:srgbClr val="FFFFFF"/>
              </a:clrFrom>
              <a:clrTo>
                <a:srgbClr val="FFFFFF">
                  <a:alpha val="0"/>
                </a:srgbClr>
              </a:clrTo>
            </a:clrChange>
          </a:blip>
          <a:srcRect r="3333"/>
          <a:stretch>
            <a:fillRect/>
          </a:stretch>
        </p:blipFill>
        <p:spPr>
          <a:xfrm>
            <a:off x="304800" y="762000"/>
            <a:ext cx="8839200" cy="6096000"/>
          </a:xfrm>
          <a:prstGeom prst="rect">
            <a:avLst/>
          </a:prstGeom>
        </p:spPr>
      </p:pic>
      <p:sp>
        <p:nvSpPr>
          <p:cNvPr id="2" name="Title 1"/>
          <p:cNvSpPr>
            <a:spLocks noGrp="1"/>
          </p:cNvSpPr>
          <p:nvPr>
            <p:ph type="title"/>
          </p:nvPr>
        </p:nvSpPr>
        <p:spPr>
          <a:xfrm>
            <a:off x="152400" y="34636"/>
            <a:ext cx="8229600" cy="879764"/>
          </a:xfrm>
        </p:spPr>
        <p:txBody>
          <a:bodyPr/>
          <a:lstStyle/>
          <a:p>
            <a:pPr algn="l"/>
            <a:r>
              <a:rPr lang="en-US" b="1" dirty="0" smtClean="0">
                <a:solidFill>
                  <a:schemeClr val="bg1"/>
                </a:solidFill>
              </a:rPr>
              <a:t>Overview of Crimes</a:t>
            </a:r>
            <a:endParaRPr lang="en-US" b="1" dirty="0">
              <a:solidFill>
                <a:schemeClr val="bg1"/>
              </a:solidFill>
            </a:endParaRPr>
          </a:p>
        </p:txBody>
      </p:sp>
      <p:sp>
        <p:nvSpPr>
          <p:cNvPr id="3" name="Content Placeholder 2"/>
          <p:cNvSpPr>
            <a:spLocks noGrp="1"/>
          </p:cNvSpPr>
          <p:nvPr>
            <p:ph sz="quarter" idx="1"/>
          </p:nvPr>
        </p:nvSpPr>
        <p:spPr>
          <a:xfrm>
            <a:off x="304800" y="1371600"/>
            <a:ext cx="8382000" cy="5202936"/>
          </a:xfrm>
        </p:spPr>
        <p:txBody>
          <a:bodyPr>
            <a:normAutofit/>
          </a:bodyPr>
          <a:lstStyle/>
          <a:p>
            <a:r>
              <a:rPr lang="en-US" sz="3200" dirty="0" smtClean="0"/>
              <a:t>Crimes are composed of elements</a:t>
            </a:r>
          </a:p>
          <a:p>
            <a:r>
              <a:rPr lang="en-US" sz="3200" dirty="0" smtClean="0"/>
              <a:t>Must prove each element</a:t>
            </a:r>
          </a:p>
          <a:p>
            <a:r>
              <a:rPr lang="en-US" sz="3200" dirty="0" smtClean="0"/>
              <a:t>APS must recognize common crimes</a:t>
            </a:r>
          </a:p>
          <a:p>
            <a:r>
              <a:rPr lang="en-US" sz="3200" dirty="0" smtClean="0"/>
              <a:t>APS must know their elements</a:t>
            </a:r>
            <a:endParaRPr lang="en-US" sz="3200" dirty="0"/>
          </a:p>
        </p:txBody>
      </p:sp>
    </p:spTree>
    <p:extLst>
      <p:ext uri="{BB962C8B-B14F-4D97-AF65-F5344CB8AC3E}">
        <p14:creationId xmlns:p14="http://schemas.microsoft.com/office/powerpoint/2010/main" val="27681431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latin typeface="Arial Black" panose="020B0A04020102020204" pitchFamily="34" charset="0"/>
              </a:rPr>
              <a:t>Finding the Elements</a:t>
            </a:r>
            <a:endParaRPr lang="en-US" sz="40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49</a:t>
            </a:fld>
            <a:endParaRPr lang="en-US"/>
          </a:p>
        </p:txBody>
      </p:sp>
      <p:sp>
        <p:nvSpPr>
          <p:cNvPr id="3" name="Content Placeholder 2"/>
          <p:cNvSpPr>
            <a:spLocks noGrp="1"/>
          </p:cNvSpPr>
          <p:nvPr>
            <p:ph sz="quarter" idx="1"/>
          </p:nvPr>
        </p:nvSpPr>
        <p:spPr>
          <a:xfrm>
            <a:off x="457200" y="1600200"/>
            <a:ext cx="8382000" cy="4756150"/>
          </a:xfrm>
        </p:spPr>
        <p:txBody>
          <a:bodyPr>
            <a:normAutofit fontScale="92500" lnSpcReduction="10000"/>
          </a:bodyPr>
          <a:lstStyle/>
          <a:p>
            <a:pPr lvl="0"/>
            <a:r>
              <a:rPr lang="en-US" dirty="0" smtClean="0"/>
              <a:t>Most criminal laws are in the</a:t>
            </a:r>
          </a:p>
          <a:p>
            <a:pPr lvl="0">
              <a:buNone/>
            </a:pPr>
            <a:r>
              <a:rPr lang="en-US" dirty="0" smtClean="0"/>
              <a:t>	 </a:t>
            </a:r>
            <a:r>
              <a:rPr lang="en-US" dirty="0" smtClean="0">
                <a:solidFill>
                  <a:srgbClr val="FF0000"/>
                </a:solidFill>
              </a:rPr>
              <a:t>California Penal Code </a:t>
            </a:r>
            <a:r>
              <a:rPr lang="en-US" dirty="0" smtClean="0"/>
              <a:t>available at</a:t>
            </a:r>
          </a:p>
          <a:p>
            <a:pPr lvl="0">
              <a:buNone/>
            </a:pPr>
            <a:r>
              <a:rPr lang="en-US" dirty="0" smtClean="0"/>
              <a:t>	</a:t>
            </a:r>
            <a:r>
              <a:rPr lang="en-US" dirty="0">
                <a:hlinkClick r:id="rId3"/>
              </a:rPr>
              <a:t>https://leginfo.legislature.ca.gov</a:t>
            </a:r>
            <a:r>
              <a:rPr lang="en-US" dirty="0" smtClean="0">
                <a:hlinkClick r:id="rId3"/>
              </a:rPr>
              <a:t>/</a:t>
            </a:r>
            <a:endParaRPr lang="en-US" dirty="0" smtClean="0"/>
          </a:p>
          <a:p>
            <a:endParaRPr lang="en-US" dirty="0" smtClean="0"/>
          </a:p>
          <a:p>
            <a:r>
              <a:rPr lang="en-US" dirty="0" smtClean="0"/>
              <a:t>To determine the elements of a crime, read the crime’s definition. </a:t>
            </a:r>
          </a:p>
          <a:p>
            <a:pPr lvl="0"/>
            <a:endParaRPr lang="en-US" dirty="0" smtClean="0"/>
          </a:p>
          <a:p>
            <a:pPr lvl="0"/>
            <a:r>
              <a:rPr lang="en-US" dirty="0" smtClean="0"/>
              <a:t>The elements of a crime are also in the jury instruction books (</a:t>
            </a:r>
            <a:r>
              <a:rPr lang="en-US" dirty="0" smtClean="0">
                <a:solidFill>
                  <a:srgbClr val="FF0000"/>
                </a:solidFill>
              </a:rPr>
              <a:t>CALCRIM</a:t>
            </a:r>
            <a:r>
              <a:rPr lang="en-US" dirty="0" smtClean="0"/>
              <a:t>) available online at </a:t>
            </a:r>
            <a:r>
              <a:rPr lang="en-US" dirty="0">
                <a:hlinkClick r:id="rId4"/>
              </a:rPr>
              <a:t>http://</a:t>
            </a:r>
            <a:r>
              <a:rPr lang="en-US" dirty="0" smtClean="0">
                <a:hlinkClick r:id="rId4"/>
              </a:rPr>
              <a:t>www.courts.ca.gov/partners/312.htm</a:t>
            </a:r>
            <a:endParaRPr lang="en-US" dirty="0" smtClean="0"/>
          </a:p>
          <a:p>
            <a:pPr lvl="0"/>
            <a:endParaRPr lang="en-US" dirty="0" smtClean="0"/>
          </a:p>
          <a:p>
            <a:pPr marL="0" lvl="0" indent="0">
              <a:buNone/>
            </a:pPr>
            <a:endParaRPr lang="en-US" dirty="0" smtClean="0"/>
          </a:p>
          <a:p>
            <a:pPr lvl="0"/>
            <a:endParaRPr lang="en-US" dirty="0">
              <a:solidFill>
                <a:srgbClr val="FF0000"/>
              </a:solidFill>
            </a:endParaRPr>
          </a:p>
        </p:txBody>
      </p:sp>
      <p:pic>
        <p:nvPicPr>
          <p:cNvPr id="7170" name="Picture 2" descr="C:\Users\HP Compaq\AppData\Local\Microsoft\Windows\Temporary Internet Files\Content.IE5\1J3PRJ5J\MP910216359[1].png"/>
          <p:cNvPicPr>
            <a:picLocks noChangeAspect="1" noChangeArrowheads="1"/>
          </p:cNvPicPr>
          <p:nvPr/>
        </p:nvPicPr>
        <p:blipFill>
          <a:blip r:embed="rId5" cstate="print"/>
          <a:srcRect/>
          <a:stretch>
            <a:fillRect/>
          </a:stretch>
        </p:blipFill>
        <p:spPr bwMode="auto">
          <a:xfrm>
            <a:off x="5867400" y="228600"/>
            <a:ext cx="3489960" cy="3040380"/>
          </a:xfrm>
          <a:prstGeom prst="rect">
            <a:avLst/>
          </a:prstGeom>
          <a:noFill/>
        </p:spPr>
      </p:pic>
    </p:spTree>
    <p:extLst>
      <p:ext uri="{BB962C8B-B14F-4D97-AF65-F5344CB8AC3E}">
        <p14:creationId xmlns:p14="http://schemas.microsoft.com/office/powerpoint/2010/main" val="441519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762000"/>
          </a:xfrm>
        </p:spPr>
        <p:txBody>
          <a:bodyPr>
            <a:normAutofit/>
          </a:bodyPr>
          <a:lstStyle/>
          <a:p>
            <a:pPr algn="l"/>
            <a:r>
              <a:rPr lang="en-US" sz="4400" dirty="0" smtClean="0">
                <a:latin typeface="Arial Black" panose="020B0A04020102020204" pitchFamily="34" charset="0"/>
              </a:rPr>
              <a:t>Have You</a:t>
            </a:r>
            <a:endParaRPr lang="en-US" sz="4400" dirty="0">
              <a:latin typeface="Arial Black" panose="020B0A04020102020204" pitchFamily="34" charset="0"/>
            </a:endParaRPr>
          </a:p>
        </p:txBody>
      </p:sp>
      <p:sp>
        <p:nvSpPr>
          <p:cNvPr id="6" name="Slide Number Placeholder 5"/>
          <p:cNvSpPr>
            <a:spLocks noGrp="1"/>
          </p:cNvSpPr>
          <p:nvPr>
            <p:ph type="sldNum" sz="quarter" idx="12"/>
          </p:nvPr>
        </p:nvSpPr>
        <p:spPr/>
        <p:txBody>
          <a:bodyPr/>
          <a:lstStyle/>
          <a:p>
            <a:fld id="{EF050FE6-32E0-4845-A801-8E30DCA99F6D}" type="slidenum">
              <a:rPr lang="en-US" smtClean="0"/>
              <a:t>5</a:t>
            </a:fld>
            <a:endParaRPr lang="en-US"/>
          </a:p>
        </p:txBody>
      </p:sp>
      <p:sp>
        <p:nvSpPr>
          <p:cNvPr id="3" name="Content Placeholder 2"/>
          <p:cNvSpPr>
            <a:spLocks noGrp="1"/>
          </p:cNvSpPr>
          <p:nvPr>
            <p:ph sz="quarter" idx="1"/>
          </p:nvPr>
        </p:nvSpPr>
        <p:spPr>
          <a:xfrm>
            <a:off x="304800" y="1524000"/>
            <a:ext cx="8382000" cy="4678363"/>
          </a:xfrm>
        </p:spPr>
        <p:txBody>
          <a:bodyPr>
            <a:normAutofit/>
          </a:bodyPr>
          <a:lstStyle/>
          <a:p>
            <a:pPr lvl="0"/>
            <a:endParaRPr lang="en-US" dirty="0" smtClean="0"/>
          </a:p>
          <a:p>
            <a:pPr lvl="0"/>
            <a:r>
              <a:rPr lang="en-US" sz="3200" dirty="0" smtClean="0"/>
              <a:t>Worked </a:t>
            </a:r>
            <a:r>
              <a:rPr lang="en-US" sz="3200" dirty="0"/>
              <a:t>with law enforcement?</a:t>
            </a:r>
          </a:p>
          <a:p>
            <a:pPr lvl="0"/>
            <a:endParaRPr lang="en-US" sz="3200" dirty="0" smtClean="0"/>
          </a:p>
          <a:p>
            <a:pPr lvl="0"/>
            <a:endParaRPr lang="en-US" sz="3200" dirty="0"/>
          </a:p>
          <a:p>
            <a:pPr lvl="0"/>
            <a:r>
              <a:rPr lang="en-US" sz="3200" dirty="0" smtClean="0"/>
              <a:t>Worked </a:t>
            </a:r>
            <a:r>
              <a:rPr lang="en-US" sz="3200" dirty="0"/>
              <a:t>with prosecutors?</a:t>
            </a:r>
          </a:p>
          <a:p>
            <a:pPr marL="0" indent="0">
              <a:buNone/>
            </a:pPr>
            <a:r>
              <a:rPr lang="en-US" sz="3200" dirty="0"/>
              <a:t> </a:t>
            </a:r>
          </a:p>
          <a:p>
            <a:pPr marL="0" indent="0">
              <a:buNone/>
            </a:pPr>
            <a:r>
              <a:rPr lang="en-US" dirty="0"/>
              <a:t> </a:t>
            </a:r>
          </a:p>
          <a:p>
            <a:endParaRPr lang="en-US" dirty="0"/>
          </a:p>
        </p:txBody>
      </p:sp>
      <p:pic>
        <p:nvPicPr>
          <p:cNvPr id="4" name="Picture 3" descr="canstockphoto0681635.jpg"/>
          <p:cNvPicPr>
            <a:picLocks noChangeAspect="1"/>
          </p:cNvPicPr>
          <p:nvPr/>
        </p:nvPicPr>
        <p:blipFill>
          <a:blip r:embed="rId3" cstate="print">
            <a:clrChange>
              <a:clrFrom>
                <a:srgbClr val="FFFFFF"/>
              </a:clrFrom>
              <a:clrTo>
                <a:srgbClr val="FFFFFF">
                  <a:alpha val="0"/>
                </a:srgbClr>
              </a:clrTo>
            </a:clrChange>
          </a:blip>
          <a:srcRect r="17188"/>
          <a:stretch>
            <a:fillRect/>
          </a:stretch>
        </p:blipFill>
        <p:spPr>
          <a:xfrm>
            <a:off x="5105400" y="-457200"/>
            <a:ext cx="4038600" cy="7315200"/>
          </a:xfrm>
          <a:prstGeom prst="rect">
            <a:avLst/>
          </a:prstGeom>
        </p:spPr>
      </p:pic>
      <p:pic>
        <p:nvPicPr>
          <p:cNvPr id="5" name="Picture 4" descr="crime scene tape.jpg"/>
          <p:cNvPicPr>
            <a:picLocks noChangeAspect="1"/>
          </p:cNvPicPr>
          <p:nvPr/>
        </p:nvPicPr>
        <p:blipFill>
          <a:blip r:embed="rId4" cstate="print">
            <a:clrChange>
              <a:clrFrom>
                <a:srgbClr val="FFFFFF"/>
              </a:clrFrom>
              <a:clrTo>
                <a:srgbClr val="FFFFFF">
                  <a:alpha val="0"/>
                </a:srgbClr>
              </a:clrTo>
            </a:clrChange>
          </a:blip>
          <a:srcRect t="64444"/>
          <a:stretch>
            <a:fillRect/>
          </a:stretch>
        </p:blipFill>
        <p:spPr>
          <a:xfrm>
            <a:off x="15766" y="5181600"/>
            <a:ext cx="9128234" cy="1676400"/>
          </a:xfrm>
          <a:prstGeom prst="rect">
            <a:avLst/>
          </a:prstGeom>
        </p:spPr>
      </p:pic>
    </p:spTree>
    <p:extLst>
      <p:ext uri="{BB962C8B-B14F-4D97-AF65-F5344CB8AC3E}">
        <p14:creationId xmlns:p14="http://schemas.microsoft.com/office/powerpoint/2010/main" val="16830566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838200"/>
          </a:xfrm>
        </p:spPr>
        <p:txBody>
          <a:bodyPr>
            <a:normAutofit fontScale="90000"/>
          </a:bodyPr>
          <a:lstStyle/>
          <a:p>
            <a:r>
              <a:rPr lang="en-US" dirty="0" smtClean="0"/>
              <a:t/>
            </a:r>
            <a:br>
              <a:rPr lang="en-US" dirty="0" smtClean="0"/>
            </a:br>
            <a:r>
              <a:rPr lang="en-US" dirty="0" smtClean="0"/>
              <a:t/>
            </a:r>
            <a:br>
              <a:rPr lang="en-US" dirty="0" smtClean="0"/>
            </a:br>
            <a:r>
              <a:rPr lang="en-US" dirty="0" smtClean="0">
                <a:latin typeface="Arial Black" panose="020B0A04020102020204" pitchFamily="34" charset="0"/>
              </a:rPr>
              <a:t>Example</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EF050FE6-32E0-4845-A801-8E30DCA99F6D}" type="slidenum">
              <a:rPr lang="en-US" smtClean="0"/>
              <a:t>50</a:t>
            </a:fld>
            <a:endParaRPr lang="en-US"/>
          </a:p>
        </p:txBody>
      </p:sp>
      <p:sp>
        <p:nvSpPr>
          <p:cNvPr id="3" name="Content Placeholder 2"/>
          <p:cNvSpPr>
            <a:spLocks noGrp="1"/>
          </p:cNvSpPr>
          <p:nvPr>
            <p:ph sz="quarter" idx="1"/>
          </p:nvPr>
        </p:nvSpPr>
        <p:spPr>
          <a:xfrm>
            <a:off x="533400" y="1447800"/>
            <a:ext cx="8458200" cy="5437909"/>
          </a:xfrm>
        </p:spPr>
        <p:txBody>
          <a:bodyPr>
            <a:normAutofit/>
          </a:bodyPr>
          <a:lstStyle/>
          <a:p>
            <a:r>
              <a:rPr lang="en-US" dirty="0" smtClean="0"/>
              <a:t>CA Penal </a:t>
            </a:r>
            <a:r>
              <a:rPr lang="en-US" dirty="0"/>
              <a:t>Code Section 273.5</a:t>
            </a:r>
            <a:br>
              <a:rPr lang="en-US" dirty="0"/>
            </a:br>
            <a:endParaRPr lang="en-US" dirty="0" smtClean="0"/>
          </a:p>
          <a:p>
            <a:r>
              <a:rPr lang="en-US" dirty="0" smtClean="0"/>
              <a:t>Any </a:t>
            </a:r>
            <a:r>
              <a:rPr lang="en-US" dirty="0"/>
              <a:t>person who willfully inflicts corporal injury resulting in a traumatic condition upon the offender's spouse or former spouse; cohabitant or former cohabitant; fiancé or fiancée, or someone with whom the offender has, or previously had, an engagement or dating relationship; or the mother or father of the offender's child.</a:t>
            </a:r>
          </a:p>
          <a:p>
            <a:pPr marL="0" indent="0">
              <a:buNone/>
            </a:pPr>
            <a:endParaRPr lang="en-US" dirty="0"/>
          </a:p>
          <a:p>
            <a:endParaRPr lang="en-US" dirty="0"/>
          </a:p>
        </p:txBody>
      </p:sp>
    </p:spTree>
    <p:extLst>
      <p:ext uri="{BB962C8B-B14F-4D97-AF65-F5344CB8AC3E}">
        <p14:creationId xmlns:p14="http://schemas.microsoft.com/office/powerpoint/2010/main" val="41290447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a:bodyPr>
          <a:lstStyle/>
          <a:p>
            <a:r>
              <a:rPr lang="en-US" sz="4000" dirty="0" smtClean="0">
                <a:latin typeface="Arial Black" panose="020B0A04020102020204" pitchFamily="34" charset="0"/>
              </a:rPr>
              <a:t>Elements</a:t>
            </a:r>
            <a:endParaRPr lang="en-US" sz="40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51</a:t>
            </a:fld>
            <a:endParaRPr lang="en-US"/>
          </a:p>
        </p:txBody>
      </p:sp>
      <p:sp>
        <p:nvSpPr>
          <p:cNvPr id="3" name="Content Placeholder 2"/>
          <p:cNvSpPr>
            <a:spLocks noGrp="1"/>
          </p:cNvSpPr>
          <p:nvPr>
            <p:ph sz="quarter" idx="1"/>
          </p:nvPr>
        </p:nvSpPr>
        <p:spPr>
          <a:xfrm>
            <a:off x="304800" y="1371600"/>
            <a:ext cx="8382000" cy="4754563"/>
          </a:xfrm>
        </p:spPr>
        <p:txBody>
          <a:bodyPr>
            <a:normAutofit fontScale="70000" lnSpcReduction="20000"/>
          </a:bodyPr>
          <a:lstStyle/>
          <a:p>
            <a:r>
              <a:rPr lang="en-US" sz="3400" dirty="0" smtClean="0"/>
              <a:t>The suspect willfully inflicted corporal </a:t>
            </a:r>
            <a:r>
              <a:rPr lang="en-US" sz="3400" dirty="0"/>
              <a:t>injury resulting in a traumatic </a:t>
            </a:r>
            <a:r>
              <a:rPr lang="en-US" sz="3400" dirty="0" smtClean="0"/>
              <a:t>condition</a:t>
            </a:r>
          </a:p>
          <a:p>
            <a:pPr lvl="1">
              <a:lnSpc>
                <a:spcPct val="120000"/>
              </a:lnSpc>
            </a:pPr>
            <a:r>
              <a:rPr lang="en-US" sz="3100" dirty="0" smtClean="0"/>
              <a:t>Traumatic </a:t>
            </a:r>
            <a:r>
              <a:rPr lang="en-US" sz="3100" dirty="0"/>
              <a:t>condition is </a:t>
            </a:r>
            <a:r>
              <a:rPr lang="en-US" sz="3100" dirty="0" smtClean="0"/>
              <a:t>a condition </a:t>
            </a:r>
            <a:r>
              <a:rPr lang="en-US" sz="3100" dirty="0"/>
              <a:t>of the body, such as a wound, or external or internal injury, including, but not limited to, injury as a result of strangulation or suffocation, whether of a minor or serious nature, caused by a physical force. </a:t>
            </a:r>
            <a:endParaRPr lang="en-US" sz="3100" dirty="0" smtClean="0"/>
          </a:p>
          <a:p>
            <a:r>
              <a:rPr lang="en-US" sz="3400" dirty="0" smtClean="0"/>
              <a:t>On a person in one of these relationships</a:t>
            </a:r>
          </a:p>
          <a:p>
            <a:pPr lvl="1"/>
            <a:r>
              <a:rPr lang="en-US" sz="3100" dirty="0" smtClean="0"/>
              <a:t>Spouse </a:t>
            </a:r>
            <a:r>
              <a:rPr lang="en-US" sz="3100" dirty="0"/>
              <a:t>or former spouse; </a:t>
            </a:r>
            <a:endParaRPr lang="en-US" sz="3100" dirty="0" smtClean="0"/>
          </a:p>
          <a:p>
            <a:pPr lvl="1"/>
            <a:r>
              <a:rPr lang="en-US" sz="3100" dirty="0" smtClean="0"/>
              <a:t>Cohabitant </a:t>
            </a:r>
            <a:r>
              <a:rPr lang="en-US" sz="3100" dirty="0"/>
              <a:t>or former cohabitant; </a:t>
            </a:r>
            <a:endParaRPr lang="en-US" sz="3100" dirty="0" smtClean="0"/>
          </a:p>
          <a:p>
            <a:pPr lvl="1"/>
            <a:r>
              <a:rPr lang="en-US" sz="3100" dirty="0" smtClean="0"/>
              <a:t>Fiancé </a:t>
            </a:r>
            <a:r>
              <a:rPr lang="en-US" sz="3100" dirty="0"/>
              <a:t>or </a:t>
            </a:r>
            <a:r>
              <a:rPr lang="en-US" sz="3100" dirty="0" smtClean="0"/>
              <a:t>fiancée; </a:t>
            </a:r>
          </a:p>
          <a:p>
            <a:pPr lvl="1"/>
            <a:r>
              <a:rPr lang="en-US" sz="3100" dirty="0" smtClean="0"/>
              <a:t>Someone </a:t>
            </a:r>
            <a:r>
              <a:rPr lang="en-US" sz="3100" dirty="0"/>
              <a:t>with whom the offender has, or previously had, an engagement or dating relationship</a:t>
            </a:r>
            <a:r>
              <a:rPr lang="en-US" sz="3100" dirty="0" smtClean="0"/>
              <a:t>; or </a:t>
            </a:r>
          </a:p>
          <a:p>
            <a:pPr lvl="1"/>
            <a:r>
              <a:rPr lang="en-US" sz="3100" dirty="0" smtClean="0"/>
              <a:t>The </a:t>
            </a:r>
            <a:r>
              <a:rPr lang="en-US" sz="3100" dirty="0"/>
              <a:t>mother or father of the offender's child.</a:t>
            </a:r>
          </a:p>
          <a:p>
            <a:pPr lvl="1"/>
            <a:endParaRPr lang="en-US" dirty="0"/>
          </a:p>
        </p:txBody>
      </p:sp>
    </p:spTree>
    <p:extLst>
      <p:ext uri="{BB962C8B-B14F-4D97-AF65-F5344CB8AC3E}">
        <p14:creationId xmlns:p14="http://schemas.microsoft.com/office/powerpoint/2010/main" val="1816727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3" descr="C:\Users\HP Compaq\AppData\Local\Microsoft\Windows\Temporary Internet Files\Content.IE5\MB5QLCDZ\MP900448452[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00199" y="-191458"/>
            <a:ext cx="7818123" cy="6547807"/>
          </a:xfrm>
          <a:prstGeom prst="rect">
            <a:avLst/>
          </a:prstGeom>
          <a:noFill/>
        </p:spPr>
      </p:pic>
      <p:sp>
        <p:nvSpPr>
          <p:cNvPr id="2" name="Title 1"/>
          <p:cNvSpPr>
            <a:spLocks noGrp="1"/>
          </p:cNvSpPr>
          <p:nvPr>
            <p:ph type="title"/>
          </p:nvPr>
        </p:nvSpPr>
        <p:spPr>
          <a:xfrm>
            <a:off x="152400" y="228600"/>
            <a:ext cx="8229600" cy="838200"/>
          </a:xfrm>
        </p:spPr>
        <p:txBody>
          <a:bodyPr>
            <a:normAutofit fontScale="90000"/>
          </a:bodyPr>
          <a:lstStyle/>
          <a:p>
            <a:pPr algn="l"/>
            <a:r>
              <a:rPr lang="en-US" sz="4400" dirty="0" smtClean="0">
                <a:latin typeface="Arial Black" panose="020B0A04020102020204" pitchFamily="34" charset="0"/>
              </a:rPr>
              <a:t>Activity VI: Identifying State Statutes</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52</a:t>
            </a:fld>
            <a:endParaRPr lang="en-US"/>
          </a:p>
        </p:txBody>
      </p:sp>
      <p:sp>
        <p:nvSpPr>
          <p:cNvPr id="3" name="Content Placeholder 2"/>
          <p:cNvSpPr>
            <a:spLocks noGrp="1"/>
          </p:cNvSpPr>
          <p:nvPr>
            <p:ph sz="quarter" idx="1"/>
          </p:nvPr>
        </p:nvSpPr>
        <p:spPr>
          <a:xfrm>
            <a:off x="381000" y="1219200"/>
            <a:ext cx="8305800" cy="4937760"/>
          </a:xfrm>
        </p:spPr>
        <p:txBody>
          <a:bodyPr/>
          <a:lstStyle/>
          <a:p>
            <a:pPr>
              <a:buNone/>
            </a:pPr>
            <a:r>
              <a:rPr lang="en-US" b="1" dirty="0" smtClean="0"/>
              <a:t>Working with your assigned statute</a:t>
            </a:r>
          </a:p>
          <a:p>
            <a:endParaRPr lang="en-US" dirty="0" smtClean="0"/>
          </a:p>
          <a:p>
            <a:r>
              <a:rPr lang="en-US" dirty="0" smtClean="0"/>
              <a:t>Review </a:t>
            </a:r>
            <a:r>
              <a:rPr lang="en-US" dirty="0"/>
              <a:t>the crime and </a:t>
            </a:r>
            <a:r>
              <a:rPr lang="en-US" dirty="0" smtClean="0"/>
              <a:t>on </a:t>
            </a:r>
            <a:r>
              <a:rPr lang="en-US" dirty="0"/>
              <a:t>chart paper </a:t>
            </a:r>
            <a:r>
              <a:rPr lang="en-US" dirty="0" smtClean="0"/>
              <a:t>list </a:t>
            </a:r>
          </a:p>
          <a:p>
            <a:pPr lvl="1"/>
            <a:r>
              <a:rPr lang="en-US" sz="2800" dirty="0" smtClean="0"/>
              <a:t>The  </a:t>
            </a:r>
            <a:r>
              <a:rPr lang="en-US" sz="2800" dirty="0"/>
              <a:t>name of the </a:t>
            </a:r>
            <a:r>
              <a:rPr lang="en-US" sz="2800" dirty="0" smtClean="0"/>
              <a:t>crime</a:t>
            </a:r>
          </a:p>
          <a:p>
            <a:pPr lvl="1"/>
            <a:r>
              <a:rPr lang="en-US" sz="2800" dirty="0" smtClean="0"/>
              <a:t>The statute number </a:t>
            </a:r>
          </a:p>
          <a:p>
            <a:pPr lvl="1"/>
            <a:r>
              <a:rPr lang="en-US" sz="2800" dirty="0" smtClean="0"/>
              <a:t>The elements</a:t>
            </a:r>
            <a:endParaRPr lang="en-US" sz="2800" b="1" dirty="0"/>
          </a:p>
          <a:p>
            <a:pPr marL="0" indent="0">
              <a:buNone/>
            </a:pPr>
            <a:endParaRPr lang="en-US" dirty="0" smtClean="0"/>
          </a:p>
          <a:p>
            <a:r>
              <a:rPr lang="en-US" dirty="0" smtClean="0"/>
              <a:t>Post your list on the wall</a:t>
            </a:r>
            <a:endParaRPr lang="en-US" dirty="0"/>
          </a:p>
          <a:p>
            <a:endParaRPr lang="en-US" dirty="0"/>
          </a:p>
        </p:txBody>
      </p:sp>
    </p:spTree>
    <p:extLst>
      <p:ext uri="{BB962C8B-B14F-4D97-AF65-F5344CB8AC3E}">
        <p14:creationId xmlns:p14="http://schemas.microsoft.com/office/powerpoint/2010/main" val="30132584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me\AppData\Local\Microsoft\Windows\Temporary Internet Files\Content.IE5\KU7Q2Z9F\Lady-Justice-278x3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135" y="151765"/>
            <a:ext cx="2499665" cy="2697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96850"/>
            <a:ext cx="8458200" cy="883920"/>
          </a:xfrm>
        </p:spPr>
        <p:txBody>
          <a:bodyPr>
            <a:normAutofit/>
          </a:bodyPr>
          <a:lstStyle/>
          <a:p>
            <a:r>
              <a:rPr lang="en-US" sz="4400" dirty="0" smtClean="0">
                <a:solidFill>
                  <a:schemeClr val="tx1"/>
                </a:solidFill>
                <a:latin typeface="Arial Black" panose="020B0A04020102020204" pitchFamily="34" charset="0"/>
              </a:rPr>
              <a:t>Penal Code §368</a:t>
            </a:r>
            <a:endParaRPr lang="en-US" sz="4400" dirty="0">
              <a:solidFill>
                <a:schemeClr val="tx1"/>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53</a:t>
            </a:fld>
            <a:endParaRPr lang="en-US"/>
          </a:p>
        </p:txBody>
      </p:sp>
      <p:sp>
        <p:nvSpPr>
          <p:cNvPr id="3" name="Content Placeholder 2"/>
          <p:cNvSpPr>
            <a:spLocks noGrp="1"/>
          </p:cNvSpPr>
          <p:nvPr>
            <p:ph sz="quarter" idx="1"/>
          </p:nvPr>
        </p:nvSpPr>
        <p:spPr>
          <a:xfrm>
            <a:off x="228600" y="1295400"/>
            <a:ext cx="8458200" cy="4861560"/>
          </a:xfrm>
        </p:spPr>
        <p:txBody>
          <a:bodyPr>
            <a:normAutofit fontScale="92500" lnSpcReduction="10000"/>
          </a:bodyPr>
          <a:lstStyle/>
          <a:p>
            <a:pPr marL="0" indent="0">
              <a:buNone/>
            </a:pPr>
            <a:r>
              <a:rPr lang="en-US" smtClean="0"/>
              <a:t>HANDOUT #5</a:t>
            </a:r>
            <a:endParaRPr lang="en-US" dirty="0" smtClean="0"/>
          </a:p>
          <a:p>
            <a:r>
              <a:rPr lang="en-US" dirty="0" smtClean="0"/>
              <a:t>Elders</a:t>
            </a:r>
            <a:r>
              <a:rPr lang="en-US" dirty="0"/>
              <a:t>– person 65 years or older</a:t>
            </a:r>
          </a:p>
          <a:p>
            <a:r>
              <a:rPr lang="en-US" dirty="0"/>
              <a:t>Dependent adults—</a:t>
            </a:r>
          </a:p>
          <a:p>
            <a:pPr lvl="1"/>
            <a:r>
              <a:rPr lang="en-US" dirty="0"/>
              <a:t>18 to 64</a:t>
            </a:r>
          </a:p>
          <a:p>
            <a:pPr lvl="1" fontAlgn="base"/>
            <a:r>
              <a:rPr lang="en-US" dirty="0"/>
              <a:t>has physical or mental limitations which restrict his or her ability to carry out normal activities or to protect his or her rights, </a:t>
            </a:r>
          </a:p>
          <a:p>
            <a:pPr lvl="2" fontAlgn="base"/>
            <a:r>
              <a:rPr lang="en-US" dirty="0"/>
              <a:t>including, but not limited to, persons who have physical or developmental disabilities or whose physical or mental abilities have diminished because of age. </a:t>
            </a:r>
          </a:p>
          <a:p>
            <a:pPr lvl="2" fontAlgn="base"/>
            <a:r>
              <a:rPr lang="en-US" dirty="0"/>
              <a:t>Persons admitted as an inpatient to a 24-hour health facility</a:t>
            </a:r>
          </a:p>
          <a:p>
            <a:endParaRPr lang="en-US" dirty="0"/>
          </a:p>
        </p:txBody>
      </p:sp>
    </p:spTree>
    <p:extLst>
      <p:ext uri="{BB962C8B-B14F-4D97-AF65-F5344CB8AC3E}">
        <p14:creationId xmlns:p14="http://schemas.microsoft.com/office/powerpoint/2010/main" val="1173096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6" y="-2986"/>
            <a:ext cx="3098652" cy="2075974"/>
          </a:xfrm>
          <a:prstGeom prst="rect">
            <a:avLst/>
          </a:prstGeom>
        </p:spPr>
      </p:pic>
      <p:sp>
        <p:nvSpPr>
          <p:cNvPr id="6" name="Text Placeholder 5"/>
          <p:cNvSpPr>
            <a:spLocks noGrp="1"/>
          </p:cNvSpPr>
          <p:nvPr>
            <p:ph type="body" idx="1"/>
          </p:nvPr>
        </p:nvSpPr>
        <p:spPr>
          <a:xfrm>
            <a:off x="519620" y="1990948"/>
            <a:ext cx="4040188" cy="639762"/>
          </a:xfrm>
        </p:spPr>
        <p:txBody>
          <a:bodyPr/>
          <a:lstStyle/>
          <a:p>
            <a:r>
              <a:rPr lang="en-US" dirty="0" smtClean="0">
                <a:solidFill>
                  <a:schemeClr val="accent1"/>
                </a:solidFill>
              </a:rPr>
              <a:t>“</a:t>
            </a:r>
            <a:r>
              <a:rPr lang="en-US" dirty="0" smtClean="0">
                <a:solidFill>
                  <a:srgbClr val="0070C0"/>
                </a:solidFill>
              </a:rPr>
              <a:t>Caretaker”++</a:t>
            </a:r>
            <a:endParaRPr lang="en-US" dirty="0">
              <a:solidFill>
                <a:srgbClr val="0070C0"/>
              </a:solidFill>
            </a:endParaRPr>
          </a:p>
        </p:txBody>
      </p:sp>
      <p:sp>
        <p:nvSpPr>
          <p:cNvPr id="5" name="Title 4"/>
          <p:cNvSpPr>
            <a:spLocks noGrp="1"/>
          </p:cNvSpPr>
          <p:nvPr>
            <p:ph type="title"/>
          </p:nvPr>
        </p:nvSpPr>
        <p:spPr>
          <a:xfrm>
            <a:off x="3185160" y="400619"/>
            <a:ext cx="6019800" cy="772002"/>
          </a:xfrm>
        </p:spPr>
        <p:txBody>
          <a:bodyPr>
            <a:normAutofit fontScale="90000"/>
          </a:bodyPr>
          <a:lstStyle/>
          <a:p>
            <a:r>
              <a:rPr lang="en-US" sz="4000" dirty="0" smtClean="0">
                <a:solidFill>
                  <a:schemeClr val="tx1"/>
                </a:solidFill>
                <a:latin typeface="Arial Black" panose="020B0A04020102020204" pitchFamily="34" charset="0"/>
              </a:rPr>
              <a:t>Crimes in Penal Code §368</a:t>
            </a:r>
            <a:endParaRPr lang="en-US" sz="4000" dirty="0">
              <a:solidFill>
                <a:schemeClr val="tx1"/>
              </a:solidFill>
              <a:latin typeface="Arial Black" panose="020B0A04020102020204" pitchFamily="34" charset="0"/>
            </a:endParaRPr>
          </a:p>
        </p:txBody>
      </p:sp>
      <p:sp>
        <p:nvSpPr>
          <p:cNvPr id="8" name="Text Placeholder 7"/>
          <p:cNvSpPr>
            <a:spLocks noGrp="1"/>
          </p:cNvSpPr>
          <p:nvPr>
            <p:ph type="body" sz="half" idx="3"/>
          </p:nvPr>
        </p:nvSpPr>
        <p:spPr>
          <a:xfrm>
            <a:off x="5181600" y="1951038"/>
            <a:ext cx="4041775" cy="639762"/>
          </a:xfrm>
        </p:spPr>
        <p:txBody>
          <a:bodyPr/>
          <a:lstStyle/>
          <a:p>
            <a:r>
              <a:rPr lang="en-US" dirty="0" smtClean="0">
                <a:solidFill>
                  <a:srgbClr val="0070C0"/>
                </a:solidFill>
              </a:rPr>
              <a:t>“Any Person”**</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54</a:t>
            </a:fld>
            <a:endParaRPr lang="en-US"/>
          </a:p>
        </p:txBody>
      </p:sp>
      <p:sp>
        <p:nvSpPr>
          <p:cNvPr id="7" name="Content Placeholder 6"/>
          <p:cNvSpPr>
            <a:spLocks noGrp="1"/>
          </p:cNvSpPr>
          <p:nvPr>
            <p:ph sz="quarter" idx="2"/>
          </p:nvPr>
        </p:nvSpPr>
        <p:spPr>
          <a:xfrm>
            <a:off x="451104" y="2770187"/>
            <a:ext cx="4040188" cy="3951288"/>
          </a:xfrm>
        </p:spPr>
        <p:txBody>
          <a:bodyPr>
            <a:normAutofit lnSpcReduction="10000"/>
          </a:bodyPr>
          <a:lstStyle/>
          <a:p>
            <a:r>
              <a:rPr lang="en-US" dirty="0" smtClean="0"/>
              <a:t>Neglect</a:t>
            </a:r>
          </a:p>
          <a:p>
            <a:endParaRPr lang="en-US" dirty="0"/>
          </a:p>
          <a:p>
            <a:r>
              <a:rPr lang="en-US" dirty="0" smtClean="0"/>
              <a:t>Caretaker financial abuse</a:t>
            </a:r>
          </a:p>
          <a:p>
            <a:endParaRPr lang="en-US" dirty="0"/>
          </a:p>
          <a:p>
            <a:pPr marL="109728" indent="0">
              <a:buNone/>
            </a:pPr>
            <a:r>
              <a:rPr lang="en-US" dirty="0" smtClean="0">
                <a:solidFill>
                  <a:srgbClr val="0070C0"/>
                </a:solidFill>
              </a:rPr>
              <a:t>++Must prove suspect was a caretaker—had the care, </a:t>
            </a:r>
            <a:r>
              <a:rPr lang="en-US" dirty="0">
                <a:solidFill>
                  <a:srgbClr val="0070C0"/>
                </a:solidFill>
              </a:rPr>
              <a:t>custody, or control of, or who stands in a position of trust with, an elder or a dependent adult.</a:t>
            </a:r>
          </a:p>
        </p:txBody>
      </p:sp>
      <p:sp>
        <p:nvSpPr>
          <p:cNvPr id="9" name="Content Placeholder 8"/>
          <p:cNvSpPr>
            <a:spLocks noGrp="1"/>
          </p:cNvSpPr>
          <p:nvPr>
            <p:ph sz="quarter" idx="4"/>
          </p:nvPr>
        </p:nvSpPr>
        <p:spPr>
          <a:xfrm>
            <a:off x="4876800" y="2587624"/>
            <a:ext cx="4041775" cy="3951288"/>
          </a:xfrm>
        </p:spPr>
        <p:txBody>
          <a:bodyPr>
            <a:normAutofit/>
          </a:bodyPr>
          <a:lstStyle/>
          <a:p>
            <a:r>
              <a:rPr lang="en-US" dirty="0" smtClean="0">
                <a:solidFill>
                  <a:srgbClr val="00B050"/>
                </a:solidFill>
              </a:rPr>
              <a:t>Infliction of physical pain</a:t>
            </a:r>
          </a:p>
          <a:p>
            <a:r>
              <a:rPr lang="en-US" dirty="0" smtClean="0">
                <a:solidFill>
                  <a:srgbClr val="00B050"/>
                </a:solidFill>
              </a:rPr>
              <a:t>Infliction of mental suffering</a:t>
            </a:r>
          </a:p>
          <a:p>
            <a:r>
              <a:rPr lang="en-US" dirty="0" smtClean="0">
                <a:solidFill>
                  <a:srgbClr val="00B050"/>
                </a:solidFill>
              </a:rPr>
              <a:t>Financial abuse</a:t>
            </a:r>
          </a:p>
          <a:p>
            <a:r>
              <a:rPr lang="en-US" dirty="0" smtClean="0">
                <a:solidFill>
                  <a:srgbClr val="00B050"/>
                </a:solidFill>
              </a:rPr>
              <a:t>False imprisonment</a:t>
            </a:r>
          </a:p>
          <a:p>
            <a:endParaRPr lang="en-US" dirty="0">
              <a:solidFill>
                <a:srgbClr val="00B050"/>
              </a:solidFill>
            </a:endParaRPr>
          </a:p>
          <a:p>
            <a:pPr marL="109728" indent="0">
              <a:buNone/>
            </a:pPr>
            <a:r>
              <a:rPr lang="en-US" dirty="0" smtClean="0">
                <a:solidFill>
                  <a:srgbClr val="0070C0"/>
                </a:solidFill>
              </a:rPr>
              <a:t>**Must prove perpetrator knew or reasonably should have known the victim was an elder or a dependent adult </a:t>
            </a:r>
            <a:endParaRPr lang="en-US" dirty="0">
              <a:solidFill>
                <a:srgbClr val="0070C0"/>
              </a:solidFill>
            </a:endParaRPr>
          </a:p>
        </p:txBody>
      </p:sp>
    </p:spTree>
    <p:extLst>
      <p:ext uri="{BB962C8B-B14F-4D97-AF65-F5344CB8AC3E}">
        <p14:creationId xmlns:p14="http://schemas.microsoft.com/office/powerpoint/2010/main" val="17947865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838200"/>
          </a:xfrm>
        </p:spPr>
        <p:txBody>
          <a:bodyPr>
            <a:normAutofit/>
          </a:bodyPr>
          <a:lstStyle/>
          <a:p>
            <a:pPr algn="l"/>
            <a:r>
              <a:rPr lang="en-US" dirty="0" smtClean="0">
                <a:latin typeface="Arial Black" panose="020B0A04020102020204" pitchFamily="34" charset="0"/>
              </a:rPr>
              <a:t>Activity VII: Fact Patterns</a:t>
            </a:r>
            <a:endParaRPr lang="en-US" dirty="0">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55</a:t>
            </a:fld>
            <a:endParaRPr lang="en-US"/>
          </a:p>
        </p:txBody>
      </p:sp>
      <p:sp>
        <p:nvSpPr>
          <p:cNvPr id="3" name="Content Placeholder 2"/>
          <p:cNvSpPr>
            <a:spLocks noGrp="1"/>
          </p:cNvSpPr>
          <p:nvPr>
            <p:ph sz="quarter" idx="1"/>
          </p:nvPr>
        </p:nvSpPr>
        <p:spPr>
          <a:xfrm>
            <a:off x="304800" y="1045464"/>
            <a:ext cx="8382000" cy="5279136"/>
          </a:xfrm>
        </p:spPr>
        <p:txBody>
          <a:bodyPr>
            <a:normAutofit/>
          </a:bodyPr>
          <a:lstStyle/>
          <a:p>
            <a:r>
              <a:rPr lang="en-US" dirty="0" smtClean="0"/>
              <a:t>Working with your assigned scenario</a:t>
            </a:r>
          </a:p>
          <a:p>
            <a:pPr marL="857250" lvl="1" indent="-457200"/>
            <a:r>
              <a:rPr lang="en-US" sz="2400" b="1" dirty="0" smtClean="0"/>
              <a:t>Identify </a:t>
            </a:r>
            <a:r>
              <a:rPr lang="en-US" sz="2400" b="1" dirty="0"/>
              <a:t>the </a:t>
            </a:r>
            <a:r>
              <a:rPr lang="en-US" sz="2400" b="1" dirty="0" smtClean="0"/>
              <a:t> applicable crimes in Penal Code 368</a:t>
            </a:r>
          </a:p>
          <a:p>
            <a:pPr marL="857250" lvl="1" indent="-457200"/>
            <a:r>
              <a:rPr lang="en-US" sz="2400" b="1" dirty="0" smtClean="0"/>
              <a:t>Pick </a:t>
            </a:r>
            <a:r>
              <a:rPr lang="en-US" sz="2400" b="1" u="sng" dirty="0" smtClean="0"/>
              <a:t>1 crime </a:t>
            </a:r>
            <a:r>
              <a:rPr lang="en-US" sz="2400" b="1" dirty="0" smtClean="0"/>
              <a:t>in Penal Code 368</a:t>
            </a:r>
            <a:endParaRPr lang="en-US" b="1" dirty="0" smtClean="0"/>
          </a:p>
          <a:p>
            <a:pPr marL="1122426" lvl="2" indent="-457200"/>
            <a:r>
              <a:rPr lang="en-US" b="1" dirty="0" smtClean="0"/>
              <a:t>List the elements</a:t>
            </a:r>
          </a:p>
          <a:p>
            <a:pPr marL="1122426" lvl="2" indent="-457200"/>
            <a:r>
              <a:rPr lang="en-US" b="1" dirty="0" smtClean="0"/>
              <a:t>List </a:t>
            </a:r>
            <a:r>
              <a:rPr lang="en-US" b="1" dirty="0"/>
              <a:t>the evidence and witnesses available to prove each </a:t>
            </a:r>
            <a:r>
              <a:rPr lang="en-US" b="1" dirty="0" smtClean="0"/>
              <a:t>element</a:t>
            </a:r>
          </a:p>
          <a:p>
            <a:pPr marL="1122426" lvl="2" indent="-457200"/>
            <a:r>
              <a:rPr lang="en-US" b="1" dirty="0" smtClean="0"/>
              <a:t>Determine </a:t>
            </a:r>
            <a:r>
              <a:rPr lang="en-US" b="1" dirty="0"/>
              <a:t>if there are questions that need to be asked to clarify any of the </a:t>
            </a:r>
            <a:r>
              <a:rPr lang="en-US" b="1" dirty="0" smtClean="0"/>
              <a:t>elements </a:t>
            </a:r>
          </a:p>
          <a:p>
            <a:endParaRPr lang="en-US" dirty="0" smtClean="0"/>
          </a:p>
          <a:p>
            <a:r>
              <a:rPr lang="en-US" dirty="0" smtClean="0"/>
              <a:t>Document your findings on chart paper</a:t>
            </a:r>
            <a:endParaRPr lang="en-US" dirty="0"/>
          </a:p>
          <a:p>
            <a:endParaRPr lang="en-US" dirty="0"/>
          </a:p>
        </p:txBody>
      </p:sp>
      <p:pic>
        <p:nvPicPr>
          <p:cNvPr id="4" name="Picture 3" descr="crime scene tape.jpg"/>
          <p:cNvPicPr>
            <a:picLocks noChangeAspect="1"/>
          </p:cNvPicPr>
          <p:nvPr/>
        </p:nvPicPr>
        <p:blipFill>
          <a:blip r:embed="rId3" cstate="print">
            <a:clrChange>
              <a:clrFrom>
                <a:srgbClr val="FFFFFF"/>
              </a:clrFrom>
              <a:clrTo>
                <a:srgbClr val="FFFFFF">
                  <a:alpha val="0"/>
                </a:srgbClr>
              </a:clrTo>
            </a:clrChange>
          </a:blip>
          <a:srcRect t="64444"/>
          <a:stretch>
            <a:fillRect/>
          </a:stretch>
        </p:blipFill>
        <p:spPr>
          <a:xfrm>
            <a:off x="0" y="5791200"/>
            <a:ext cx="9128234" cy="1066800"/>
          </a:xfrm>
          <a:prstGeom prst="rect">
            <a:avLst/>
          </a:prstGeom>
        </p:spPr>
      </p:pic>
    </p:spTree>
    <p:extLst>
      <p:ext uri="{BB962C8B-B14F-4D97-AF65-F5344CB8AC3E}">
        <p14:creationId xmlns:p14="http://schemas.microsoft.com/office/powerpoint/2010/main" val="9989748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48" y="609600"/>
            <a:ext cx="8305800" cy="609600"/>
          </a:xfrm>
        </p:spPr>
        <p:txBody>
          <a:bodyPr>
            <a:normAutofit fontScale="90000"/>
          </a:bodyPr>
          <a:lstStyle/>
          <a:p>
            <a:r>
              <a:rPr lang="en-US" sz="4400" dirty="0" smtClean="0">
                <a:solidFill>
                  <a:schemeClr val="tx1"/>
                </a:solidFill>
                <a:latin typeface="Arial Black" panose="020B0A04020102020204" pitchFamily="34" charset="0"/>
              </a:rPr>
              <a:t>Case Building Framework</a:t>
            </a: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3" name="Content Placeholder 2"/>
          <p:cNvSpPr>
            <a:spLocks noGrp="1"/>
          </p:cNvSpPr>
          <p:nvPr>
            <p:ph sz="quarter" idx="1"/>
          </p:nvPr>
        </p:nvSpPr>
        <p:spPr>
          <a:xfrm>
            <a:off x="457200" y="1447800"/>
            <a:ext cx="8153400" cy="4373563"/>
          </a:xfrm>
        </p:spPr>
        <p:txBody>
          <a:bodyPr>
            <a:normAutofit/>
          </a:bodyPr>
          <a:lstStyle/>
          <a:p>
            <a:r>
              <a:rPr lang="en-US" sz="3600" dirty="0" smtClean="0"/>
              <a:t>The Crime is:</a:t>
            </a:r>
          </a:p>
          <a:p>
            <a:pPr lvl="1"/>
            <a:r>
              <a:rPr lang="en-US" sz="3200" dirty="0" smtClean="0"/>
              <a:t>The Legal Elements are:</a:t>
            </a:r>
          </a:p>
          <a:p>
            <a:pPr lvl="2"/>
            <a:r>
              <a:rPr lang="en-US" sz="2800" dirty="0" smtClean="0"/>
              <a:t>For each element, what facts will prove that element… </a:t>
            </a:r>
          </a:p>
          <a:p>
            <a:pPr lvl="3"/>
            <a:r>
              <a:rPr lang="en-US" sz="2400" dirty="0" smtClean="0"/>
              <a:t>Then for each fact…</a:t>
            </a:r>
            <a:endParaRPr lang="en-US" sz="2400" dirty="0"/>
          </a:p>
        </p:txBody>
      </p:sp>
      <p:graphicFrame>
        <p:nvGraphicFramePr>
          <p:cNvPr id="7" name="Diagram 6"/>
          <p:cNvGraphicFramePr/>
          <p:nvPr>
            <p:extLst>
              <p:ext uri="{D42A27DB-BD31-4B8C-83A1-F6EECF244321}">
                <p14:modId xmlns:p14="http://schemas.microsoft.com/office/powerpoint/2010/main" val="2954000145"/>
              </p:ext>
            </p:extLst>
          </p:nvPr>
        </p:nvGraphicFramePr>
        <p:xfrm>
          <a:off x="0" y="4267200"/>
          <a:ext cx="9144000" cy="220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876800" y="6292334"/>
            <a:ext cx="3124200" cy="369332"/>
          </a:xfrm>
          <a:prstGeom prst="rect">
            <a:avLst/>
          </a:prstGeom>
          <a:noFill/>
        </p:spPr>
        <p:txBody>
          <a:bodyPr wrap="square" rtlCol="0">
            <a:spAutoFit/>
          </a:bodyPr>
          <a:lstStyle/>
          <a:p>
            <a:r>
              <a:rPr lang="en-US" dirty="0" smtClean="0"/>
              <a:t>Remember APS vs LE/CJS lens?</a:t>
            </a:r>
            <a:endParaRPr lang="en-US" dirty="0"/>
          </a:p>
        </p:txBody>
      </p:sp>
    </p:spTree>
    <p:extLst>
      <p:ext uri="{BB962C8B-B14F-4D97-AF65-F5344CB8AC3E}">
        <p14:creationId xmlns:p14="http://schemas.microsoft.com/office/powerpoint/2010/main" val="92060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8686800" cy="990600"/>
          </a:xfrm>
        </p:spPr>
        <p:txBody>
          <a:bodyPr>
            <a:noAutofit/>
          </a:bodyPr>
          <a:lstStyle/>
          <a:p>
            <a:pPr algn="l"/>
            <a:r>
              <a:rPr lang="en-US" dirty="0" smtClean="0">
                <a:solidFill>
                  <a:schemeClr val="tx1"/>
                </a:solidFill>
                <a:latin typeface="Arial Black" panose="020B0A04020102020204" pitchFamily="34" charset="0"/>
              </a:rPr>
              <a:t>Your Documentation and the Courtroom</a:t>
            </a:r>
            <a:endParaRPr lang="en-US" dirty="0">
              <a:solidFill>
                <a:schemeClr val="tx1"/>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EF050FE6-32E0-4845-A801-8E30DCA99F6D}" type="slidenum">
              <a:rPr lang="en-US" smtClean="0"/>
              <a:t>57</a:t>
            </a:fld>
            <a:endParaRPr lang="en-US"/>
          </a:p>
        </p:txBody>
      </p:sp>
      <p:pic>
        <p:nvPicPr>
          <p:cNvPr id="7" name="Content Placeholder 6" descr="10_30_06_grace.gif"/>
          <p:cNvPicPr>
            <a:picLocks noGrp="1" noChangeAspect="1"/>
          </p:cNvPicPr>
          <p:nvPr>
            <p:ph sz="quarter" idx="1"/>
          </p:nvPr>
        </p:nvPicPr>
        <p:blipFill>
          <a:blip r:embed="rId3" cstate="print">
            <a:clrChange>
              <a:clrFrom>
                <a:srgbClr val="FFFFFF"/>
              </a:clrFrom>
              <a:clrTo>
                <a:srgbClr val="FFFFFF">
                  <a:alpha val="0"/>
                </a:srgbClr>
              </a:clrTo>
            </a:clrChange>
          </a:blip>
          <a:stretch>
            <a:fillRect/>
          </a:stretch>
        </p:blipFill>
        <p:spPr>
          <a:xfrm>
            <a:off x="2143125" y="1444625"/>
            <a:ext cx="4857750" cy="4486275"/>
          </a:xfrm>
        </p:spPr>
      </p:pic>
      <p:sp>
        <p:nvSpPr>
          <p:cNvPr id="8" name="Rectangle 7"/>
          <p:cNvSpPr/>
          <p:nvPr/>
        </p:nvSpPr>
        <p:spPr>
          <a:xfrm>
            <a:off x="0" y="2667000"/>
            <a:ext cx="1295400" cy="236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48600" y="2590800"/>
            <a:ext cx="1295400" cy="236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71600" y="1295400"/>
            <a:ext cx="6400800" cy="518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562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524000"/>
          </a:xfrm>
        </p:spPr>
        <p:txBody>
          <a:bodyPr>
            <a:noAutofit/>
          </a:bodyPr>
          <a:lstStyle/>
          <a:p>
            <a:r>
              <a:rPr lang="en-US" sz="3600" dirty="0">
                <a:latin typeface="Arial Black" panose="020B0A04020102020204" pitchFamily="34" charset="0"/>
              </a:rPr>
              <a:t>“If it wasn’t written down, it didn’t happen.”</a:t>
            </a:r>
            <a:br>
              <a:rPr lang="en-US" sz="3600" dirty="0">
                <a:latin typeface="Arial Black" panose="020B0A04020102020204" pitchFamily="34" charset="0"/>
              </a:rPr>
            </a:br>
            <a:endParaRPr lang="en-US" sz="3600"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EF050FE6-32E0-4845-A801-8E30DCA99F6D}" type="slidenum">
              <a:rPr lang="en-US" smtClean="0"/>
              <a:t>58</a:t>
            </a:fld>
            <a:endParaRPr lang="en-US"/>
          </a:p>
        </p:txBody>
      </p:sp>
      <p:sp>
        <p:nvSpPr>
          <p:cNvPr id="3" name="Content Placeholder 2"/>
          <p:cNvSpPr>
            <a:spLocks noGrp="1"/>
          </p:cNvSpPr>
          <p:nvPr>
            <p:ph sz="quarter" idx="1"/>
          </p:nvPr>
        </p:nvSpPr>
        <p:spPr>
          <a:xfrm>
            <a:off x="533400" y="1524000"/>
            <a:ext cx="8229600" cy="4525963"/>
          </a:xfrm>
        </p:spPr>
        <p:txBody>
          <a:bodyPr>
            <a:normAutofit fontScale="92500" lnSpcReduction="20000"/>
          </a:bodyPr>
          <a:lstStyle/>
          <a:p>
            <a:pPr marL="0" indent="0">
              <a:buNone/>
            </a:pPr>
            <a:r>
              <a:rPr lang="en-US" sz="5400" dirty="0" smtClean="0"/>
              <a:t> </a:t>
            </a:r>
            <a:endParaRPr lang="en-US" dirty="0" smtClean="0"/>
          </a:p>
          <a:p>
            <a:pPr marL="0" indent="0" algn="r">
              <a:buNone/>
            </a:pPr>
            <a:r>
              <a:rPr lang="en-US" dirty="0" smtClean="0"/>
              <a:t> </a:t>
            </a:r>
          </a:p>
          <a:p>
            <a:pPr marL="0" indent="0" algn="r">
              <a:buNone/>
            </a:pPr>
            <a:endParaRPr lang="en-US" dirty="0" smtClean="0"/>
          </a:p>
          <a:p>
            <a:pPr marL="0" indent="0" algn="r">
              <a:buNone/>
            </a:pPr>
            <a:endParaRPr lang="en-US" dirty="0" smtClean="0"/>
          </a:p>
          <a:p>
            <a:pPr marL="0" indent="0" algn="r">
              <a:buNone/>
            </a:pPr>
            <a:endParaRPr lang="en-US" dirty="0" smtClean="0"/>
          </a:p>
          <a:p>
            <a:pPr marL="0" indent="0" algn="r">
              <a:buNone/>
            </a:pPr>
            <a:endParaRPr lang="en-US" dirty="0" smtClean="0"/>
          </a:p>
          <a:p>
            <a:pPr marL="0" indent="0" algn="r">
              <a:buNone/>
            </a:pPr>
            <a:endParaRPr lang="en-US" dirty="0" smtClean="0"/>
          </a:p>
          <a:p>
            <a:pPr marL="0" indent="0" algn="r">
              <a:buNone/>
            </a:pPr>
            <a:endParaRPr lang="en-US" dirty="0"/>
          </a:p>
          <a:p>
            <a:pPr marL="0" indent="0" algn="r">
              <a:buNone/>
            </a:pPr>
            <a:r>
              <a:rPr lang="en-US" sz="3200" dirty="0" smtClean="0"/>
              <a:t>…. and you won’t be credible.    </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555750"/>
            <a:ext cx="7480300" cy="3746500"/>
          </a:xfrm>
          <a:prstGeom prst="rect">
            <a:avLst/>
          </a:prstGeom>
        </p:spPr>
      </p:pic>
    </p:spTree>
    <p:extLst>
      <p:ext uri="{BB962C8B-B14F-4D97-AF65-F5344CB8AC3E}">
        <p14:creationId xmlns:p14="http://schemas.microsoft.com/office/powerpoint/2010/main" val="9914953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noAutofit/>
          </a:bodyPr>
          <a:lstStyle/>
          <a:p>
            <a:r>
              <a:rPr lang="en-US" sz="3600" dirty="0" smtClean="0">
                <a:latin typeface="Arial Black" panose="020B0A04020102020204" pitchFamily="34" charset="0"/>
              </a:rPr>
              <a:t>Direct and Cross Examination</a:t>
            </a:r>
            <a:r>
              <a:rPr lang="en-US" sz="3600" dirty="0" smtClean="0">
                <a:solidFill>
                  <a:schemeClr val="tx1"/>
                </a:solidFill>
                <a:latin typeface="Arial Black" panose="020B0A04020102020204" pitchFamily="34" charset="0"/>
              </a:rPr>
              <a:t>: Your Documentation in Court</a:t>
            </a:r>
            <a:endParaRPr lang="en-US" sz="3600" dirty="0">
              <a:solidFill>
                <a:schemeClr val="tx1"/>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59</a:t>
            </a:fld>
            <a:endParaRPr lang="en-US"/>
          </a:p>
        </p:txBody>
      </p:sp>
      <p:sp>
        <p:nvSpPr>
          <p:cNvPr id="3" name="Content Placeholder 2"/>
          <p:cNvSpPr>
            <a:spLocks noGrp="1"/>
          </p:cNvSpPr>
          <p:nvPr>
            <p:ph sz="quarter" idx="1"/>
          </p:nvPr>
        </p:nvSpPr>
        <p:spPr>
          <a:xfrm>
            <a:off x="457200" y="1600200"/>
            <a:ext cx="4038600" cy="5175187"/>
          </a:xfrm>
        </p:spPr>
        <p:txBody>
          <a:bodyPr>
            <a:normAutofit/>
          </a:bodyPr>
          <a:lstStyle/>
          <a:p>
            <a:pPr>
              <a:buNone/>
            </a:pPr>
            <a:r>
              <a:rPr lang="en-US" sz="3200" dirty="0" smtClean="0"/>
              <a:t>Direct Examination</a:t>
            </a:r>
          </a:p>
          <a:p>
            <a:pPr lvl="1"/>
            <a:r>
              <a:rPr lang="en-US" sz="2600" dirty="0" smtClean="0"/>
              <a:t>Questions </a:t>
            </a:r>
            <a:r>
              <a:rPr lang="en-US" sz="2600" dirty="0"/>
              <a:t>asked of you by the attorney who has called you to </a:t>
            </a:r>
            <a:r>
              <a:rPr lang="en-US" sz="2600" dirty="0" smtClean="0"/>
              <a:t>testify</a:t>
            </a:r>
          </a:p>
          <a:p>
            <a:pPr lvl="1"/>
            <a:r>
              <a:rPr lang="en-US" sz="2600" dirty="0" smtClean="0"/>
              <a:t>Usually </a:t>
            </a:r>
            <a:r>
              <a:rPr lang="en-US" sz="2600" b="1" dirty="0"/>
              <a:t>non leading questions </a:t>
            </a:r>
            <a:r>
              <a:rPr lang="en-US" sz="2600" dirty="0"/>
              <a:t>that ask you to describe what you saw, heard or </a:t>
            </a:r>
            <a:r>
              <a:rPr lang="en-US" sz="2600" dirty="0" smtClean="0"/>
              <a:t>did</a:t>
            </a:r>
            <a:r>
              <a:rPr lang="en-US" sz="2600" dirty="0"/>
              <a:t> </a:t>
            </a:r>
          </a:p>
          <a:p>
            <a:endParaRPr lang="en-US" sz="2600" dirty="0"/>
          </a:p>
          <a:p>
            <a:endParaRPr lang="en-US" sz="2600" dirty="0"/>
          </a:p>
        </p:txBody>
      </p:sp>
      <p:sp>
        <p:nvSpPr>
          <p:cNvPr id="4" name="Content Placeholder 3"/>
          <p:cNvSpPr>
            <a:spLocks noGrp="1"/>
          </p:cNvSpPr>
          <p:nvPr>
            <p:ph sz="quarter" idx="2"/>
          </p:nvPr>
        </p:nvSpPr>
        <p:spPr>
          <a:xfrm>
            <a:off x="4648200" y="1600200"/>
            <a:ext cx="4038600" cy="5175187"/>
          </a:xfrm>
        </p:spPr>
        <p:txBody>
          <a:bodyPr>
            <a:normAutofit/>
          </a:bodyPr>
          <a:lstStyle/>
          <a:p>
            <a:pPr>
              <a:buNone/>
            </a:pPr>
            <a:r>
              <a:rPr lang="en-US" sz="3200" dirty="0" smtClean="0"/>
              <a:t>Cross Examination</a:t>
            </a:r>
          </a:p>
          <a:p>
            <a:pPr lvl="1"/>
            <a:r>
              <a:rPr lang="en-US" sz="2500" dirty="0" smtClean="0"/>
              <a:t>Questions that follow direct examination intended to advance the other side’s case theory or to challenge the information (or you as a witness) provided on direct examination</a:t>
            </a:r>
          </a:p>
          <a:p>
            <a:pPr lvl="1"/>
            <a:r>
              <a:rPr lang="en-US" sz="2500" b="1" dirty="0" smtClean="0"/>
              <a:t>Leading questions </a:t>
            </a:r>
            <a:r>
              <a:rPr lang="en-US" sz="2500" dirty="0" smtClean="0"/>
              <a:t>are usually asked</a:t>
            </a:r>
            <a:endParaRPr lang="en-US" sz="2500" dirty="0"/>
          </a:p>
        </p:txBody>
      </p:sp>
      <p:cxnSp>
        <p:nvCxnSpPr>
          <p:cNvPr id="6" name="Straight Connector 5"/>
          <p:cNvCxnSpPr/>
          <p:nvPr/>
        </p:nvCxnSpPr>
        <p:spPr>
          <a:xfrm rot="5400000">
            <a:off x="2286000" y="3886200"/>
            <a:ext cx="45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466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914400"/>
          </a:xfrm>
        </p:spPr>
        <p:txBody>
          <a:bodyPr>
            <a:normAutofit/>
          </a:bodyPr>
          <a:lstStyle/>
          <a:p>
            <a:pPr algn="l"/>
            <a:r>
              <a:rPr lang="en-US" sz="4400" dirty="0" smtClean="0">
                <a:latin typeface="Arial Black" panose="020B0A04020102020204" pitchFamily="34" charset="0"/>
              </a:rPr>
              <a:t>Course Goal</a:t>
            </a:r>
            <a:endParaRPr lang="en-US" sz="4400"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EF050FE6-32E0-4845-A801-8E30DCA99F6D}" type="slidenum">
              <a:rPr lang="en-US" smtClean="0"/>
              <a:t>6</a:t>
            </a:fld>
            <a:endParaRPr lang="en-US"/>
          </a:p>
        </p:txBody>
      </p:sp>
      <p:sp>
        <p:nvSpPr>
          <p:cNvPr id="3" name="Content Placeholder 2"/>
          <p:cNvSpPr>
            <a:spLocks noGrp="1"/>
          </p:cNvSpPr>
          <p:nvPr>
            <p:ph sz="quarter" idx="1"/>
          </p:nvPr>
        </p:nvSpPr>
        <p:spPr>
          <a:xfrm>
            <a:off x="457200" y="1447800"/>
            <a:ext cx="8458200" cy="4678363"/>
          </a:xfrm>
        </p:spPr>
        <p:txBody>
          <a:bodyPr>
            <a:normAutofit/>
          </a:bodyPr>
          <a:lstStyle/>
          <a:p>
            <a:pPr marL="0" indent="0" algn="ctr">
              <a:buNone/>
            </a:pPr>
            <a:r>
              <a:rPr lang="en-US" sz="3600" dirty="0" smtClean="0"/>
              <a:t>Improve </a:t>
            </a:r>
            <a:r>
              <a:rPr lang="en-US" sz="3600" dirty="0"/>
              <a:t>your ability to successfully work with the criminal justice system</a:t>
            </a:r>
          </a:p>
          <a:p>
            <a:pPr marL="0" indent="0" algn="ctr">
              <a:buNone/>
            </a:pPr>
            <a:endParaRPr lang="en-US" sz="3600" dirty="0"/>
          </a:p>
        </p:txBody>
      </p:sp>
      <p:pic>
        <p:nvPicPr>
          <p:cNvPr id="1049" name="Picture 25" descr="C:\Users\HP Compaq\AppData\Local\Microsoft\Windows\Temporary Internet Files\Content.IE5\MB5QLCDZ\MP900400350[1].jpg"/>
          <p:cNvPicPr>
            <a:picLocks noChangeAspect="1" noChangeArrowheads="1"/>
          </p:cNvPicPr>
          <p:nvPr/>
        </p:nvPicPr>
        <p:blipFill>
          <a:blip r:embed="rId3" cstate="print"/>
          <a:srcRect l="5000" r="3333" b="44138"/>
          <a:stretch>
            <a:fillRect/>
          </a:stretch>
        </p:blipFill>
        <p:spPr bwMode="auto">
          <a:xfrm>
            <a:off x="0" y="3144549"/>
            <a:ext cx="9144000" cy="3713451"/>
          </a:xfrm>
          <a:prstGeom prst="rect">
            <a:avLst/>
          </a:prstGeom>
          <a:noFill/>
        </p:spPr>
      </p:pic>
    </p:spTree>
    <p:extLst>
      <p:ext uri="{BB962C8B-B14F-4D97-AF65-F5344CB8AC3E}">
        <p14:creationId xmlns:p14="http://schemas.microsoft.com/office/powerpoint/2010/main" val="17683472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4191000"/>
            <a:ext cx="9144000" cy="228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6136" y="520066"/>
            <a:ext cx="8839200" cy="744537"/>
          </a:xfrm>
        </p:spPr>
        <p:txBody>
          <a:bodyPr>
            <a:noAutofit/>
          </a:bodyPr>
          <a:lstStyle/>
          <a:p>
            <a:pPr algn="l"/>
            <a:r>
              <a:rPr lang="en-US" sz="3600" dirty="0" smtClean="0">
                <a:latin typeface="Arial Black" panose="020B0A04020102020204" pitchFamily="34" charset="0"/>
              </a:rPr>
              <a:t>Activity VIII: </a:t>
            </a:r>
            <a:br>
              <a:rPr lang="en-US" sz="3600" dirty="0" smtClean="0">
                <a:latin typeface="Arial Black" panose="020B0A04020102020204" pitchFamily="34" charset="0"/>
              </a:rPr>
            </a:br>
            <a:r>
              <a:rPr lang="en-US" sz="3600" dirty="0" smtClean="0">
                <a:latin typeface="Arial Black" panose="020B0A04020102020204" pitchFamily="34" charset="0"/>
              </a:rPr>
              <a:t>Mock Courtroom-Cross Examination </a:t>
            </a:r>
            <a:endParaRPr lang="en-US" sz="3600" dirty="0">
              <a:latin typeface="Arial Black" panose="020B0A04020102020204" pitchFamily="34" charset="0"/>
            </a:endParaRPr>
          </a:p>
        </p:txBody>
      </p:sp>
      <p:sp>
        <p:nvSpPr>
          <p:cNvPr id="6" name="Slide Number Placeholder 5"/>
          <p:cNvSpPr>
            <a:spLocks noGrp="1"/>
          </p:cNvSpPr>
          <p:nvPr>
            <p:ph type="sldNum" sz="quarter" idx="12"/>
          </p:nvPr>
        </p:nvSpPr>
        <p:spPr/>
        <p:txBody>
          <a:bodyPr/>
          <a:lstStyle/>
          <a:p>
            <a:fld id="{EF050FE6-32E0-4845-A801-8E30DCA99F6D}" type="slidenum">
              <a:rPr lang="en-US" smtClean="0"/>
              <a:t>60</a:t>
            </a:fld>
            <a:endParaRPr lang="en-US"/>
          </a:p>
        </p:txBody>
      </p:sp>
      <p:sp>
        <p:nvSpPr>
          <p:cNvPr id="3" name="Content Placeholder 2"/>
          <p:cNvSpPr>
            <a:spLocks noGrp="1"/>
          </p:cNvSpPr>
          <p:nvPr>
            <p:ph sz="quarter" idx="1"/>
          </p:nvPr>
        </p:nvSpPr>
        <p:spPr>
          <a:xfrm>
            <a:off x="457200" y="2362200"/>
            <a:ext cx="8229600" cy="3763963"/>
          </a:xfrm>
        </p:spPr>
        <p:txBody>
          <a:bodyPr>
            <a:normAutofit/>
          </a:bodyPr>
          <a:lstStyle/>
          <a:p>
            <a:pPr>
              <a:buNone/>
            </a:pPr>
            <a:r>
              <a:rPr lang="en-US" sz="3200" dirty="0" smtClean="0"/>
              <a:t>Madison Gray</a:t>
            </a:r>
            <a:endParaRPr lang="en-US" sz="3200" dirty="0"/>
          </a:p>
        </p:txBody>
      </p:sp>
      <p:pic>
        <p:nvPicPr>
          <p:cNvPr id="4" name="Picture 3" descr="What was the victim wearing cartoon.jpg"/>
          <p:cNvPicPr>
            <a:picLocks noChangeAspect="1"/>
          </p:cNvPicPr>
          <p:nvPr/>
        </p:nvPicPr>
        <p:blipFill>
          <a:blip r:embed="rId3" cstate="print"/>
          <a:stretch>
            <a:fillRect/>
          </a:stretch>
        </p:blipFill>
        <p:spPr>
          <a:xfrm>
            <a:off x="3981686" y="1370012"/>
            <a:ext cx="4798715" cy="4215285"/>
          </a:xfrm>
          <a:prstGeom prst="rect">
            <a:avLst/>
          </a:prstGeom>
        </p:spPr>
      </p:pic>
    </p:spTree>
    <p:extLst>
      <p:ext uri="{BB962C8B-B14F-4D97-AF65-F5344CB8AC3E}">
        <p14:creationId xmlns:p14="http://schemas.microsoft.com/office/powerpoint/2010/main" val="40048703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82000" cy="609600"/>
          </a:xfrm>
        </p:spPr>
        <p:txBody>
          <a:bodyPr>
            <a:noAutofit/>
          </a:bodyPr>
          <a:lstStyle/>
          <a:p>
            <a:r>
              <a:rPr lang="en-US" sz="4000" dirty="0" smtClean="0">
                <a:latin typeface="Arial Black" panose="020B0A04020102020204" pitchFamily="34" charset="0"/>
              </a:rPr>
              <a:t>Mock Courtroom Debrief: Lessons Learned</a:t>
            </a:r>
            <a:endParaRPr lang="en-US" sz="4000" dirty="0">
              <a:solidFill>
                <a:srgbClr val="00B05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61</a:t>
            </a:fld>
            <a:endParaRPr lang="en-US"/>
          </a:p>
        </p:txBody>
      </p:sp>
      <p:sp>
        <p:nvSpPr>
          <p:cNvPr id="3" name="Content Placeholder 2"/>
          <p:cNvSpPr>
            <a:spLocks noGrp="1"/>
          </p:cNvSpPr>
          <p:nvPr>
            <p:ph sz="quarter" idx="1"/>
          </p:nvPr>
        </p:nvSpPr>
        <p:spPr>
          <a:xfrm>
            <a:off x="5029200" y="1600200"/>
            <a:ext cx="4114800" cy="4525963"/>
          </a:xfrm>
        </p:spPr>
        <p:txBody>
          <a:bodyPr>
            <a:normAutofit lnSpcReduction="10000"/>
          </a:bodyPr>
          <a:lstStyle/>
          <a:p>
            <a:r>
              <a:rPr lang="en-US" dirty="0"/>
              <a:t>Importance of complete documentation to enhance memory and credibility as a </a:t>
            </a:r>
            <a:r>
              <a:rPr lang="en-US" dirty="0" smtClean="0"/>
              <a:t>witness</a:t>
            </a:r>
          </a:p>
          <a:p>
            <a:endParaRPr lang="en-US" dirty="0" smtClean="0"/>
          </a:p>
          <a:p>
            <a:r>
              <a:rPr lang="en-US" dirty="0" smtClean="0"/>
              <a:t>You must talk from your documentation</a:t>
            </a:r>
            <a:endParaRPr lang="en-US" dirty="0"/>
          </a:p>
          <a:p>
            <a:pPr marL="0" indent="0">
              <a:buNone/>
            </a:pPr>
            <a:endParaRPr lang="en-US" dirty="0"/>
          </a:p>
        </p:txBody>
      </p:sp>
      <p:pic>
        <p:nvPicPr>
          <p:cNvPr id="6" name="Picture 8" descr="C:\Users\HP Compaq\AppData\Local\Microsoft\Windows\Temporary Internet Files\Content.IE5\K2F9RLG2\MP900443145[1].jpg"/>
          <p:cNvPicPr>
            <a:picLocks noChangeAspect="1" noChangeArrowheads="1"/>
          </p:cNvPicPr>
          <p:nvPr/>
        </p:nvPicPr>
        <p:blipFill>
          <a:blip r:embed="rId3" cstate="print">
            <a:clrChange>
              <a:clrFrom>
                <a:srgbClr val="FEFEFF"/>
              </a:clrFrom>
              <a:clrTo>
                <a:srgbClr val="FEFEFF">
                  <a:alpha val="0"/>
                </a:srgbClr>
              </a:clrTo>
            </a:clrChange>
          </a:blip>
          <a:srcRect b="7418"/>
          <a:stretch>
            <a:fillRect/>
          </a:stretch>
        </p:blipFill>
        <p:spPr bwMode="auto">
          <a:xfrm>
            <a:off x="51556" y="2362200"/>
            <a:ext cx="4941068" cy="2569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28494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458200" cy="762000"/>
          </a:xfrm>
        </p:spPr>
        <p:txBody>
          <a:bodyPr>
            <a:normAutofit fontScale="90000"/>
          </a:bodyPr>
          <a:lstStyle/>
          <a:p>
            <a:r>
              <a:rPr lang="en-US" sz="4400" dirty="0" smtClean="0">
                <a:latin typeface="Arial Black" panose="020B0A04020102020204" pitchFamily="34" charset="0"/>
              </a:rPr>
              <a:t>Wrap Up: Review Terms and Their Meanings </a:t>
            </a:r>
            <a:endParaRPr lang="en-US" sz="4400"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62</a:t>
            </a:fld>
            <a:endParaRPr lang="en-US"/>
          </a:p>
        </p:txBody>
      </p:sp>
      <p:pic>
        <p:nvPicPr>
          <p:cNvPr id="7170" name="Picture 2" descr="C:\Users\HP Compaq\AppData\Local\Microsoft\Windows\Temporary Internet Files\Content.IE5\K2F9RLG2\MP900409483[1].jpg"/>
          <p:cNvPicPr>
            <a:picLocks noGrp="1" noChangeAspect="1" noChangeArrowheads="1"/>
          </p:cNvPicPr>
          <p:nvPr>
            <p:ph sz="quarter" idx="1"/>
          </p:nvPr>
        </p:nvPicPr>
        <p:blipFill>
          <a:blip r:embed="rId3" cstate="print"/>
          <a:stretch>
            <a:fillRect/>
          </a:stretch>
        </p:blipFill>
        <p:spPr bwMode="auto">
          <a:xfrm>
            <a:off x="914400" y="1686480"/>
            <a:ext cx="7290038" cy="4852432"/>
          </a:xfrm>
          <a:prstGeom prst="rect">
            <a:avLst/>
          </a:prstGeom>
          <a:noFill/>
        </p:spPr>
      </p:pic>
    </p:spTree>
    <p:extLst>
      <p:ext uri="{BB962C8B-B14F-4D97-AF65-F5344CB8AC3E}">
        <p14:creationId xmlns:p14="http://schemas.microsoft.com/office/powerpoint/2010/main" val="11015548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Transfer of Learning (TOL)</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8633" y="1981200"/>
            <a:ext cx="6698255" cy="2438400"/>
          </a:xfrm>
        </p:spPr>
      </p:pic>
      <p:sp>
        <p:nvSpPr>
          <p:cNvPr id="5" name="TextBox 4"/>
          <p:cNvSpPr txBox="1"/>
          <p:nvPr/>
        </p:nvSpPr>
        <p:spPr>
          <a:xfrm>
            <a:off x="1371600" y="5334000"/>
            <a:ext cx="6477000" cy="830997"/>
          </a:xfrm>
          <a:prstGeom prst="rect">
            <a:avLst/>
          </a:prstGeom>
          <a:noFill/>
        </p:spPr>
        <p:txBody>
          <a:bodyPr wrap="square" rtlCol="0">
            <a:spAutoFit/>
          </a:bodyPr>
          <a:lstStyle/>
          <a:p>
            <a:pPr algn="ctr"/>
            <a:r>
              <a:rPr lang="en-US" sz="2400" dirty="0" smtClean="0"/>
              <a:t>Build this into your Supervision time, applying skills you’ve gained from today! </a:t>
            </a:r>
            <a:endParaRPr lang="en-US" sz="2400" dirty="0"/>
          </a:p>
        </p:txBody>
      </p:sp>
    </p:spTree>
    <p:extLst>
      <p:ext uri="{BB962C8B-B14F-4D97-AF65-F5344CB8AC3E}">
        <p14:creationId xmlns:p14="http://schemas.microsoft.com/office/powerpoint/2010/main" val="40382909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 Compaq\AppData\Local\Microsoft\Windows\Temporary Internet Files\Content.IE5\MB5QLCDZ\MP900398809[1].jpg"/>
          <p:cNvPicPr>
            <a:picLocks noChangeAspect="1" noChangeArrowheads="1"/>
          </p:cNvPicPr>
          <p:nvPr/>
        </p:nvPicPr>
        <p:blipFill>
          <a:blip r:embed="rId3" cstate="print">
            <a:clrChange>
              <a:clrFrom>
                <a:srgbClr val="FFFFFF"/>
              </a:clrFrom>
              <a:clrTo>
                <a:srgbClr val="FFFFFF">
                  <a:alpha val="0"/>
                </a:srgbClr>
              </a:clrTo>
            </a:clrChange>
          </a:blip>
          <a:srcRect r="29597"/>
          <a:stretch>
            <a:fillRect/>
          </a:stretch>
        </p:blipFill>
        <p:spPr bwMode="auto">
          <a:xfrm rot="456876">
            <a:off x="2645247" y="2183406"/>
            <a:ext cx="4506332" cy="4572000"/>
          </a:xfrm>
          <a:prstGeom prst="rect">
            <a:avLst/>
          </a:prstGeom>
          <a:noFill/>
        </p:spPr>
      </p:pic>
      <p:sp>
        <p:nvSpPr>
          <p:cNvPr id="4" name="Slide Number Placeholder 3"/>
          <p:cNvSpPr>
            <a:spLocks noGrp="1"/>
          </p:cNvSpPr>
          <p:nvPr>
            <p:ph type="sldNum" sz="quarter" idx="12"/>
          </p:nvPr>
        </p:nvSpPr>
        <p:spPr/>
        <p:txBody>
          <a:bodyPr/>
          <a:lstStyle/>
          <a:p>
            <a:fld id="{EF050FE6-32E0-4845-A801-8E30DCA99F6D}" type="slidenum">
              <a:rPr lang="en-US" smtClean="0"/>
              <a:t>64</a:t>
            </a:fld>
            <a:endParaRPr lang="en-US"/>
          </a:p>
        </p:txBody>
      </p:sp>
      <p:sp>
        <p:nvSpPr>
          <p:cNvPr id="2" name="Title 1"/>
          <p:cNvSpPr>
            <a:spLocks noGrp="1"/>
          </p:cNvSpPr>
          <p:nvPr>
            <p:ph type="title" idx="4294967295"/>
          </p:nvPr>
        </p:nvSpPr>
        <p:spPr>
          <a:xfrm>
            <a:off x="304800" y="304800"/>
            <a:ext cx="8667681" cy="1828800"/>
          </a:xfrm>
        </p:spPr>
        <p:txBody>
          <a:bodyPr>
            <a:normAutofit fontScale="90000"/>
          </a:bodyPr>
          <a:lstStyle/>
          <a:p>
            <a:pPr algn="l"/>
            <a:r>
              <a:rPr lang="en-US" b="1" dirty="0" smtClean="0"/>
              <a:t>“</a:t>
            </a:r>
            <a:r>
              <a:rPr lang="en-US" dirty="0" smtClean="0"/>
              <a:t>What two things will you do to enhance your effectiveness when working with the Criminal Justice System?”</a:t>
            </a:r>
            <a:br>
              <a:rPr lang="en-US" dirty="0" smtClean="0"/>
            </a:br>
            <a:endParaRPr lang="en-US" dirty="0"/>
          </a:p>
        </p:txBody>
      </p:sp>
      <p:sp>
        <p:nvSpPr>
          <p:cNvPr id="3" name="Content Placeholder 2"/>
          <p:cNvSpPr>
            <a:spLocks noGrp="1"/>
          </p:cNvSpPr>
          <p:nvPr>
            <p:ph idx="4294967295"/>
          </p:nvPr>
        </p:nvSpPr>
        <p:spPr>
          <a:xfrm>
            <a:off x="0" y="3581400"/>
            <a:ext cx="6248400" cy="2544763"/>
          </a:xfrm>
        </p:spPr>
        <p:txBody>
          <a:bodyPr>
            <a:normAutofit/>
          </a:bodyPr>
          <a:lstStyle/>
          <a:p>
            <a:endParaRPr lang="en-US" dirty="0"/>
          </a:p>
          <a:p>
            <a:pPr>
              <a:buNone/>
            </a:pPr>
            <a:r>
              <a:rPr lang="en-US" dirty="0" smtClean="0"/>
              <a:t>	</a:t>
            </a:r>
            <a:endParaRPr lang="en-US" dirty="0"/>
          </a:p>
        </p:txBody>
      </p:sp>
    </p:spTree>
    <p:extLst>
      <p:ext uri="{BB962C8B-B14F-4D97-AF65-F5344CB8AC3E}">
        <p14:creationId xmlns:p14="http://schemas.microsoft.com/office/powerpoint/2010/main" val="522739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8601"/>
            <a:ext cx="7010400" cy="861774"/>
          </a:xfrm>
          <a:prstGeom prst="rect">
            <a:avLst/>
          </a:prstGeom>
          <a:noFill/>
        </p:spPr>
        <p:txBody>
          <a:bodyPr wrap="square" rtlCol="0">
            <a:spAutoFit/>
          </a:bodyPr>
          <a:lstStyle/>
          <a:p>
            <a:r>
              <a:rPr lang="en-US" sz="3200" dirty="0" smtClean="0">
                <a:latin typeface="Arial Black" panose="020B0A04020102020204" pitchFamily="34" charset="0"/>
              </a:rPr>
              <a:t>Please Complete Evaluations</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8229600" cy="2743200"/>
          </a:xfrm>
          <a:prstGeom prst="rect">
            <a:avLst/>
          </a:prstGeom>
        </p:spPr>
      </p:pic>
      <p:sp>
        <p:nvSpPr>
          <p:cNvPr id="4" name="TextBox 3"/>
          <p:cNvSpPr txBox="1"/>
          <p:nvPr/>
        </p:nvSpPr>
        <p:spPr>
          <a:xfrm>
            <a:off x="609600" y="4724400"/>
            <a:ext cx="7848600" cy="1323439"/>
          </a:xfrm>
          <a:prstGeom prst="rect">
            <a:avLst/>
          </a:prstGeom>
          <a:solidFill>
            <a:schemeClr val="accent1">
              <a:lumMod val="75000"/>
            </a:schemeClr>
          </a:solidFill>
        </p:spPr>
        <p:txBody>
          <a:bodyPr wrap="square" rtlCol="0">
            <a:spAutoFit/>
          </a:bodyPr>
          <a:lstStyle/>
          <a:p>
            <a:pPr algn="ctr"/>
            <a:r>
              <a:rPr lang="en-US" sz="4000" b="1" dirty="0" smtClean="0">
                <a:ln w="22225">
                  <a:solidFill>
                    <a:schemeClr val="accent2"/>
                  </a:solidFill>
                  <a:prstDash val="solid"/>
                </a:ln>
                <a:solidFill>
                  <a:schemeClr val="accent2">
                    <a:lumMod val="40000"/>
                    <a:lumOff val="60000"/>
                  </a:schemeClr>
                </a:solidFill>
                <a:latin typeface="Bookman Old Style" panose="02050604050505020204" pitchFamily="18" charset="0"/>
              </a:rPr>
              <a:t>THANK </a:t>
            </a:r>
            <a:r>
              <a:rPr lang="en-US" sz="4000" b="1" u="sng" dirty="0" smtClean="0">
                <a:ln w="22225">
                  <a:solidFill>
                    <a:schemeClr val="accent2"/>
                  </a:solidFill>
                  <a:prstDash val="solid"/>
                </a:ln>
                <a:solidFill>
                  <a:schemeClr val="accent2">
                    <a:lumMod val="40000"/>
                    <a:lumOff val="60000"/>
                  </a:schemeClr>
                </a:solidFill>
                <a:latin typeface="Bookman Old Style" panose="02050604050505020204" pitchFamily="18" charset="0"/>
              </a:rPr>
              <a:t>YOU</a:t>
            </a:r>
            <a:r>
              <a:rPr lang="en-US" sz="4000" b="1" dirty="0" smtClean="0">
                <a:ln w="22225">
                  <a:solidFill>
                    <a:schemeClr val="accent2"/>
                  </a:solidFill>
                  <a:prstDash val="solid"/>
                </a:ln>
                <a:solidFill>
                  <a:schemeClr val="accent2">
                    <a:lumMod val="40000"/>
                    <a:lumOff val="60000"/>
                  </a:schemeClr>
                </a:solidFill>
                <a:latin typeface="Bookman Old Style" panose="02050604050505020204" pitchFamily="18" charset="0"/>
              </a:rPr>
              <a:t> FOR THE WORK THAT YOU DO!</a:t>
            </a:r>
            <a:endParaRPr lang="en-US" sz="4000" b="1" dirty="0">
              <a:ln w="22225">
                <a:solidFill>
                  <a:schemeClr val="accent2"/>
                </a:solidFill>
                <a:prstDash val="solid"/>
              </a:ln>
              <a:solidFill>
                <a:schemeClr val="accent2">
                  <a:lumMod val="40000"/>
                  <a:lumOff val="60000"/>
                </a:schemeClr>
              </a:solidFill>
              <a:latin typeface="Bookman Old Style" panose="02050604050505020204" pitchFamily="18" charset="0"/>
            </a:endParaRPr>
          </a:p>
        </p:txBody>
      </p:sp>
    </p:spTree>
    <p:extLst>
      <p:ext uri="{BB962C8B-B14F-4D97-AF65-F5344CB8AC3E}">
        <p14:creationId xmlns:p14="http://schemas.microsoft.com/office/powerpoint/2010/main" val="2448007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84" y="152400"/>
            <a:ext cx="8615616" cy="914400"/>
          </a:xfrm>
        </p:spPr>
        <p:txBody>
          <a:bodyPr>
            <a:normAutofit/>
          </a:bodyPr>
          <a:lstStyle/>
          <a:p>
            <a:pPr algn="l"/>
            <a:r>
              <a:rPr lang="en-US" sz="4400" dirty="0" smtClean="0">
                <a:latin typeface="Arial Black" panose="020B0A04020102020204" pitchFamily="34" charset="0"/>
              </a:rPr>
              <a:t>Learning Objectives</a:t>
            </a:r>
            <a:endParaRPr lang="en-US" sz="4400" dirty="0">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7</a:t>
            </a:fld>
            <a:endParaRPr lang="en-US"/>
          </a:p>
        </p:txBody>
      </p:sp>
      <p:sp>
        <p:nvSpPr>
          <p:cNvPr id="3" name="Content Placeholder 2"/>
          <p:cNvSpPr>
            <a:spLocks noGrp="1"/>
          </p:cNvSpPr>
          <p:nvPr>
            <p:ph sz="quarter" idx="1"/>
          </p:nvPr>
        </p:nvSpPr>
        <p:spPr>
          <a:xfrm>
            <a:off x="71184" y="1219200"/>
            <a:ext cx="8844216" cy="4800600"/>
          </a:xfrm>
        </p:spPr>
        <p:txBody>
          <a:bodyPr>
            <a:normAutofit fontScale="92500" lnSpcReduction="20000"/>
          </a:bodyPr>
          <a:lstStyle/>
          <a:p>
            <a:pPr lvl="0"/>
            <a:r>
              <a:rPr lang="en-US" dirty="0"/>
              <a:t>Distinguish the role of Adult Protective Services from role of </a:t>
            </a:r>
            <a:r>
              <a:rPr lang="en-US" dirty="0" smtClean="0"/>
              <a:t>Law Enforcement </a:t>
            </a:r>
            <a:r>
              <a:rPr lang="en-US" dirty="0"/>
              <a:t>and Prosecution</a:t>
            </a:r>
            <a:endParaRPr lang="en-US" b="1" dirty="0"/>
          </a:p>
          <a:p>
            <a:pPr lvl="0"/>
            <a:endParaRPr lang="en-US" dirty="0" smtClean="0"/>
          </a:p>
          <a:p>
            <a:pPr lvl="0"/>
            <a:r>
              <a:rPr lang="en-US" dirty="0" smtClean="0"/>
              <a:t>Identify </a:t>
            </a:r>
            <a:r>
              <a:rPr lang="en-US" dirty="0"/>
              <a:t>factors that </a:t>
            </a:r>
            <a:r>
              <a:rPr lang="en-US" dirty="0" smtClean="0"/>
              <a:t>help make </a:t>
            </a:r>
            <a:r>
              <a:rPr lang="en-US" dirty="0"/>
              <a:t>a </a:t>
            </a:r>
            <a:r>
              <a:rPr lang="en-US" dirty="0" smtClean="0"/>
              <a:t>case provable in the criminal justice system</a:t>
            </a:r>
            <a:endParaRPr lang="en-US" b="1" dirty="0"/>
          </a:p>
          <a:p>
            <a:pPr lvl="0"/>
            <a:endParaRPr lang="en-US" dirty="0" smtClean="0"/>
          </a:p>
          <a:p>
            <a:pPr lvl="0"/>
            <a:r>
              <a:rPr lang="en-US" dirty="0" smtClean="0"/>
              <a:t>Explain </a:t>
            </a:r>
            <a:r>
              <a:rPr lang="en-US" dirty="0"/>
              <a:t>APS’s role </a:t>
            </a:r>
            <a:r>
              <a:rPr lang="en-US" dirty="0" smtClean="0"/>
              <a:t>when a case is accepted for prosecution</a:t>
            </a:r>
            <a:endParaRPr lang="en-US" dirty="0"/>
          </a:p>
          <a:p>
            <a:pPr lvl="0"/>
            <a:endParaRPr lang="en-US" dirty="0" smtClean="0"/>
          </a:p>
          <a:p>
            <a:pPr lvl="0"/>
            <a:r>
              <a:rPr lang="en-US" dirty="0" smtClean="0"/>
              <a:t>Identify the rights of victims and defendants</a:t>
            </a:r>
            <a:endParaRPr lang="en-US" b="1" dirty="0" smtClean="0"/>
          </a:p>
          <a:p>
            <a:pPr marL="109728" lvl="0" indent="0">
              <a:buNone/>
            </a:pPr>
            <a:r>
              <a:rPr lang="en-US" dirty="0" smtClean="0"/>
              <a:t> </a:t>
            </a:r>
            <a:endParaRPr lang="en-US" dirty="0">
              <a:solidFill>
                <a:srgbClr val="FF0000"/>
              </a:solidFill>
            </a:endParaRPr>
          </a:p>
          <a:p>
            <a:endParaRPr lang="en-US" dirty="0"/>
          </a:p>
        </p:txBody>
      </p:sp>
      <p:pic>
        <p:nvPicPr>
          <p:cNvPr id="4" name="Picture 3" descr="crime scene tape.jpg"/>
          <p:cNvPicPr>
            <a:picLocks noChangeAspect="1"/>
          </p:cNvPicPr>
          <p:nvPr/>
        </p:nvPicPr>
        <p:blipFill>
          <a:blip r:embed="rId2" cstate="print">
            <a:clrChange>
              <a:clrFrom>
                <a:srgbClr val="FFFFFF"/>
              </a:clrFrom>
              <a:clrTo>
                <a:srgbClr val="FFFFFF">
                  <a:alpha val="0"/>
                </a:srgbClr>
              </a:clrTo>
            </a:clrChange>
          </a:blip>
          <a:srcRect t="64444"/>
          <a:stretch>
            <a:fillRect/>
          </a:stretch>
        </p:blipFill>
        <p:spPr>
          <a:xfrm>
            <a:off x="0" y="5486400"/>
            <a:ext cx="8686800" cy="1219199"/>
          </a:xfrm>
          <a:prstGeom prst="rect">
            <a:avLst/>
          </a:prstGeom>
        </p:spPr>
      </p:pic>
    </p:spTree>
    <p:extLst>
      <p:ext uri="{BB962C8B-B14F-4D97-AF65-F5344CB8AC3E}">
        <p14:creationId xmlns:p14="http://schemas.microsoft.com/office/powerpoint/2010/main" val="3081005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838200"/>
          </a:xfrm>
        </p:spPr>
        <p:txBody>
          <a:bodyPr>
            <a:normAutofit fontScale="90000"/>
          </a:bodyPr>
          <a:lstStyle/>
          <a:p>
            <a:pPr algn="l"/>
            <a:r>
              <a:rPr lang="en-US" sz="4400" dirty="0" smtClean="0">
                <a:latin typeface="Arial Black" panose="020B0A04020102020204" pitchFamily="34" charset="0"/>
              </a:rPr>
              <a:t>Learning Objectives-continued</a:t>
            </a:r>
            <a:endParaRPr lang="en-US" sz="4400" dirty="0">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EF050FE6-32E0-4845-A801-8E30DCA99F6D}" type="slidenum">
              <a:rPr lang="en-US" smtClean="0"/>
              <a:t>8</a:t>
            </a:fld>
            <a:endParaRPr lang="en-US"/>
          </a:p>
        </p:txBody>
      </p:sp>
      <p:sp>
        <p:nvSpPr>
          <p:cNvPr id="3" name="Content Placeholder 2"/>
          <p:cNvSpPr>
            <a:spLocks noGrp="1"/>
          </p:cNvSpPr>
          <p:nvPr>
            <p:ph sz="quarter" idx="1"/>
          </p:nvPr>
        </p:nvSpPr>
        <p:spPr>
          <a:xfrm>
            <a:off x="381000" y="1295400"/>
            <a:ext cx="8458200" cy="4602163"/>
          </a:xfrm>
        </p:spPr>
        <p:txBody>
          <a:bodyPr>
            <a:noAutofit/>
          </a:bodyPr>
          <a:lstStyle/>
          <a:p>
            <a:r>
              <a:rPr lang="en-US" sz="3000" dirty="0"/>
              <a:t>Identify the elements of a crime when given the statute</a:t>
            </a:r>
          </a:p>
          <a:p>
            <a:pPr marL="0" lvl="0" indent="0">
              <a:buNone/>
            </a:pPr>
            <a:endParaRPr lang="en-US" sz="3000" dirty="0" smtClean="0"/>
          </a:p>
          <a:p>
            <a:pPr lvl="0"/>
            <a:r>
              <a:rPr lang="en-US" sz="3000" dirty="0" smtClean="0"/>
              <a:t>Explain </a:t>
            </a:r>
            <a:r>
              <a:rPr lang="en-US" sz="3000" dirty="0"/>
              <a:t>the importance </a:t>
            </a:r>
            <a:r>
              <a:rPr lang="en-US" sz="3000" dirty="0" smtClean="0"/>
              <a:t>of APS </a:t>
            </a:r>
            <a:r>
              <a:rPr lang="en-US" sz="3000" dirty="0"/>
              <a:t>documentation to enhance credibility when testifying in a criminal case</a:t>
            </a:r>
          </a:p>
          <a:p>
            <a:pPr lvl="0"/>
            <a:endParaRPr lang="en-US" sz="3000" dirty="0" smtClean="0"/>
          </a:p>
          <a:p>
            <a:pPr lvl="0"/>
            <a:r>
              <a:rPr lang="en-US" sz="3000" dirty="0" smtClean="0"/>
              <a:t>Develop </a:t>
            </a:r>
            <a:r>
              <a:rPr lang="en-US" sz="3000" dirty="0"/>
              <a:t>at least 2 questions for cross examination in response to a scenario.</a:t>
            </a:r>
          </a:p>
          <a:p>
            <a:pPr lvl="0"/>
            <a:endParaRPr lang="en-US" sz="2800" b="1" dirty="0"/>
          </a:p>
        </p:txBody>
      </p:sp>
      <p:pic>
        <p:nvPicPr>
          <p:cNvPr id="4" name="Picture 3" descr="crime scene tape.jpg"/>
          <p:cNvPicPr>
            <a:picLocks noChangeAspect="1"/>
          </p:cNvPicPr>
          <p:nvPr/>
        </p:nvPicPr>
        <p:blipFill>
          <a:blip r:embed="rId2" cstate="print">
            <a:clrChange>
              <a:clrFrom>
                <a:srgbClr val="FFFFFF"/>
              </a:clrFrom>
              <a:clrTo>
                <a:srgbClr val="FFFFFF">
                  <a:alpha val="0"/>
                </a:srgbClr>
              </a:clrTo>
            </a:clrChange>
          </a:blip>
          <a:srcRect t="64444"/>
          <a:stretch>
            <a:fillRect/>
          </a:stretch>
        </p:blipFill>
        <p:spPr>
          <a:xfrm>
            <a:off x="15766" y="5410200"/>
            <a:ext cx="9128234" cy="1447800"/>
          </a:xfrm>
          <a:prstGeom prst="rect">
            <a:avLst/>
          </a:prstGeom>
        </p:spPr>
      </p:pic>
    </p:spTree>
    <p:extLst>
      <p:ext uri="{BB962C8B-B14F-4D97-AF65-F5344CB8AC3E}">
        <p14:creationId xmlns:p14="http://schemas.microsoft.com/office/powerpoint/2010/main" val="1254999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pPr algn="l"/>
            <a:r>
              <a:rPr lang="en-US" sz="4400" dirty="0" smtClean="0">
                <a:latin typeface="Arial Black" panose="020B0A04020102020204" pitchFamily="34" charset="0"/>
              </a:rPr>
              <a:t>The Criminal Justice System</a:t>
            </a:r>
            <a:endParaRPr lang="en-US" sz="4400"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EF050FE6-32E0-4845-A801-8E30DCA99F6D}" type="slidenum">
              <a:rPr lang="en-US" smtClean="0"/>
              <a:t>9</a:t>
            </a:fld>
            <a:endParaRPr lang="en-US"/>
          </a:p>
        </p:txBody>
      </p:sp>
      <p:graphicFrame>
        <p:nvGraphicFramePr>
          <p:cNvPr id="5" name="Diagram 4"/>
          <p:cNvGraphicFramePr/>
          <p:nvPr>
            <p:extLst>
              <p:ext uri="{D42A27DB-BD31-4B8C-83A1-F6EECF244321}">
                <p14:modId xmlns:p14="http://schemas.microsoft.com/office/powerpoint/2010/main" val="911514277"/>
              </p:ext>
            </p:extLst>
          </p:nvPr>
        </p:nvGraphicFramePr>
        <p:xfrm>
          <a:off x="495300" y="1236785"/>
          <a:ext cx="81534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172308" y="5791200"/>
            <a:ext cx="67524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Bodoni MT Black" panose="02070A03080606020203" pitchFamily="18" charset="0"/>
              </a:rPr>
              <a:t>Terminology Difference #1:</a:t>
            </a:r>
          </a:p>
          <a:p>
            <a:pPr algn="ctr"/>
            <a:r>
              <a:rPr lang="en-US" dirty="0" smtClean="0">
                <a:latin typeface="Bodoni MT Black" panose="02070A03080606020203" pitchFamily="18" charset="0"/>
              </a:rPr>
              <a:t>Client vs. Victim (reporting party or complaining party)</a:t>
            </a:r>
            <a:endParaRPr lang="en-US" dirty="0">
              <a:latin typeface="Bodoni MT Black" panose="02070A03080606020203" pitchFamily="18" charset="0"/>
            </a:endParaRPr>
          </a:p>
        </p:txBody>
      </p:sp>
    </p:spTree>
    <p:extLst>
      <p:ext uri="{BB962C8B-B14F-4D97-AF65-F5344CB8AC3E}">
        <p14:creationId xmlns:p14="http://schemas.microsoft.com/office/powerpoint/2010/main" val="4283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FD440F6-990F-4A13-ADBE-7CF9DF14C4FB}"/>
                                            </p:graphicEl>
                                          </p:spTgt>
                                        </p:tgtEl>
                                        <p:attrNameLst>
                                          <p:attrName>style.visibility</p:attrName>
                                        </p:attrNameLst>
                                      </p:cBhvr>
                                      <p:to>
                                        <p:strVal val="visible"/>
                                      </p:to>
                                    </p:set>
                                    <p:animEffect transition="in" filter="fade">
                                      <p:cBhvr>
                                        <p:cTn id="7" dur="2000"/>
                                        <p:tgtEl>
                                          <p:spTgt spid="5">
                                            <p:graphicEl>
                                              <a:dgm id="{EFD440F6-990F-4A13-ADBE-7CF9DF14C4F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9F4B6A9D-5C76-4FC6-B8A9-5A8495BBE025}"/>
                                            </p:graphicEl>
                                          </p:spTgt>
                                        </p:tgtEl>
                                        <p:attrNameLst>
                                          <p:attrName>style.visibility</p:attrName>
                                        </p:attrNameLst>
                                      </p:cBhvr>
                                      <p:to>
                                        <p:strVal val="visible"/>
                                      </p:to>
                                    </p:set>
                                    <p:animEffect transition="in" filter="fade">
                                      <p:cBhvr>
                                        <p:cTn id="12" dur="2000"/>
                                        <p:tgtEl>
                                          <p:spTgt spid="5">
                                            <p:graphicEl>
                                              <a:dgm id="{9F4B6A9D-5C76-4FC6-B8A9-5A8495BBE02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02E8A14-31B0-4265-82EA-DC9B0FA79B32}"/>
                                            </p:graphicEl>
                                          </p:spTgt>
                                        </p:tgtEl>
                                        <p:attrNameLst>
                                          <p:attrName>style.visibility</p:attrName>
                                        </p:attrNameLst>
                                      </p:cBhvr>
                                      <p:to>
                                        <p:strVal val="visible"/>
                                      </p:to>
                                    </p:set>
                                    <p:animEffect transition="in" filter="fade">
                                      <p:cBhvr>
                                        <p:cTn id="15" dur="2000"/>
                                        <p:tgtEl>
                                          <p:spTgt spid="5">
                                            <p:graphicEl>
                                              <a:dgm id="{A02E8A14-31B0-4265-82EA-DC9B0FA79B3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1771840E-2F5B-4F4E-B555-3C65D2B3239D}"/>
                                            </p:graphicEl>
                                          </p:spTgt>
                                        </p:tgtEl>
                                        <p:attrNameLst>
                                          <p:attrName>style.visibility</p:attrName>
                                        </p:attrNameLst>
                                      </p:cBhvr>
                                      <p:to>
                                        <p:strVal val="visible"/>
                                      </p:to>
                                    </p:set>
                                    <p:animEffect transition="in" filter="fade">
                                      <p:cBhvr>
                                        <p:cTn id="20" dur="2000"/>
                                        <p:tgtEl>
                                          <p:spTgt spid="5">
                                            <p:graphicEl>
                                              <a:dgm id="{1771840E-2F5B-4F4E-B555-3C65D2B3239D}"/>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DB943D3D-E85F-41F3-AAD0-3BC89AA5D037}"/>
                                            </p:graphicEl>
                                          </p:spTgt>
                                        </p:tgtEl>
                                        <p:attrNameLst>
                                          <p:attrName>style.visibility</p:attrName>
                                        </p:attrNameLst>
                                      </p:cBhvr>
                                      <p:to>
                                        <p:strVal val="visible"/>
                                      </p:to>
                                    </p:set>
                                    <p:animEffect transition="in" filter="fade">
                                      <p:cBhvr>
                                        <p:cTn id="23" dur="2000"/>
                                        <p:tgtEl>
                                          <p:spTgt spid="5">
                                            <p:graphicEl>
                                              <a:dgm id="{DB943D3D-E85F-41F3-AAD0-3BC89AA5D03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1BC4E06A-EAFB-41FA-A770-BFCAF117488D}"/>
                                            </p:graphicEl>
                                          </p:spTgt>
                                        </p:tgtEl>
                                        <p:attrNameLst>
                                          <p:attrName>style.visibility</p:attrName>
                                        </p:attrNameLst>
                                      </p:cBhvr>
                                      <p:to>
                                        <p:strVal val="visible"/>
                                      </p:to>
                                    </p:set>
                                    <p:animEffect transition="in" filter="fade">
                                      <p:cBhvr>
                                        <p:cTn id="28" dur="2000"/>
                                        <p:tgtEl>
                                          <p:spTgt spid="5">
                                            <p:graphicEl>
                                              <a:dgm id="{1BC4E06A-EAFB-41FA-A770-BFCAF117488D}"/>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A5DFC020-3408-4DDD-B03E-C9261EEC4421}"/>
                                            </p:graphicEl>
                                          </p:spTgt>
                                        </p:tgtEl>
                                        <p:attrNameLst>
                                          <p:attrName>style.visibility</p:attrName>
                                        </p:attrNameLst>
                                      </p:cBhvr>
                                      <p:to>
                                        <p:strVal val="visible"/>
                                      </p:to>
                                    </p:set>
                                    <p:animEffect transition="in" filter="fade">
                                      <p:cBhvr>
                                        <p:cTn id="31" dur="2000"/>
                                        <p:tgtEl>
                                          <p:spTgt spid="5">
                                            <p:graphicEl>
                                              <a:dgm id="{A5DFC020-3408-4DDD-B03E-C9261EEC44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437B530A-3A77-4239-8083-ACAC2A5B230C}"/>
                                            </p:graphicEl>
                                          </p:spTgt>
                                        </p:tgtEl>
                                        <p:attrNameLst>
                                          <p:attrName>style.visibility</p:attrName>
                                        </p:attrNameLst>
                                      </p:cBhvr>
                                      <p:to>
                                        <p:strVal val="visible"/>
                                      </p:to>
                                    </p:set>
                                    <p:animEffect transition="in" filter="fade">
                                      <p:cBhvr>
                                        <p:cTn id="36" dur="2000"/>
                                        <p:tgtEl>
                                          <p:spTgt spid="5">
                                            <p:graphicEl>
                                              <a:dgm id="{437B530A-3A77-4239-8083-ACAC2A5B230C}"/>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2A8D46BD-F455-45FA-93B3-10AA783122CA}"/>
                                            </p:graphicEl>
                                          </p:spTgt>
                                        </p:tgtEl>
                                        <p:attrNameLst>
                                          <p:attrName>style.visibility</p:attrName>
                                        </p:attrNameLst>
                                      </p:cBhvr>
                                      <p:to>
                                        <p:strVal val="visible"/>
                                      </p:to>
                                    </p:set>
                                    <p:animEffect transition="in" filter="fade">
                                      <p:cBhvr>
                                        <p:cTn id="39" dur="2000"/>
                                        <p:tgtEl>
                                          <p:spTgt spid="5">
                                            <p:graphicEl>
                                              <a:dgm id="{2A8D46BD-F455-45FA-93B3-10AA783122C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4275</TotalTime>
  <Words>5024</Words>
  <Application>Microsoft Office PowerPoint</Application>
  <PresentationFormat>On-screen Show (4:3)</PresentationFormat>
  <Paragraphs>925</Paragraphs>
  <Slides>65</Slides>
  <Notes>57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ＭＳ Ｐゴシック</vt:lpstr>
      <vt:lpstr>Arial</vt:lpstr>
      <vt:lpstr>Arial Black</vt:lpstr>
      <vt:lpstr>Baskerville Old Face</vt:lpstr>
      <vt:lpstr>Bodoni MT Black</vt:lpstr>
      <vt:lpstr>Bookman Old Style</vt:lpstr>
      <vt:lpstr>Calibri</vt:lpstr>
      <vt:lpstr>Times New Roman</vt:lpstr>
      <vt:lpstr>Office Theme</vt:lpstr>
      <vt:lpstr>Working With the Criminal Justice System     </vt:lpstr>
      <vt:lpstr>PowerPoint Presentation</vt:lpstr>
      <vt:lpstr>Introductions</vt:lpstr>
      <vt:lpstr>Housekeeping</vt:lpstr>
      <vt:lpstr>Have You</vt:lpstr>
      <vt:lpstr>Course Goal</vt:lpstr>
      <vt:lpstr>Learning Objectives</vt:lpstr>
      <vt:lpstr>Learning Objectives-continued</vt:lpstr>
      <vt:lpstr>The Criminal Justice System</vt:lpstr>
      <vt:lpstr>Activity II: Mrs. Gask</vt:lpstr>
      <vt:lpstr>Who’s Focused on What?</vt:lpstr>
      <vt:lpstr>Class Discussion</vt:lpstr>
      <vt:lpstr>Intersecting Roles</vt:lpstr>
      <vt:lpstr>Information Sharing</vt:lpstr>
      <vt:lpstr>Understanding the Criminal Justice System ‘Rules of the Road’</vt:lpstr>
      <vt:lpstr>Two parties; different roles</vt:lpstr>
      <vt:lpstr>Burden of Proof/Standard of Evidence</vt:lpstr>
      <vt:lpstr>Burden of Proof</vt:lpstr>
      <vt:lpstr>Burden of Proof</vt:lpstr>
      <vt:lpstr>Activity III: What Level of Proof Do You Have?</vt:lpstr>
      <vt:lpstr>What Can You Do With This Level of  Information?</vt:lpstr>
      <vt:lpstr>Mrs. Xander,  Part 2 </vt:lpstr>
      <vt:lpstr>Discussion</vt:lpstr>
      <vt:lpstr>Class Discussion</vt:lpstr>
      <vt:lpstr>Beyond a Reasonable Doubt</vt:lpstr>
      <vt:lpstr>  LE and APS should negotiate/agree who should do what and who should obtain these items.  Consider the value of developing MOUs and interagency protocols and cross training.</vt:lpstr>
      <vt:lpstr>EVIDENCE</vt:lpstr>
      <vt:lpstr>Investigative Mindset</vt:lpstr>
      <vt:lpstr>Victim-Based vs. Evidence-Based</vt:lpstr>
      <vt:lpstr>  </vt:lpstr>
      <vt:lpstr>Importance:</vt:lpstr>
      <vt:lpstr>Corroborating Evidence </vt:lpstr>
      <vt:lpstr>Victim Testimony</vt:lpstr>
      <vt:lpstr>Conditional Examination</vt:lpstr>
      <vt:lpstr>Activity V</vt:lpstr>
      <vt:lpstr>APS Role in the CJS Process</vt:lpstr>
      <vt:lpstr>Role of APS</vt:lpstr>
      <vt:lpstr>Lessons Learned</vt:lpstr>
      <vt:lpstr>LUNCH BREAK</vt:lpstr>
      <vt:lpstr>Rights</vt:lpstr>
      <vt:lpstr>Categories of Crimes</vt:lpstr>
      <vt:lpstr>Rights of Defendants and Adults</vt:lpstr>
      <vt:lpstr>Rights of Crime Victims</vt:lpstr>
      <vt:lpstr>Rights of the Accused</vt:lpstr>
      <vt:lpstr>Rights of the Accused include:</vt:lpstr>
      <vt:lpstr>PowerPoint Presentation</vt:lpstr>
      <vt:lpstr>What Makes a Crime a Crime?</vt:lpstr>
      <vt:lpstr>Overview of Crimes</vt:lpstr>
      <vt:lpstr>Finding the Elements</vt:lpstr>
      <vt:lpstr>  Example </vt:lpstr>
      <vt:lpstr>Elements</vt:lpstr>
      <vt:lpstr>Activity VI: Identifying State Statutes</vt:lpstr>
      <vt:lpstr>Penal Code §368</vt:lpstr>
      <vt:lpstr>Crimes in Penal Code §368</vt:lpstr>
      <vt:lpstr>Activity VII: Fact Patterns</vt:lpstr>
      <vt:lpstr>Case Building Framework </vt:lpstr>
      <vt:lpstr>Your Documentation and the Courtroom</vt:lpstr>
      <vt:lpstr>“If it wasn’t written down, it didn’t happen.” </vt:lpstr>
      <vt:lpstr>Direct and Cross Examination: Your Documentation in Court</vt:lpstr>
      <vt:lpstr>Activity VIII:  Mock Courtroom-Cross Examination </vt:lpstr>
      <vt:lpstr>Mock Courtroom Debrief: Lessons Learned</vt:lpstr>
      <vt:lpstr>Wrap Up: Review Terms and Their Meanings </vt:lpstr>
      <vt:lpstr>Transfer of Learning (TOL)</vt:lpstr>
      <vt:lpstr>“What two things will you do to enhance your effectiveness when working with the Criminal Justice System?”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the Criminal Justice System     by Candace Heisler</dc:title>
  <dc:creator>Home</dc:creator>
  <cp:lastModifiedBy>Katherine</cp:lastModifiedBy>
  <cp:revision>84</cp:revision>
  <dcterms:created xsi:type="dcterms:W3CDTF">2017-12-09T19:50:17Z</dcterms:created>
  <dcterms:modified xsi:type="dcterms:W3CDTF">2018-05-01T20:46:06Z</dcterms:modified>
</cp:coreProperties>
</file>