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6.xml" ContentType="application/vnd.openxmlformats-officedocument.presentationml.tags+xml"/>
  <Override PartName="/ppt/notesSlides/notesSlide34.xml" ContentType="application/vnd.openxmlformats-officedocument.presentationml.notesSlide+xml"/>
  <Override PartName="/ppt/charts/chart1.xml" ContentType="application/vnd.openxmlformats-officedocument.drawingml.chart+xml"/>
  <Override PartName="/ppt/tags/tag67.xml" ContentType="application/vnd.openxmlformats-officedocument.presentationml.tags+xml"/>
  <Override PartName="/ppt/notesSlides/notesSlide3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3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4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4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1.xml" ContentType="application/vnd.openxmlformats-officedocument.presentationml.tags+xml"/>
  <Override PartName="/ppt/tags/tag102.xml" ContentType="application/vnd.openxmlformats-officedocument.presentationml.tags+xml"/>
  <Override PartName="/ppt/notesSlides/notesSlide48.xml" ContentType="application/vnd.openxmlformats-officedocument.presentationml.notesSlide+xml"/>
  <Override PartName="/ppt/tags/tag103.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8" r:id="rId3"/>
    <p:sldId id="259" r:id="rId4"/>
    <p:sldId id="260" r:id="rId5"/>
    <p:sldId id="261" r:id="rId6"/>
    <p:sldId id="262" r:id="rId7"/>
    <p:sldId id="263" r:id="rId8"/>
    <p:sldId id="264" r:id="rId9"/>
    <p:sldId id="351" r:id="rId10"/>
    <p:sldId id="352" r:id="rId11"/>
    <p:sldId id="288" r:id="rId12"/>
    <p:sldId id="287" r:id="rId13"/>
    <p:sldId id="289" r:id="rId14"/>
    <p:sldId id="265" r:id="rId15"/>
    <p:sldId id="266" r:id="rId16"/>
    <p:sldId id="267" r:id="rId17"/>
    <p:sldId id="268" r:id="rId18"/>
    <p:sldId id="269" r:id="rId19"/>
    <p:sldId id="270" r:id="rId20"/>
    <p:sldId id="272" r:id="rId21"/>
    <p:sldId id="271" r:id="rId22"/>
    <p:sldId id="273" r:id="rId23"/>
    <p:sldId id="274" r:id="rId24"/>
    <p:sldId id="275" r:id="rId25"/>
    <p:sldId id="276" r:id="rId26"/>
    <p:sldId id="277" r:id="rId27"/>
    <p:sldId id="278" r:id="rId28"/>
    <p:sldId id="279" r:id="rId29"/>
    <p:sldId id="280" r:id="rId30"/>
    <p:sldId id="281" r:id="rId31"/>
    <p:sldId id="283" r:id="rId32"/>
    <p:sldId id="350" r:id="rId33"/>
    <p:sldId id="282" r:id="rId34"/>
    <p:sldId id="354" r:id="rId35"/>
    <p:sldId id="285" r:id="rId36"/>
    <p:sldId id="286" r:id="rId37"/>
    <p:sldId id="290" r:id="rId38"/>
    <p:sldId id="291" r:id="rId39"/>
    <p:sldId id="293" r:id="rId40"/>
    <p:sldId id="295" r:id="rId41"/>
    <p:sldId id="296" r:id="rId42"/>
    <p:sldId id="297" r:id="rId43"/>
    <p:sldId id="299" r:id="rId44"/>
    <p:sldId id="346" r:id="rId45"/>
    <p:sldId id="347" r:id="rId46"/>
    <p:sldId id="348" r:id="rId47"/>
    <p:sldId id="312" r:id="rId48"/>
    <p:sldId id="317" r:id="rId49"/>
    <p:sldId id="25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61456" autoAdjust="0"/>
  </p:normalViewPr>
  <p:slideViewPr>
    <p:cSldViewPr>
      <p:cViewPr varScale="1">
        <p:scale>
          <a:sx n="44" d="100"/>
          <a:sy n="44" d="100"/>
        </p:scale>
        <p:origin x="-19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Confirmed and Inconclusive</a:t>
            </a:r>
          </a:p>
        </c:rich>
      </c:tx>
      <c:layout/>
      <c:overlay val="0"/>
    </c:title>
    <c:autoTitleDeleted val="0"/>
    <c:plotArea>
      <c:layout/>
      <c:barChart>
        <c:barDir val="col"/>
        <c:grouping val="clustered"/>
        <c:varyColors val="0"/>
        <c:ser>
          <c:idx val="0"/>
          <c:order val="0"/>
          <c:tx>
            <c:strRef>
              <c:f>Sheet1!$B$1</c:f>
              <c:strCache>
                <c:ptCount val="1"/>
                <c:pt idx="0">
                  <c:v>Confirmed and Inconclusive</c:v>
                </c:pt>
              </c:strCache>
            </c:strRef>
          </c:tx>
          <c:invertIfNegative val="0"/>
          <c:dLbls>
            <c:numFmt formatCode="0%" sourceLinked="0"/>
            <c:showLegendKey val="0"/>
            <c:showVal val="1"/>
            <c:showCatName val="0"/>
            <c:showSerName val="0"/>
            <c:showPercent val="0"/>
            <c:showBubbleSize val="0"/>
            <c:showLeaderLines val="0"/>
          </c:dLbls>
          <c:cat>
            <c:strRef>
              <c:f>Sheet1!$A$2:$A$7</c:f>
              <c:strCache>
                <c:ptCount val="6"/>
                <c:pt idx="0">
                  <c:v>Self Neglect</c:v>
                </c:pt>
                <c:pt idx="1">
                  <c:v>Physical Abuse</c:v>
                </c:pt>
                <c:pt idx="2">
                  <c:v>Sexual Abuse*</c:v>
                </c:pt>
                <c:pt idx="3">
                  <c:v>Financial Abuse </c:v>
                </c:pt>
                <c:pt idx="4">
                  <c:v>Neglect by Others</c:v>
                </c:pt>
                <c:pt idx="5">
                  <c:v>Psychological Abuse</c:v>
                </c:pt>
              </c:strCache>
            </c:strRef>
          </c:cat>
          <c:val>
            <c:numRef>
              <c:f>Sheet1!$B$2:$B$7</c:f>
              <c:numCache>
                <c:formatCode>General</c:formatCode>
                <c:ptCount val="6"/>
                <c:pt idx="0">
                  <c:v>0.59</c:v>
                </c:pt>
                <c:pt idx="1">
                  <c:v>0.1</c:v>
                </c:pt>
                <c:pt idx="2">
                  <c:v>0</c:v>
                </c:pt>
                <c:pt idx="3">
                  <c:v>0.21</c:v>
                </c:pt>
                <c:pt idx="4">
                  <c:v>0.14000000000000001</c:v>
                </c:pt>
                <c:pt idx="5">
                  <c:v>0.18</c:v>
                </c:pt>
              </c:numCache>
            </c:numRef>
          </c:val>
        </c:ser>
        <c:dLbls>
          <c:showLegendKey val="0"/>
          <c:showVal val="0"/>
          <c:showCatName val="0"/>
          <c:showSerName val="0"/>
          <c:showPercent val="0"/>
          <c:showBubbleSize val="0"/>
        </c:dLbls>
        <c:gapWidth val="150"/>
        <c:axId val="36174848"/>
        <c:axId val="38950784"/>
      </c:barChart>
      <c:catAx>
        <c:axId val="36174848"/>
        <c:scaling>
          <c:orientation val="minMax"/>
        </c:scaling>
        <c:delete val="0"/>
        <c:axPos val="b"/>
        <c:majorTickMark val="out"/>
        <c:minorTickMark val="none"/>
        <c:tickLblPos val="nextTo"/>
        <c:crossAx val="38950784"/>
        <c:crosses val="autoZero"/>
        <c:auto val="1"/>
        <c:lblAlgn val="ctr"/>
        <c:lblOffset val="100"/>
        <c:noMultiLvlLbl val="0"/>
      </c:catAx>
      <c:valAx>
        <c:axId val="38950784"/>
        <c:scaling>
          <c:orientation val="minMax"/>
        </c:scaling>
        <c:delete val="0"/>
        <c:axPos val="l"/>
        <c:majorGridlines/>
        <c:numFmt formatCode="0%" sourceLinked="0"/>
        <c:majorTickMark val="out"/>
        <c:minorTickMark val="none"/>
        <c:tickLblPos val="nextTo"/>
        <c:crossAx val="36174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89C6A-5C80-4741-9770-0CAA50D4B85D}" type="doc">
      <dgm:prSet loTypeId="urn:microsoft.com/office/officeart/2005/8/layout/cycle7" loCatId="cycle" qsTypeId="urn:microsoft.com/office/officeart/2005/8/quickstyle/simple1" qsCatId="simple" csTypeId="urn:microsoft.com/office/officeart/2005/8/colors/accent5_2" csCatId="accent5" phldr="1"/>
      <dgm:spPr/>
      <dgm:t>
        <a:bodyPr/>
        <a:lstStyle/>
        <a:p>
          <a:endParaRPr lang="en-US"/>
        </a:p>
      </dgm:t>
    </dgm:pt>
    <dgm:pt modelId="{4EE06F56-4582-40EA-A184-5C66D5156607}">
      <dgm:prSet phldrT="[Text]"/>
      <dgm:spPr>
        <a:solidFill>
          <a:schemeClr val="accent1"/>
        </a:solidFill>
      </dgm:spPr>
      <dgm:t>
        <a:bodyPr/>
        <a:lstStyle/>
        <a:p>
          <a:r>
            <a:rPr lang="en-US" b="1" dirty="0" smtClean="0">
              <a:solidFill>
                <a:schemeClr val="tx1"/>
              </a:solidFill>
            </a:rPr>
            <a:t>Transfer of Learning Activity</a:t>
          </a:r>
          <a:endParaRPr lang="en-US" b="1" dirty="0">
            <a:solidFill>
              <a:schemeClr val="tx1"/>
            </a:solidFill>
          </a:endParaRPr>
        </a:p>
      </dgm:t>
    </dgm:pt>
    <dgm:pt modelId="{4B4E1F7E-34E8-465B-B3BC-9EC91C4E47B8}" type="parTrans" cxnId="{A0F555D6-7E47-4345-BC8F-723A2B5CB8CA}">
      <dgm:prSet/>
      <dgm:spPr/>
      <dgm:t>
        <a:bodyPr/>
        <a:lstStyle/>
        <a:p>
          <a:endParaRPr lang="en-US"/>
        </a:p>
      </dgm:t>
    </dgm:pt>
    <dgm:pt modelId="{45C8F466-6BAC-477E-BB2A-D44AB69D4AA9}" type="sibTrans" cxnId="{A0F555D6-7E47-4345-BC8F-723A2B5CB8CA}">
      <dgm:prSet/>
      <dgm:spPr/>
      <dgm:t>
        <a:bodyPr/>
        <a:lstStyle/>
        <a:p>
          <a:endParaRPr lang="en-US"/>
        </a:p>
      </dgm:t>
    </dgm:pt>
    <dgm:pt modelId="{AEE9080D-48C0-41F1-AF01-FCB0A1059D9D}">
      <dgm:prSet phldrT="[Text]"/>
      <dgm:spPr>
        <a:solidFill>
          <a:schemeClr val="accent1"/>
        </a:solidFill>
      </dgm:spPr>
      <dgm:t>
        <a:bodyPr/>
        <a:lstStyle/>
        <a:p>
          <a:r>
            <a:rPr lang="en-US" b="1" dirty="0" smtClean="0">
              <a:solidFill>
                <a:schemeClr val="tx1"/>
              </a:solidFill>
            </a:rPr>
            <a:t>Pre-post</a:t>
          </a:r>
          <a:r>
            <a:rPr lang="en-US" b="1" baseline="0" dirty="0" smtClean="0">
              <a:solidFill>
                <a:schemeClr val="tx1"/>
              </a:solidFill>
            </a:rPr>
            <a:t> knowledge assessment</a:t>
          </a:r>
          <a:endParaRPr lang="en-US" b="1" dirty="0">
            <a:solidFill>
              <a:schemeClr val="tx1"/>
            </a:solidFill>
          </a:endParaRPr>
        </a:p>
      </dgm:t>
    </dgm:pt>
    <dgm:pt modelId="{FED9C3BB-EF3C-47C8-A9E0-C4A6053A240A}" type="parTrans" cxnId="{9C4DD9F5-26D7-4F61-BFE3-0A80C5CBD0BB}">
      <dgm:prSet/>
      <dgm:spPr/>
      <dgm:t>
        <a:bodyPr/>
        <a:lstStyle/>
        <a:p>
          <a:endParaRPr lang="en-US"/>
        </a:p>
      </dgm:t>
    </dgm:pt>
    <dgm:pt modelId="{D2CA1957-38D7-4E8D-AD72-112687D8AD40}" type="sibTrans" cxnId="{9C4DD9F5-26D7-4F61-BFE3-0A80C5CBD0BB}">
      <dgm:prSet/>
      <dgm:spPr/>
      <dgm:t>
        <a:bodyPr/>
        <a:lstStyle/>
        <a:p>
          <a:endParaRPr lang="en-US"/>
        </a:p>
      </dgm:t>
    </dgm:pt>
    <dgm:pt modelId="{4D3D4FCE-0118-4CE3-BD9C-200BA675BE7A}">
      <dgm:prSet phldrT="[Text]"/>
      <dgm:spPr>
        <a:solidFill>
          <a:schemeClr val="accent1"/>
        </a:solidFill>
      </dgm:spPr>
      <dgm:t>
        <a:bodyPr/>
        <a:lstStyle/>
        <a:p>
          <a:r>
            <a:rPr lang="en-US" b="1" dirty="0" smtClean="0">
              <a:solidFill>
                <a:schemeClr val="tx1"/>
              </a:solidFill>
            </a:rPr>
            <a:t>Satisfaction Survey</a:t>
          </a:r>
          <a:endParaRPr lang="en-US" b="1" dirty="0">
            <a:solidFill>
              <a:schemeClr val="tx1"/>
            </a:solidFill>
          </a:endParaRPr>
        </a:p>
      </dgm:t>
    </dgm:pt>
    <dgm:pt modelId="{0A5968CA-573A-4CDF-A7DB-D4D40038787C}" type="parTrans" cxnId="{2592C8D0-CFC3-4412-A803-2A62D6AF7EA7}">
      <dgm:prSet/>
      <dgm:spPr/>
      <dgm:t>
        <a:bodyPr/>
        <a:lstStyle/>
        <a:p>
          <a:endParaRPr lang="en-US"/>
        </a:p>
      </dgm:t>
    </dgm:pt>
    <dgm:pt modelId="{C03FE43E-43D4-4C03-B60F-06DA0562400D}" type="sibTrans" cxnId="{2592C8D0-CFC3-4412-A803-2A62D6AF7EA7}">
      <dgm:prSet/>
      <dgm:spPr/>
      <dgm:t>
        <a:bodyPr/>
        <a:lstStyle/>
        <a:p>
          <a:endParaRPr lang="en-US"/>
        </a:p>
      </dgm:t>
    </dgm:pt>
    <dgm:pt modelId="{16F28AD0-1351-49FF-A072-1890B8EC7948}" type="pres">
      <dgm:prSet presAssocID="{87C89C6A-5C80-4741-9770-0CAA50D4B85D}" presName="Name0" presStyleCnt="0">
        <dgm:presLayoutVars>
          <dgm:dir/>
          <dgm:resizeHandles val="exact"/>
        </dgm:presLayoutVars>
      </dgm:prSet>
      <dgm:spPr/>
      <dgm:t>
        <a:bodyPr/>
        <a:lstStyle/>
        <a:p>
          <a:endParaRPr lang="en-US"/>
        </a:p>
      </dgm:t>
    </dgm:pt>
    <dgm:pt modelId="{59913133-B78D-4303-A0EF-612DB33EE45C}" type="pres">
      <dgm:prSet presAssocID="{4EE06F56-4582-40EA-A184-5C66D5156607}" presName="node" presStyleLbl="node1" presStyleIdx="0" presStyleCnt="3" custScaleY="166556">
        <dgm:presLayoutVars>
          <dgm:bulletEnabled val="1"/>
        </dgm:presLayoutVars>
      </dgm:prSet>
      <dgm:spPr/>
      <dgm:t>
        <a:bodyPr/>
        <a:lstStyle/>
        <a:p>
          <a:endParaRPr lang="en-US"/>
        </a:p>
      </dgm:t>
    </dgm:pt>
    <dgm:pt modelId="{6ADD24CC-0480-4316-BA4D-87168991C91F}" type="pres">
      <dgm:prSet presAssocID="{45C8F466-6BAC-477E-BB2A-D44AB69D4AA9}" presName="sibTrans" presStyleLbl="sibTrans2D1" presStyleIdx="0" presStyleCnt="3"/>
      <dgm:spPr/>
      <dgm:t>
        <a:bodyPr/>
        <a:lstStyle/>
        <a:p>
          <a:endParaRPr lang="en-US"/>
        </a:p>
      </dgm:t>
    </dgm:pt>
    <dgm:pt modelId="{DF54ACC9-9E20-410C-97A6-212758CBC11D}" type="pres">
      <dgm:prSet presAssocID="{45C8F466-6BAC-477E-BB2A-D44AB69D4AA9}" presName="connectorText" presStyleLbl="sibTrans2D1" presStyleIdx="0" presStyleCnt="3"/>
      <dgm:spPr/>
      <dgm:t>
        <a:bodyPr/>
        <a:lstStyle/>
        <a:p>
          <a:endParaRPr lang="en-US"/>
        </a:p>
      </dgm:t>
    </dgm:pt>
    <dgm:pt modelId="{EBFC1402-E7DB-4C4A-96BE-B48287C9CA67}" type="pres">
      <dgm:prSet presAssocID="{AEE9080D-48C0-41F1-AF01-FCB0A1059D9D}" presName="node" presStyleLbl="node1" presStyleIdx="1" presStyleCnt="3" custScaleY="158019">
        <dgm:presLayoutVars>
          <dgm:bulletEnabled val="1"/>
        </dgm:presLayoutVars>
      </dgm:prSet>
      <dgm:spPr/>
      <dgm:t>
        <a:bodyPr/>
        <a:lstStyle/>
        <a:p>
          <a:endParaRPr lang="en-US"/>
        </a:p>
      </dgm:t>
    </dgm:pt>
    <dgm:pt modelId="{97C79772-6190-4AF5-8521-8855A9936679}" type="pres">
      <dgm:prSet presAssocID="{D2CA1957-38D7-4E8D-AD72-112687D8AD40}" presName="sibTrans" presStyleLbl="sibTrans2D1" presStyleIdx="1" presStyleCnt="3"/>
      <dgm:spPr/>
      <dgm:t>
        <a:bodyPr/>
        <a:lstStyle/>
        <a:p>
          <a:endParaRPr lang="en-US"/>
        </a:p>
      </dgm:t>
    </dgm:pt>
    <dgm:pt modelId="{D4F4C92A-73DD-4CAD-A95C-6201E4A433E3}" type="pres">
      <dgm:prSet presAssocID="{D2CA1957-38D7-4E8D-AD72-112687D8AD40}" presName="connectorText" presStyleLbl="sibTrans2D1" presStyleIdx="1" presStyleCnt="3"/>
      <dgm:spPr/>
      <dgm:t>
        <a:bodyPr/>
        <a:lstStyle/>
        <a:p>
          <a:endParaRPr lang="en-US"/>
        </a:p>
      </dgm:t>
    </dgm:pt>
    <dgm:pt modelId="{5A3A1F33-3736-4715-ADD5-AB12EA7C303D}" type="pres">
      <dgm:prSet presAssocID="{4D3D4FCE-0118-4CE3-BD9C-200BA675BE7A}" presName="node" presStyleLbl="node1" presStyleIdx="2" presStyleCnt="3" custScaleY="148889">
        <dgm:presLayoutVars>
          <dgm:bulletEnabled val="1"/>
        </dgm:presLayoutVars>
      </dgm:prSet>
      <dgm:spPr/>
      <dgm:t>
        <a:bodyPr/>
        <a:lstStyle/>
        <a:p>
          <a:endParaRPr lang="en-US"/>
        </a:p>
      </dgm:t>
    </dgm:pt>
    <dgm:pt modelId="{4DAB9EF6-5193-4021-AE67-C22D3E00397A}" type="pres">
      <dgm:prSet presAssocID="{C03FE43E-43D4-4C03-B60F-06DA0562400D}" presName="sibTrans" presStyleLbl="sibTrans2D1" presStyleIdx="2" presStyleCnt="3"/>
      <dgm:spPr/>
      <dgm:t>
        <a:bodyPr/>
        <a:lstStyle/>
        <a:p>
          <a:endParaRPr lang="en-US"/>
        </a:p>
      </dgm:t>
    </dgm:pt>
    <dgm:pt modelId="{17997448-F968-449F-98BA-01ED6AE2047D}" type="pres">
      <dgm:prSet presAssocID="{C03FE43E-43D4-4C03-B60F-06DA0562400D}" presName="connectorText" presStyleLbl="sibTrans2D1" presStyleIdx="2" presStyleCnt="3"/>
      <dgm:spPr/>
      <dgm:t>
        <a:bodyPr/>
        <a:lstStyle/>
        <a:p>
          <a:endParaRPr lang="en-US"/>
        </a:p>
      </dgm:t>
    </dgm:pt>
  </dgm:ptLst>
  <dgm:cxnLst>
    <dgm:cxn modelId="{A0F555D6-7E47-4345-BC8F-723A2B5CB8CA}" srcId="{87C89C6A-5C80-4741-9770-0CAA50D4B85D}" destId="{4EE06F56-4582-40EA-A184-5C66D5156607}" srcOrd="0" destOrd="0" parTransId="{4B4E1F7E-34E8-465B-B3BC-9EC91C4E47B8}" sibTransId="{45C8F466-6BAC-477E-BB2A-D44AB69D4AA9}"/>
    <dgm:cxn modelId="{CE2E4BA1-5A13-4568-ABD5-79A12C7A10D1}" type="presOf" srcId="{C03FE43E-43D4-4C03-B60F-06DA0562400D}" destId="{4DAB9EF6-5193-4021-AE67-C22D3E00397A}" srcOrd="0" destOrd="0" presId="urn:microsoft.com/office/officeart/2005/8/layout/cycle7"/>
    <dgm:cxn modelId="{2592C8D0-CFC3-4412-A803-2A62D6AF7EA7}" srcId="{87C89C6A-5C80-4741-9770-0CAA50D4B85D}" destId="{4D3D4FCE-0118-4CE3-BD9C-200BA675BE7A}" srcOrd="2" destOrd="0" parTransId="{0A5968CA-573A-4CDF-A7DB-D4D40038787C}" sibTransId="{C03FE43E-43D4-4C03-B60F-06DA0562400D}"/>
    <dgm:cxn modelId="{B5AA7598-A8CF-430A-B7CC-11ACA2278937}" type="presOf" srcId="{AEE9080D-48C0-41F1-AF01-FCB0A1059D9D}" destId="{EBFC1402-E7DB-4C4A-96BE-B48287C9CA67}" srcOrd="0" destOrd="0" presId="urn:microsoft.com/office/officeart/2005/8/layout/cycle7"/>
    <dgm:cxn modelId="{FE2F3E33-B454-4FB0-A1CF-3A9EA5360806}" type="presOf" srcId="{D2CA1957-38D7-4E8D-AD72-112687D8AD40}" destId="{D4F4C92A-73DD-4CAD-A95C-6201E4A433E3}" srcOrd="1" destOrd="0" presId="urn:microsoft.com/office/officeart/2005/8/layout/cycle7"/>
    <dgm:cxn modelId="{2815F1B6-327F-4B62-AF40-3E0FAF8CFB4B}" type="presOf" srcId="{45C8F466-6BAC-477E-BB2A-D44AB69D4AA9}" destId="{6ADD24CC-0480-4316-BA4D-87168991C91F}" srcOrd="0" destOrd="0" presId="urn:microsoft.com/office/officeart/2005/8/layout/cycle7"/>
    <dgm:cxn modelId="{5D88CA45-7599-4526-8570-46399308142E}" type="presOf" srcId="{D2CA1957-38D7-4E8D-AD72-112687D8AD40}" destId="{97C79772-6190-4AF5-8521-8855A9936679}" srcOrd="0" destOrd="0" presId="urn:microsoft.com/office/officeart/2005/8/layout/cycle7"/>
    <dgm:cxn modelId="{9C4DD9F5-26D7-4F61-BFE3-0A80C5CBD0BB}" srcId="{87C89C6A-5C80-4741-9770-0CAA50D4B85D}" destId="{AEE9080D-48C0-41F1-AF01-FCB0A1059D9D}" srcOrd="1" destOrd="0" parTransId="{FED9C3BB-EF3C-47C8-A9E0-C4A6053A240A}" sibTransId="{D2CA1957-38D7-4E8D-AD72-112687D8AD40}"/>
    <dgm:cxn modelId="{46F6CE15-927F-4C0A-9332-C7B56C33B10B}" type="presOf" srcId="{4EE06F56-4582-40EA-A184-5C66D5156607}" destId="{59913133-B78D-4303-A0EF-612DB33EE45C}" srcOrd="0" destOrd="0" presId="urn:microsoft.com/office/officeart/2005/8/layout/cycle7"/>
    <dgm:cxn modelId="{173DA227-7937-4D9E-98D3-0BF301C7456E}" type="presOf" srcId="{45C8F466-6BAC-477E-BB2A-D44AB69D4AA9}" destId="{DF54ACC9-9E20-410C-97A6-212758CBC11D}" srcOrd="1" destOrd="0" presId="urn:microsoft.com/office/officeart/2005/8/layout/cycle7"/>
    <dgm:cxn modelId="{2100888F-1B74-4142-870B-F4E3DA193CF0}" type="presOf" srcId="{4D3D4FCE-0118-4CE3-BD9C-200BA675BE7A}" destId="{5A3A1F33-3736-4715-ADD5-AB12EA7C303D}" srcOrd="0" destOrd="0" presId="urn:microsoft.com/office/officeart/2005/8/layout/cycle7"/>
    <dgm:cxn modelId="{2095A169-3935-4EAE-849F-FC92A5B00790}" type="presOf" srcId="{C03FE43E-43D4-4C03-B60F-06DA0562400D}" destId="{17997448-F968-449F-98BA-01ED6AE2047D}" srcOrd="1" destOrd="0" presId="urn:microsoft.com/office/officeart/2005/8/layout/cycle7"/>
    <dgm:cxn modelId="{5A2476A4-8AB5-4189-A427-D226ED5ABE01}" type="presOf" srcId="{87C89C6A-5C80-4741-9770-0CAA50D4B85D}" destId="{16F28AD0-1351-49FF-A072-1890B8EC7948}" srcOrd="0" destOrd="0" presId="urn:microsoft.com/office/officeart/2005/8/layout/cycle7"/>
    <dgm:cxn modelId="{F4274FE2-ADD8-46C6-92D5-1F1F04E3B1BD}" type="presParOf" srcId="{16F28AD0-1351-49FF-A072-1890B8EC7948}" destId="{59913133-B78D-4303-A0EF-612DB33EE45C}" srcOrd="0" destOrd="0" presId="urn:microsoft.com/office/officeart/2005/8/layout/cycle7"/>
    <dgm:cxn modelId="{A7B0F340-57B6-4AA6-974D-10C6A383C0B3}" type="presParOf" srcId="{16F28AD0-1351-49FF-A072-1890B8EC7948}" destId="{6ADD24CC-0480-4316-BA4D-87168991C91F}" srcOrd="1" destOrd="0" presId="urn:microsoft.com/office/officeart/2005/8/layout/cycle7"/>
    <dgm:cxn modelId="{120FEDA0-0AC6-4782-B58F-C45029CD2D29}" type="presParOf" srcId="{6ADD24CC-0480-4316-BA4D-87168991C91F}" destId="{DF54ACC9-9E20-410C-97A6-212758CBC11D}" srcOrd="0" destOrd="0" presId="urn:microsoft.com/office/officeart/2005/8/layout/cycle7"/>
    <dgm:cxn modelId="{84BA10B2-63A1-4C83-B84F-EE128CF8678E}" type="presParOf" srcId="{16F28AD0-1351-49FF-A072-1890B8EC7948}" destId="{EBFC1402-E7DB-4C4A-96BE-B48287C9CA67}" srcOrd="2" destOrd="0" presId="urn:microsoft.com/office/officeart/2005/8/layout/cycle7"/>
    <dgm:cxn modelId="{5D069EBC-AA63-465A-B2ED-D57D92EA8122}" type="presParOf" srcId="{16F28AD0-1351-49FF-A072-1890B8EC7948}" destId="{97C79772-6190-4AF5-8521-8855A9936679}" srcOrd="3" destOrd="0" presId="urn:microsoft.com/office/officeart/2005/8/layout/cycle7"/>
    <dgm:cxn modelId="{D5DD95B4-8039-4536-A47F-FB3A967CD137}" type="presParOf" srcId="{97C79772-6190-4AF5-8521-8855A9936679}" destId="{D4F4C92A-73DD-4CAD-A95C-6201E4A433E3}" srcOrd="0" destOrd="0" presId="urn:microsoft.com/office/officeart/2005/8/layout/cycle7"/>
    <dgm:cxn modelId="{1EEC8D3E-5835-4119-82BB-D35B06FF4372}" type="presParOf" srcId="{16F28AD0-1351-49FF-A072-1890B8EC7948}" destId="{5A3A1F33-3736-4715-ADD5-AB12EA7C303D}" srcOrd="4" destOrd="0" presId="urn:microsoft.com/office/officeart/2005/8/layout/cycle7"/>
    <dgm:cxn modelId="{2527C9FF-DD4A-453C-B8BF-7DCD084907DD}" type="presParOf" srcId="{16F28AD0-1351-49FF-A072-1890B8EC7948}" destId="{4DAB9EF6-5193-4021-AE67-C22D3E00397A}" srcOrd="5" destOrd="0" presId="urn:microsoft.com/office/officeart/2005/8/layout/cycle7"/>
    <dgm:cxn modelId="{85BA4A0C-3A52-4471-9B1C-2D2CBB7257F6}" type="presParOf" srcId="{4DAB9EF6-5193-4021-AE67-C22D3E00397A}" destId="{17997448-F968-449F-98BA-01ED6AE2047D}" srcOrd="0" destOrd="0" presId="urn:microsoft.com/office/officeart/2005/8/layout/cycle7"/>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31B45C-97D5-4365-B3BD-ACE507792F9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810DC7C-11E5-4632-BCF0-99DC9315D7F4}">
      <dgm:prSet phldrT="[Text]" custT="1"/>
      <dgm:spPr/>
      <dgm:t>
        <a:bodyPr/>
        <a:lstStyle/>
        <a:p>
          <a:r>
            <a:rPr lang="en-US" sz="1800" baseline="0" dirty="0" smtClean="0">
              <a:solidFill>
                <a:schemeClr val="tx1"/>
              </a:solidFill>
            </a:rPr>
            <a:t>Definition</a:t>
          </a:r>
          <a:endParaRPr lang="en-US" sz="1800" baseline="0" dirty="0">
            <a:solidFill>
              <a:schemeClr val="tx1"/>
            </a:solidFill>
          </a:endParaRPr>
        </a:p>
      </dgm:t>
    </dgm:pt>
    <dgm:pt modelId="{AA09EC74-F5C1-471C-9F7D-2434B766094E}" type="parTrans" cxnId="{3616D870-718E-4A14-B8B6-5CACF2D4CCBD}">
      <dgm:prSet/>
      <dgm:spPr/>
      <dgm:t>
        <a:bodyPr/>
        <a:lstStyle/>
        <a:p>
          <a:endParaRPr lang="en-US"/>
        </a:p>
      </dgm:t>
    </dgm:pt>
    <dgm:pt modelId="{B894FB48-1335-462D-AAE3-9A707F0A800C}" type="sibTrans" cxnId="{3616D870-718E-4A14-B8B6-5CACF2D4CCBD}">
      <dgm:prSet/>
      <dgm:spPr/>
      <dgm:t>
        <a:bodyPr/>
        <a:lstStyle/>
        <a:p>
          <a:endParaRPr lang="en-US"/>
        </a:p>
      </dgm:t>
    </dgm:pt>
    <dgm:pt modelId="{001BFB1B-4DA0-4C5F-9D2D-BE2328D1A5ED}">
      <dgm:prSet phldrT="[Text]" custT="1"/>
      <dgm:spPr/>
      <dgm:t>
        <a:bodyPr/>
        <a:lstStyle/>
        <a:p>
          <a:r>
            <a:rPr lang="en-US" sz="1800" baseline="0" dirty="0" smtClean="0">
              <a:solidFill>
                <a:schemeClr val="tx1"/>
              </a:solidFill>
            </a:rPr>
            <a:t>Provide ongoing to care to people with disabilities</a:t>
          </a:r>
          <a:endParaRPr lang="en-US" sz="1800" baseline="0" dirty="0">
            <a:solidFill>
              <a:schemeClr val="tx1"/>
            </a:solidFill>
          </a:endParaRPr>
        </a:p>
      </dgm:t>
    </dgm:pt>
    <dgm:pt modelId="{7A20E41C-3C77-41DB-9EA6-EF100B5316DE}" type="parTrans" cxnId="{AB9BEF49-A918-4178-A743-5784F5130910}">
      <dgm:prSet/>
      <dgm:spPr/>
      <dgm:t>
        <a:bodyPr/>
        <a:lstStyle/>
        <a:p>
          <a:endParaRPr lang="en-US"/>
        </a:p>
      </dgm:t>
    </dgm:pt>
    <dgm:pt modelId="{4FCCD8DE-B1E1-43BB-A356-79AD27B70E9C}" type="sibTrans" cxnId="{AB9BEF49-A918-4178-A743-5784F5130910}">
      <dgm:prSet/>
      <dgm:spPr/>
      <dgm:t>
        <a:bodyPr/>
        <a:lstStyle/>
        <a:p>
          <a:endParaRPr lang="en-US"/>
        </a:p>
      </dgm:t>
    </dgm:pt>
    <dgm:pt modelId="{6E2E7932-8724-4F04-873C-3BEBA51D7708}">
      <dgm:prSet phldrT="[Text]" custT="1"/>
      <dgm:spPr/>
      <dgm:t>
        <a:bodyPr/>
        <a:lstStyle/>
        <a:p>
          <a:r>
            <a:rPr lang="en-US" sz="1800" baseline="0" dirty="0" smtClean="0">
              <a:solidFill>
                <a:schemeClr val="tx1"/>
              </a:solidFill>
            </a:rPr>
            <a:t>Providers</a:t>
          </a:r>
          <a:endParaRPr lang="en-US" sz="1800" baseline="0" dirty="0">
            <a:solidFill>
              <a:schemeClr val="tx1"/>
            </a:solidFill>
          </a:endParaRPr>
        </a:p>
      </dgm:t>
    </dgm:pt>
    <dgm:pt modelId="{193DF377-913F-4C6E-AD2B-7F62852C560E}" type="parTrans" cxnId="{456297FA-1C62-47FA-82DD-F3280B240A75}">
      <dgm:prSet/>
      <dgm:spPr/>
      <dgm:t>
        <a:bodyPr/>
        <a:lstStyle/>
        <a:p>
          <a:endParaRPr lang="en-US"/>
        </a:p>
      </dgm:t>
    </dgm:pt>
    <dgm:pt modelId="{AAFC9998-A42D-4042-9D08-2A015DDF5AEF}" type="sibTrans" cxnId="{456297FA-1C62-47FA-82DD-F3280B240A75}">
      <dgm:prSet/>
      <dgm:spPr/>
      <dgm:t>
        <a:bodyPr/>
        <a:lstStyle/>
        <a:p>
          <a:endParaRPr lang="en-US"/>
        </a:p>
      </dgm:t>
    </dgm:pt>
    <dgm:pt modelId="{7D933F9F-0B4C-425D-AE3B-AD910C3AA77C}">
      <dgm:prSet phldrT="[Text]" custT="1"/>
      <dgm:spPr/>
      <dgm:t>
        <a:bodyPr/>
        <a:lstStyle/>
        <a:p>
          <a:r>
            <a:rPr lang="en-US" sz="1800" baseline="0" dirty="0" smtClean="0">
              <a:solidFill>
                <a:schemeClr val="tx1"/>
              </a:solidFill>
            </a:rPr>
            <a:t>Most care provided by family members, with women providing majority of care</a:t>
          </a:r>
          <a:endParaRPr lang="en-US" sz="1800" baseline="0" dirty="0">
            <a:solidFill>
              <a:schemeClr val="tx1"/>
            </a:solidFill>
          </a:endParaRPr>
        </a:p>
      </dgm:t>
    </dgm:pt>
    <dgm:pt modelId="{7C3443FB-CAC7-4E3A-9F98-BACEDA401CB4}" type="parTrans" cxnId="{19AA2BDA-A2F1-4234-963F-C0E0886F732E}">
      <dgm:prSet/>
      <dgm:spPr/>
      <dgm:t>
        <a:bodyPr/>
        <a:lstStyle/>
        <a:p>
          <a:endParaRPr lang="en-US"/>
        </a:p>
      </dgm:t>
    </dgm:pt>
    <dgm:pt modelId="{F9ED1275-8A45-49A6-8631-85277BAC9641}" type="sibTrans" cxnId="{19AA2BDA-A2F1-4234-963F-C0E0886F732E}">
      <dgm:prSet/>
      <dgm:spPr/>
      <dgm:t>
        <a:bodyPr/>
        <a:lstStyle/>
        <a:p>
          <a:endParaRPr lang="en-US"/>
        </a:p>
      </dgm:t>
    </dgm:pt>
    <dgm:pt modelId="{A8561277-C081-4A1F-BD9A-ED4B32925C78}">
      <dgm:prSet phldrT="[Text]" custT="1"/>
      <dgm:spPr/>
      <dgm:t>
        <a:bodyPr/>
        <a:lstStyle/>
        <a:p>
          <a:r>
            <a:rPr lang="en-US" sz="1800" baseline="0" dirty="0" smtClean="0">
              <a:solidFill>
                <a:schemeClr val="tx1"/>
              </a:solidFill>
            </a:rPr>
            <a:t>Tasks</a:t>
          </a:r>
          <a:endParaRPr lang="en-US" sz="1800" baseline="0" dirty="0">
            <a:solidFill>
              <a:schemeClr val="tx1"/>
            </a:solidFill>
          </a:endParaRPr>
        </a:p>
      </dgm:t>
    </dgm:pt>
    <dgm:pt modelId="{EC3383DF-FFE9-43A1-BDD6-99E60B66C750}" type="parTrans" cxnId="{1B0F879F-A6E4-432A-9790-549E96FCE19B}">
      <dgm:prSet/>
      <dgm:spPr/>
      <dgm:t>
        <a:bodyPr/>
        <a:lstStyle/>
        <a:p>
          <a:endParaRPr lang="en-US"/>
        </a:p>
      </dgm:t>
    </dgm:pt>
    <dgm:pt modelId="{F8D23CCD-FDE5-427D-8A66-2AC6ADEA4941}" type="sibTrans" cxnId="{1B0F879F-A6E4-432A-9790-549E96FCE19B}">
      <dgm:prSet/>
      <dgm:spPr/>
      <dgm:t>
        <a:bodyPr/>
        <a:lstStyle/>
        <a:p>
          <a:endParaRPr lang="en-US"/>
        </a:p>
      </dgm:t>
    </dgm:pt>
    <dgm:pt modelId="{B0E0787C-4B05-406C-926D-E85274557ADC}">
      <dgm:prSet phldrT="[Text]" custT="1"/>
      <dgm:spPr/>
      <dgm:t>
        <a:bodyPr/>
        <a:lstStyle/>
        <a:p>
          <a:r>
            <a:rPr lang="en-US" sz="1800" baseline="0" dirty="0" smtClean="0">
              <a:solidFill>
                <a:schemeClr val="tx1"/>
              </a:solidFill>
            </a:rPr>
            <a:t>Variety of tasks including balancing checkbooks, grocery shopping, cooking, giving medications, assisting with bathing or dressing, etc</a:t>
          </a:r>
          <a:r>
            <a:rPr lang="en-US" sz="1800" baseline="0" dirty="0" smtClean="0"/>
            <a:t>.</a:t>
          </a:r>
          <a:br>
            <a:rPr lang="en-US" sz="1800" baseline="0" dirty="0" smtClean="0"/>
          </a:br>
          <a:endParaRPr lang="en-US" sz="1800" baseline="0" dirty="0"/>
        </a:p>
      </dgm:t>
    </dgm:pt>
    <dgm:pt modelId="{F5394DC9-0F2C-4522-9F23-8310F6246233}" type="parTrans" cxnId="{BF328F38-6312-4968-9E09-320F270C7429}">
      <dgm:prSet/>
      <dgm:spPr/>
      <dgm:t>
        <a:bodyPr/>
        <a:lstStyle/>
        <a:p>
          <a:endParaRPr lang="en-US"/>
        </a:p>
      </dgm:t>
    </dgm:pt>
    <dgm:pt modelId="{E384D736-E323-41E1-A137-3AE66B2F7FA5}" type="sibTrans" cxnId="{BF328F38-6312-4968-9E09-320F270C7429}">
      <dgm:prSet/>
      <dgm:spPr/>
      <dgm:t>
        <a:bodyPr/>
        <a:lstStyle/>
        <a:p>
          <a:endParaRPr lang="en-US"/>
        </a:p>
      </dgm:t>
    </dgm:pt>
    <dgm:pt modelId="{20FEAEEA-C098-4595-BA43-1F399551500D}">
      <dgm:prSet phldrT="[Text]"/>
      <dgm:spPr/>
      <dgm:t>
        <a:bodyPr/>
        <a:lstStyle/>
        <a:p>
          <a:r>
            <a:rPr lang="en-US" baseline="0" dirty="0" smtClean="0">
              <a:solidFill>
                <a:schemeClr val="tx1"/>
              </a:solidFill>
            </a:rPr>
            <a:t>Laws</a:t>
          </a:r>
        </a:p>
        <a:p>
          <a:r>
            <a:rPr lang="en-US" baseline="0" dirty="0" smtClean="0">
              <a:solidFill>
                <a:schemeClr val="tx1"/>
              </a:solidFill>
            </a:rPr>
            <a:t>- The “duty to care” may be imposed by law (through contract or family relationship)</a:t>
          </a:r>
          <a:r>
            <a:rPr lang="en-US" dirty="0" smtClean="0"/>
            <a:t/>
          </a:r>
          <a:br>
            <a:rPr lang="en-US" dirty="0" smtClean="0"/>
          </a:br>
          <a:endParaRPr lang="en-US" dirty="0"/>
        </a:p>
      </dgm:t>
    </dgm:pt>
    <dgm:pt modelId="{BD6F5F97-2747-4A6A-BCCA-67465EEDC79D}" type="parTrans" cxnId="{F8CF4294-6E14-495B-BD77-9A731FDF175D}">
      <dgm:prSet/>
      <dgm:spPr/>
      <dgm:t>
        <a:bodyPr/>
        <a:lstStyle/>
        <a:p>
          <a:endParaRPr lang="en-US"/>
        </a:p>
      </dgm:t>
    </dgm:pt>
    <dgm:pt modelId="{4CDE8127-FCA2-4BAC-84A9-152E7FC01064}" type="sibTrans" cxnId="{F8CF4294-6E14-495B-BD77-9A731FDF175D}">
      <dgm:prSet/>
      <dgm:spPr/>
      <dgm:t>
        <a:bodyPr/>
        <a:lstStyle/>
        <a:p>
          <a:endParaRPr lang="en-US"/>
        </a:p>
      </dgm:t>
    </dgm:pt>
    <dgm:pt modelId="{8775F430-151D-4286-B6BF-A1E4F480E7DF}">
      <dgm:prSet phldrT="[Text]" custT="1"/>
      <dgm:spPr/>
      <dgm:t>
        <a:bodyPr/>
        <a:lstStyle/>
        <a:p>
          <a:r>
            <a:rPr lang="en-US" sz="1800" baseline="0" dirty="0" smtClean="0">
              <a:solidFill>
                <a:schemeClr val="tx1"/>
              </a:solidFill>
            </a:rPr>
            <a:t>Most are unpaid. Payment can come from client, 3</a:t>
          </a:r>
          <a:r>
            <a:rPr lang="en-US" sz="1800" baseline="30000" dirty="0" smtClean="0">
              <a:solidFill>
                <a:schemeClr val="tx1"/>
              </a:solidFill>
            </a:rPr>
            <a:t>rd</a:t>
          </a:r>
          <a:r>
            <a:rPr lang="en-US" sz="1800" baseline="0" dirty="0" smtClean="0">
              <a:solidFill>
                <a:schemeClr val="tx1"/>
              </a:solidFill>
            </a:rPr>
            <a:t> party, </a:t>
          </a:r>
          <a:r>
            <a:rPr lang="en-US" sz="1800" baseline="0" dirty="0" err="1" smtClean="0">
              <a:solidFill>
                <a:schemeClr val="tx1"/>
              </a:solidFill>
            </a:rPr>
            <a:t>MediCal</a:t>
          </a:r>
          <a:endParaRPr lang="en-US" sz="1800" baseline="0" dirty="0">
            <a:solidFill>
              <a:schemeClr val="tx1"/>
            </a:solidFill>
          </a:endParaRPr>
        </a:p>
      </dgm:t>
    </dgm:pt>
    <dgm:pt modelId="{3DF63348-7F06-4525-A5F8-182D47678EE6}" type="parTrans" cxnId="{67E37ECC-F624-435C-9FAB-5267A379A238}">
      <dgm:prSet/>
      <dgm:spPr/>
      <dgm:t>
        <a:bodyPr/>
        <a:lstStyle/>
        <a:p>
          <a:endParaRPr lang="en-US"/>
        </a:p>
      </dgm:t>
    </dgm:pt>
    <dgm:pt modelId="{C1896805-F930-4F02-A76B-8C98B497CE84}" type="sibTrans" cxnId="{67E37ECC-F624-435C-9FAB-5267A379A238}">
      <dgm:prSet/>
      <dgm:spPr/>
      <dgm:t>
        <a:bodyPr/>
        <a:lstStyle/>
        <a:p>
          <a:endParaRPr lang="en-US"/>
        </a:p>
      </dgm:t>
    </dgm:pt>
    <dgm:pt modelId="{58E48D3A-39B3-4BE3-A45C-41465514346F}" type="pres">
      <dgm:prSet presAssocID="{3931B45C-97D5-4365-B3BD-ACE507792F92}" presName="linear" presStyleCnt="0">
        <dgm:presLayoutVars>
          <dgm:dir/>
          <dgm:resizeHandles val="exact"/>
        </dgm:presLayoutVars>
      </dgm:prSet>
      <dgm:spPr/>
      <dgm:t>
        <a:bodyPr/>
        <a:lstStyle/>
        <a:p>
          <a:endParaRPr lang="en-US"/>
        </a:p>
      </dgm:t>
    </dgm:pt>
    <dgm:pt modelId="{ECBCED6F-2F75-403D-B637-EEA1B0ACA67B}" type="pres">
      <dgm:prSet presAssocID="{8810DC7C-11E5-4632-BCF0-99DC9315D7F4}" presName="comp" presStyleCnt="0"/>
      <dgm:spPr/>
    </dgm:pt>
    <dgm:pt modelId="{994D8D73-056E-456B-A2C3-D1B5DFD51BB4}" type="pres">
      <dgm:prSet presAssocID="{8810DC7C-11E5-4632-BCF0-99DC9315D7F4}" presName="box" presStyleLbl="node1" presStyleIdx="0" presStyleCnt="4"/>
      <dgm:spPr/>
      <dgm:t>
        <a:bodyPr/>
        <a:lstStyle/>
        <a:p>
          <a:endParaRPr lang="en-US"/>
        </a:p>
      </dgm:t>
    </dgm:pt>
    <dgm:pt modelId="{811AC29E-BB9B-4D97-8F9D-4748FA72C220}" type="pres">
      <dgm:prSet presAssocID="{8810DC7C-11E5-4632-BCF0-99DC9315D7F4}"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0AAE0D9-BDF0-45CF-B00F-2F72A9EE6BE4}" type="pres">
      <dgm:prSet presAssocID="{8810DC7C-11E5-4632-BCF0-99DC9315D7F4}" presName="text" presStyleLbl="node1" presStyleIdx="0" presStyleCnt="4">
        <dgm:presLayoutVars>
          <dgm:bulletEnabled val="1"/>
        </dgm:presLayoutVars>
      </dgm:prSet>
      <dgm:spPr/>
      <dgm:t>
        <a:bodyPr/>
        <a:lstStyle/>
        <a:p>
          <a:endParaRPr lang="en-US"/>
        </a:p>
      </dgm:t>
    </dgm:pt>
    <dgm:pt modelId="{591F7A0B-197A-4DCB-AC34-BFA8526A09EE}" type="pres">
      <dgm:prSet presAssocID="{B894FB48-1335-462D-AAE3-9A707F0A800C}" presName="spacer" presStyleCnt="0"/>
      <dgm:spPr/>
    </dgm:pt>
    <dgm:pt modelId="{17F0A945-1849-4A70-B61A-B17E30F9FA65}" type="pres">
      <dgm:prSet presAssocID="{6E2E7932-8724-4F04-873C-3BEBA51D7708}" presName="comp" presStyleCnt="0"/>
      <dgm:spPr/>
    </dgm:pt>
    <dgm:pt modelId="{867F3AB2-00F8-48CC-8AD3-84916334AF1B}" type="pres">
      <dgm:prSet presAssocID="{6E2E7932-8724-4F04-873C-3BEBA51D7708}" presName="box" presStyleLbl="node1" presStyleIdx="1" presStyleCnt="4"/>
      <dgm:spPr/>
      <dgm:t>
        <a:bodyPr/>
        <a:lstStyle/>
        <a:p>
          <a:endParaRPr lang="en-US"/>
        </a:p>
      </dgm:t>
    </dgm:pt>
    <dgm:pt modelId="{F588B82F-C342-44FD-AAB4-780395B0BA5F}" type="pres">
      <dgm:prSet presAssocID="{6E2E7932-8724-4F04-873C-3BEBA51D7708}"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5A9669EB-CD57-4B9D-A731-5B3934CAC2DA}" type="pres">
      <dgm:prSet presAssocID="{6E2E7932-8724-4F04-873C-3BEBA51D7708}" presName="text" presStyleLbl="node1" presStyleIdx="1" presStyleCnt="4">
        <dgm:presLayoutVars>
          <dgm:bulletEnabled val="1"/>
        </dgm:presLayoutVars>
      </dgm:prSet>
      <dgm:spPr/>
      <dgm:t>
        <a:bodyPr/>
        <a:lstStyle/>
        <a:p>
          <a:endParaRPr lang="en-US"/>
        </a:p>
      </dgm:t>
    </dgm:pt>
    <dgm:pt modelId="{50D52EF2-5971-4B66-87DE-0E49704E915D}" type="pres">
      <dgm:prSet presAssocID="{AAFC9998-A42D-4042-9D08-2A015DDF5AEF}" presName="spacer" presStyleCnt="0"/>
      <dgm:spPr/>
    </dgm:pt>
    <dgm:pt modelId="{3EF3E326-4466-4EC1-9844-EF339144216A}" type="pres">
      <dgm:prSet presAssocID="{A8561277-C081-4A1F-BD9A-ED4B32925C78}" presName="comp" presStyleCnt="0"/>
      <dgm:spPr/>
    </dgm:pt>
    <dgm:pt modelId="{72E1CAA9-9AE4-4129-98A1-6C81C22129E4}" type="pres">
      <dgm:prSet presAssocID="{A8561277-C081-4A1F-BD9A-ED4B32925C78}" presName="box" presStyleLbl="node1" presStyleIdx="2" presStyleCnt="4"/>
      <dgm:spPr/>
      <dgm:t>
        <a:bodyPr/>
        <a:lstStyle/>
        <a:p>
          <a:endParaRPr lang="en-US"/>
        </a:p>
      </dgm:t>
    </dgm:pt>
    <dgm:pt modelId="{223EEAD7-0AE8-4849-94B3-A51C9F1D224A}" type="pres">
      <dgm:prSet presAssocID="{A8561277-C081-4A1F-BD9A-ED4B32925C7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B3BF88D2-32D8-4965-9ED6-CAEA1E5F0758}" type="pres">
      <dgm:prSet presAssocID="{A8561277-C081-4A1F-BD9A-ED4B32925C78}" presName="text" presStyleLbl="node1" presStyleIdx="2" presStyleCnt="4">
        <dgm:presLayoutVars>
          <dgm:bulletEnabled val="1"/>
        </dgm:presLayoutVars>
      </dgm:prSet>
      <dgm:spPr/>
      <dgm:t>
        <a:bodyPr/>
        <a:lstStyle/>
        <a:p>
          <a:endParaRPr lang="en-US"/>
        </a:p>
      </dgm:t>
    </dgm:pt>
    <dgm:pt modelId="{47F5B292-EFAF-489F-8D90-5D70C7A010F4}" type="pres">
      <dgm:prSet presAssocID="{F8D23CCD-FDE5-427D-8A66-2AC6ADEA4941}" presName="spacer" presStyleCnt="0"/>
      <dgm:spPr/>
    </dgm:pt>
    <dgm:pt modelId="{7D228E7F-6645-4D9F-9A49-D2D670B7C8F9}" type="pres">
      <dgm:prSet presAssocID="{20FEAEEA-C098-4595-BA43-1F399551500D}" presName="comp" presStyleCnt="0"/>
      <dgm:spPr/>
    </dgm:pt>
    <dgm:pt modelId="{8D6DC3C5-7396-4A1B-BFF0-12EDFCEC6285}" type="pres">
      <dgm:prSet presAssocID="{20FEAEEA-C098-4595-BA43-1F399551500D}" presName="box" presStyleLbl="node1" presStyleIdx="3" presStyleCnt="4"/>
      <dgm:spPr/>
      <dgm:t>
        <a:bodyPr/>
        <a:lstStyle/>
        <a:p>
          <a:endParaRPr lang="en-US"/>
        </a:p>
      </dgm:t>
    </dgm:pt>
    <dgm:pt modelId="{CC1004C7-6D39-41FB-AAFA-E0114E3B50C5}" type="pres">
      <dgm:prSet presAssocID="{20FEAEEA-C098-4595-BA43-1F399551500D}"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87975FF6-AB33-4061-9439-8EFFF90BA450}" type="pres">
      <dgm:prSet presAssocID="{20FEAEEA-C098-4595-BA43-1F399551500D}" presName="text" presStyleLbl="node1" presStyleIdx="3" presStyleCnt="4">
        <dgm:presLayoutVars>
          <dgm:bulletEnabled val="1"/>
        </dgm:presLayoutVars>
      </dgm:prSet>
      <dgm:spPr/>
      <dgm:t>
        <a:bodyPr/>
        <a:lstStyle/>
        <a:p>
          <a:endParaRPr lang="en-US"/>
        </a:p>
      </dgm:t>
    </dgm:pt>
  </dgm:ptLst>
  <dgm:cxnLst>
    <dgm:cxn modelId="{AB9BEF49-A918-4178-A743-5784F5130910}" srcId="{8810DC7C-11E5-4632-BCF0-99DC9315D7F4}" destId="{001BFB1B-4DA0-4C5F-9D2D-BE2328D1A5ED}" srcOrd="0" destOrd="0" parTransId="{7A20E41C-3C77-41DB-9EA6-EF100B5316DE}" sibTransId="{4FCCD8DE-B1E1-43BB-A356-79AD27B70E9C}"/>
    <dgm:cxn modelId="{AC6E5F5F-F1A8-4495-9D20-A2A05FB8390D}" type="presOf" srcId="{001BFB1B-4DA0-4C5F-9D2D-BE2328D1A5ED}" destId="{994D8D73-056E-456B-A2C3-D1B5DFD51BB4}" srcOrd="0" destOrd="1" presId="urn:microsoft.com/office/officeart/2005/8/layout/vList4"/>
    <dgm:cxn modelId="{A5D1FF47-F154-4CFB-ABB2-E2EF66522EB3}" type="presOf" srcId="{A8561277-C081-4A1F-BD9A-ED4B32925C78}" destId="{B3BF88D2-32D8-4965-9ED6-CAEA1E5F0758}" srcOrd="1" destOrd="0" presId="urn:microsoft.com/office/officeart/2005/8/layout/vList4"/>
    <dgm:cxn modelId="{2E4ADDBD-3668-4D51-B0DB-DADB8977565E}" type="presOf" srcId="{8810DC7C-11E5-4632-BCF0-99DC9315D7F4}" destId="{00AAE0D9-BDF0-45CF-B00F-2F72A9EE6BE4}" srcOrd="1" destOrd="0" presId="urn:microsoft.com/office/officeart/2005/8/layout/vList4"/>
    <dgm:cxn modelId="{CC1490FA-58FA-4B12-A92A-DCA1A0029B0F}" type="presOf" srcId="{7D933F9F-0B4C-425D-AE3B-AD910C3AA77C}" destId="{867F3AB2-00F8-48CC-8AD3-84916334AF1B}" srcOrd="0" destOrd="1" presId="urn:microsoft.com/office/officeart/2005/8/layout/vList4"/>
    <dgm:cxn modelId="{5EF0D707-32E6-437F-84DB-201ADBC24A4F}" type="presOf" srcId="{A8561277-C081-4A1F-BD9A-ED4B32925C78}" destId="{72E1CAA9-9AE4-4129-98A1-6C81C22129E4}" srcOrd="0" destOrd="0" presId="urn:microsoft.com/office/officeart/2005/8/layout/vList4"/>
    <dgm:cxn modelId="{F8CF4294-6E14-495B-BD77-9A731FDF175D}" srcId="{3931B45C-97D5-4365-B3BD-ACE507792F92}" destId="{20FEAEEA-C098-4595-BA43-1F399551500D}" srcOrd="3" destOrd="0" parTransId="{BD6F5F97-2747-4A6A-BCCA-67465EEDC79D}" sibTransId="{4CDE8127-FCA2-4BAC-84A9-152E7FC01064}"/>
    <dgm:cxn modelId="{3616D870-718E-4A14-B8B6-5CACF2D4CCBD}" srcId="{3931B45C-97D5-4365-B3BD-ACE507792F92}" destId="{8810DC7C-11E5-4632-BCF0-99DC9315D7F4}" srcOrd="0" destOrd="0" parTransId="{AA09EC74-F5C1-471C-9F7D-2434B766094E}" sibTransId="{B894FB48-1335-462D-AAE3-9A707F0A800C}"/>
    <dgm:cxn modelId="{456297FA-1C62-47FA-82DD-F3280B240A75}" srcId="{3931B45C-97D5-4365-B3BD-ACE507792F92}" destId="{6E2E7932-8724-4F04-873C-3BEBA51D7708}" srcOrd="1" destOrd="0" parTransId="{193DF377-913F-4C6E-AD2B-7F62852C560E}" sibTransId="{AAFC9998-A42D-4042-9D08-2A015DDF5AEF}"/>
    <dgm:cxn modelId="{DECE2D10-5D22-4C82-8034-68B850DCE9EB}" type="presOf" srcId="{B0E0787C-4B05-406C-926D-E85274557ADC}" destId="{72E1CAA9-9AE4-4129-98A1-6C81C22129E4}" srcOrd="0" destOrd="1" presId="urn:microsoft.com/office/officeart/2005/8/layout/vList4"/>
    <dgm:cxn modelId="{BF328F38-6312-4968-9E09-320F270C7429}" srcId="{A8561277-C081-4A1F-BD9A-ED4B32925C78}" destId="{B0E0787C-4B05-406C-926D-E85274557ADC}" srcOrd="0" destOrd="0" parTransId="{F5394DC9-0F2C-4522-9F23-8310F6246233}" sibTransId="{E384D736-E323-41E1-A137-3AE66B2F7FA5}"/>
    <dgm:cxn modelId="{EEB8872B-A992-4E84-8415-98BA56182CB0}" type="presOf" srcId="{8775F430-151D-4286-B6BF-A1E4F480E7DF}" destId="{5A9669EB-CD57-4B9D-A731-5B3934CAC2DA}" srcOrd="1" destOrd="2" presId="urn:microsoft.com/office/officeart/2005/8/layout/vList4"/>
    <dgm:cxn modelId="{C61027FD-DA17-4010-B4DD-0D6AC7CBFDF6}" type="presOf" srcId="{7D933F9F-0B4C-425D-AE3B-AD910C3AA77C}" destId="{5A9669EB-CD57-4B9D-A731-5B3934CAC2DA}" srcOrd="1" destOrd="1" presId="urn:microsoft.com/office/officeart/2005/8/layout/vList4"/>
    <dgm:cxn modelId="{ACBE7D1D-F601-4797-A140-01100B8C52FE}" type="presOf" srcId="{001BFB1B-4DA0-4C5F-9D2D-BE2328D1A5ED}" destId="{00AAE0D9-BDF0-45CF-B00F-2F72A9EE6BE4}" srcOrd="1" destOrd="1" presId="urn:microsoft.com/office/officeart/2005/8/layout/vList4"/>
    <dgm:cxn modelId="{1B0F879F-A6E4-432A-9790-549E96FCE19B}" srcId="{3931B45C-97D5-4365-B3BD-ACE507792F92}" destId="{A8561277-C081-4A1F-BD9A-ED4B32925C78}" srcOrd="2" destOrd="0" parTransId="{EC3383DF-FFE9-43A1-BDD6-99E60B66C750}" sibTransId="{F8D23CCD-FDE5-427D-8A66-2AC6ADEA4941}"/>
    <dgm:cxn modelId="{19AA2BDA-A2F1-4234-963F-C0E0886F732E}" srcId="{6E2E7932-8724-4F04-873C-3BEBA51D7708}" destId="{7D933F9F-0B4C-425D-AE3B-AD910C3AA77C}" srcOrd="0" destOrd="0" parTransId="{7C3443FB-CAC7-4E3A-9F98-BACEDA401CB4}" sibTransId="{F9ED1275-8A45-49A6-8631-85277BAC9641}"/>
    <dgm:cxn modelId="{87108A56-0BFC-4B4B-9CA8-20CC9CA88B8B}" type="presOf" srcId="{20FEAEEA-C098-4595-BA43-1F399551500D}" destId="{87975FF6-AB33-4061-9439-8EFFF90BA450}" srcOrd="1" destOrd="0" presId="urn:microsoft.com/office/officeart/2005/8/layout/vList4"/>
    <dgm:cxn modelId="{B3B57C38-7344-417F-8F21-740424CE975E}" type="presOf" srcId="{8775F430-151D-4286-B6BF-A1E4F480E7DF}" destId="{867F3AB2-00F8-48CC-8AD3-84916334AF1B}" srcOrd="0" destOrd="2" presId="urn:microsoft.com/office/officeart/2005/8/layout/vList4"/>
    <dgm:cxn modelId="{3A6660D3-7BD3-4513-8F07-0A423E55FB8C}" type="presOf" srcId="{6E2E7932-8724-4F04-873C-3BEBA51D7708}" destId="{867F3AB2-00F8-48CC-8AD3-84916334AF1B}" srcOrd="0" destOrd="0" presId="urn:microsoft.com/office/officeart/2005/8/layout/vList4"/>
    <dgm:cxn modelId="{5EB9D010-7221-4F2A-8656-81626532F7FA}" type="presOf" srcId="{3931B45C-97D5-4365-B3BD-ACE507792F92}" destId="{58E48D3A-39B3-4BE3-A45C-41465514346F}" srcOrd="0" destOrd="0" presId="urn:microsoft.com/office/officeart/2005/8/layout/vList4"/>
    <dgm:cxn modelId="{326FA4D2-1F7B-4775-A963-93428BCD7917}" type="presOf" srcId="{20FEAEEA-C098-4595-BA43-1F399551500D}" destId="{8D6DC3C5-7396-4A1B-BFF0-12EDFCEC6285}" srcOrd="0" destOrd="0" presId="urn:microsoft.com/office/officeart/2005/8/layout/vList4"/>
    <dgm:cxn modelId="{20C636BB-0E91-4D59-BA47-3D8534A138A0}" type="presOf" srcId="{8810DC7C-11E5-4632-BCF0-99DC9315D7F4}" destId="{994D8D73-056E-456B-A2C3-D1B5DFD51BB4}" srcOrd="0" destOrd="0" presId="urn:microsoft.com/office/officeart/2005/8/layout/vList4"/>
    <dgm:cxn modelId="{EC444DB9-DA9C-45B1-896D-80BC00402481}" type="presOf" srcId="{B0E0787C-4B05-406C-926D-E85274557ADC}" destId="{B3BF88D2-32D8-4965-9ED6-CAEA1E5F0758}" srcOrd="1" destOrd="1" presId="urn:microsoft.com/office/officeart/2005/8/layout/vList4"/>
    <dgm:cxn modelId="{67E37ECC-F624-435C-9FAB-5267A379A238}" srcId="{6E2E7932-8724-4F04-873C-3BEBA51D7708}" destId="{8775F430-151D-4286-B6BF-A1E4F480E7DF}" srcOrd="1" destOrd="0" parTransId="{3DF63348-7F06-4525-A5F8-182D47678EE6}" sibTransId="{C1896805-F930-4F02-A76B-8C98B497CE84}"/>
    <dgm:cxn modelId="{B989B7E5-3AD6-4018-BA87-A8A4D86B24A9}" type="presOf" srcId="{6E2E7932-8724-4F04-873C-3BEBA51D7708}" destId="{5A9669EB-CD57-4B9D-A731-5B3934CAC2DA}" srcOrd="1" destOrd="0" presId="urn:microsoft.com/office/officeart/2005/8/layout/vList4"/>
    <dgm:cxn modelId="{A617A46A-B30E-4B39-917C-0D0B23BAEEBF}" type="presParOf" srcId="{58E48D3A-39B3-4BE3-A45C-41465514346F}" destId="{ECBCED6F-2F75-403D-B637-EEA1B0ACA67B}" srcOrd="0" destOrd="0" presId="urn:microsoft.com/office/officeart/2005/8/layout/vList4"/>
    <dgm:cxn modelId="{B37A53BA-13BF-494F-838B-C62D247EB5AB}" type="presParOf" srcId="{ECBCED6F-2F75-403D-B637-EEA1B0ACA67B}" destId="{994D8D73-056E-456B-A2C3-D1B5DFD51BB4}" srcOrd="0" destOrd="0" presId="urn:microsoft.com/office/officeart/2005/8/layout/vList4"/>
    <dgm:cxn modelId="{05DF5296-4900-4299-9B1A-A86F5276898B}" type="presParOf" srcId="{ECBCED6F-2F75-403D-B637-EEA1B0ACA67B}" destId="{811AC29E-BB9B-4D97-8F9D-4748FA72C220}" srcOrd="1" destOrd="0" presId="urn:microsoft.com/office/officeart/2005/8/layout/vList4"/>
    <dgm:cxn modelId="{E70AE13B-D6BA-42D2-9BD1-E93647C8E851}" type="presParOf" srcId="{ECBCED6F-2F75-403D-B637-EEA1B0ACA67B}" destId="{00AAE0D9-BDF0-45CF-B00F-2F72A9EE6BE4}" srcOrd="2" destOrd="0" presId="urn:microsoft.com/office/officeart/2005/8/layout/vList4"/>
    <dgm:cxn modelId="{5046F52B-8BFF-43B5-B8AD-F6BCEC75C25A}" type="presParOf" srcId="{58E48D3A-39B3-4BE3-A45C-41465514346F}" destId="{591F7A0B-197A-4DCB-AC34-BFA8526A09EE}" srcOrd="1" destOrd="0" presId="urn:microsoft.com/office/officeart/2005/8/layout/vList4"/>
    <dgm:cxn modelId="{079E33E3-DAF6-4442-A37E-09D83CD9C7B6}" type="presParOf" srcId="{58E48D3A-39B3-4BE3-A45C-41465514346F}" destId="{17F0A945-1849-4A70-B61A-B17E30F9FA65}" srcOrd="2" destOrd="0" presId="urn:microsoft.com/office/officeart/2005/8/layout/vList4"/>
    <dgm:cxn modelId="{243AF618-87DA-47EE-95E1-A5CBB3D642EC}" type="presParOf" srcId="{17F0A945-1849-4A70-B61A-B17E30F9FA65}" destId="{867F3AB2-00F8-48CC-8AD3-84916334AF1B}" srcOrd="0" destOrd="0" presId="urn:microsoft.com/office/officeart/2005/8/layout/vList4"/>
    <dgm:cxn modelId="{641E5A5E-0D1A-48C9-92D1-D5E90D546ED2}" type="presParOf" srcId="{17F0A945-1849-4A70-B61A-B17E30F9FA65}" destId="{F588B82F-C342-44FD-AAB4-780395B0BA5F}" srcOrd="1" destOrd="0" presId="urn:microsoft.com/office/officeart/2005/8/layout/vList4"/>
    <dgm:cxn modelId="{9561C047-4E07-458F-BA59-2EA5809EB0B3}" type="presParOf" srcId="{17F0A945-1849-4A70-B61A-B17E30F9FA65}" destId="{5A9669EB-CD57-4B9D-A731-5B3934CAC2DA}" srcOrd="2" destOrd="0" presId="urn:microsoft.com/office/officeart/2005/8/layout/vList4"/>
    <dgm:cxn modelId="{99956E72-CE95-467F-B2B6-969E362EC7EA}" type="presParOf" srcId="{58E48D3A-39B3-4BE3-A45C-41465514346F}" destId="{50D52EF2-5971-4B66-87DE-0E49704E915D}" srcOrd="3" destOrd="0" presId="urn:microsoft.com/office/officeart/2005/8/layout/vList4"/>
    <dgm:cxn modelId="{DA711EDB-A78E-473C-B2A5-7C100DB47286}" type="presParOf" srcId="{58E48D3A-39B3-4BE3-A45C-41465514346F}" destId="{3EF3E326-4466-4EC1-9844-EF339144216A}" srcOrd="4" destOrd="0" presId="urn:microsoft.com/office/officeart/2005/8/layout/vList4"/>
    <dgm:cxn modelId="{AFB3A580-16CC-4F44-B1CB-3F1ECC02A2D7}" type="presParOf" srcId="{3EF3E326-4466-4EC1-9844-EF339144216A}" destId="{72E1CAA9-9AE4-4129-98A1-6C81C22129E4}" srcOrd="0" destOrd="0" presId="urn:microsoft.com/office/officeart/2005/8/layout/vList4"/>
    <dgm:cxn modelId="{D64AD35F-5D36-4B32-B84B-B40FA1D4CD4B}" type="presParOf" srcId="{3EF3E326-4466-4EC1-9844-EF339144216A}" destId="{223EEAD7-0AE8-4849-94B3-A51C9F1D224A}" srcOrd="1" destOrd="0" presId="urn:microsoft.com/office/officeart/2005/8/layout/vList4"/>
    <dgm:cxn modelId="{FE169E1D-7220-48C6-8D93-4488EB207226}" type="presParOf" srcId="{3EF3E326-4466-4EC1-9844-EF339144216A}" destId="{B3BF88D2-32D8-4965-9ED6-CAEA1E5F0758}" srcOrd="2" destOrd="0" presId="urn:microsoft.com/office/officeart/2005/8/layout/vList4"/>
    <dgm:cxn modelId="{919DD047-6BD1-4087-BE5B-5F106FFEE399}" type="presParOf" srcId="{58E48D3A-39B3-4BE3-A45C-41465514346F}" destId="{47F5B292-EFAF-489F-8D90-5D70C7A010F4}" srcOrd="5" destOrd="0" presId="urn:microsoft.com/office/officeart/2005/8/layout/vList4"/>
    <dgm:cxn modelId="{44136EDF-9C8B-4BA6-9B43-002FA8FFBCAC}" type="presParOf" srcId="{58E48D3A-39B3-4BE3-A45C-41465514346F}" destId="{7D228E7F-6645-4D9F-9A49-D2D670B7C8F9}" srcOrd="6" destOrd="0" presId="urn:microsoft.com/office/officeart/2005/8/layout/vList4"/>
    <dgm:cxn modelId="{9B7C373F-C83D-4226-A13B-8437E26FB39E}" type="presParOf" srcId="{7D228E7F-6645-4D9F-9A49-D2D670B7C8F9}" destId="{8D6DC3C5-7396-4A1B-BFF0-12EDFCEC6285}" srcOrd="0" destOrd="0" presId="urn:microsoft.com/office/officeart/2005/8/layout/vList4"/>
    <dgm:cxn modelId="{A2FE4D25-BF8F-4B62-B442-8DA5867CE85A}" type="presParOf" srcId="{7D228E7F-6645-4D9F-9A49-D2D670B7C8F9}" destId="{CC1004C7-6D39-41FB-AAFA-E0114E3B50C5}" srcOrd="1" destOrd="0" presId="urn:microsoft.com/office/officeart/2005/8/layout/vList4"/>
    <dgm:cxn modelId="{223969AD-A672-4694-85DF-A3885D3F1C32}" type="presParOf" srcId="{7D228E7F-6645-4D9F-9A49-D2D670B7C8F9}" destId="{87975FF6-AB33-4061-9439-8EFFF90BA45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A22BBF-223A-44CE-8C72-182DF9AF32E5}" type="doc">
      <dgm:prSet loTypeId="urn:microsoft.com/office/officeart/2005/8/layout/pList2" loCatId="list" qsTypeId="urn:microsoft.com/office/officeart/2005/8/quickstyle/simple1" qsCatId="simple" csTypeId="urn:microsoft.com/office/officeart/2005/8/colors/accent1_2" csCatId="accent1" phldr="1"/>
      <dgm:spPr/>
    </dgm:pt>
    <dgm:pt modelId="{BE4A6D0B-B8F1-4612-9936-E53638817ED2}">
      <dgm:prSet phldrT="[Text]"/>
      <dgm:spPr/>
      <dgm:t>
        <a:bodyPr/>
        <a:lstStyle/>
        <a:p>
          <a:r>
            <a:rPr lang="en-US" b="1" dirty="0" smtClean="0">
              <a:solidFill>
                <a:schemeClr val="tx1"/>
              </a:solidFill>
            </a:rPr>
            <a:t>Physical Abuse</a:t>
          </a:r>
          <a:endParaRPr lang="en-US" b="1" dirty="0">
            <a:solidFill>
              <a:schemeClr val="tx1"/>
            </a:solidFill>
          </a:endParaRPr>
        </a:p>
      </dgm:t>
    </dgm:pt>
    <dgm:pt modelId="{48730866-C9C8-4F39-B896-898241BA9265}" type="parTrans" cxnId="{DF4D6520-F650-48A1-AE97-ED9CDB8230E7}">
      <dgm:prSet/>
      <dgm:spPr/>
      <dgm:t>
        <a:bodyPr/>
        <a:lstStyle/>
        <a:p>
          <a:endParaRPr lang="en-US"/>
        </a:p>
      </dgm:t>
    </dgm:pt>
    <dgm:pt modelId="{4898F367-5D75-4F26-ADB0-870C7B034470}" type="sibTrans" cxnId="{DF4D6520-F650-48A1-AE97-ED9CDB8230E7}">
      <dgm:prSet/>
      <dgm:spPr/>
      <dgm:t>
        <a:bodyPr/>
        <a:lstStyle/>
        <a:p>
          <a:endParaRPr lang="en-US"/>
        </a:p>
      </dgm:t>
    </dgm:pt>
    <dgm:pt modelId="{5D4214E3-CCEC-4F34-9FF6-B5D151BD183D}">
      <dgm:prSet phldrT="[Text]"/>
      <dgm:spPr/>
      <dgm:t>
        <a:bodyPr/>
        <a:lstStyle/>
        <a:p>
          <a:r>
            <a:rPr lang="en-US" b="1" dirty="0" smtClean="0">
              <a:solidFill>
                <a:schemeClr val="tx1"/>
              </a:solidFill>
            </a:rPr>
            <a:t>Psychological</a:t>
          </a:r>
        </a:p>
        <a:p>
          <a:r>
            <a:rPr lang="en-US" b="1" dirty="0" smtClean="0">
              <a:solidFill>
                <a:schemeClr val="tx1"/>
              </a:solidFill>
            </a:rPr>
            <a:t>Abuse</a:t>
          </a:r>
          <a:endParaRPr lang="en-US" b="1" dirty="0">
            <a:solidFill>
              <a:schemeClr val="tx1"/>
            </a:solidFill>
          </a:endParaRPr>
        </a:p>
      </dgm:t>
    </dgm:pt>
    <dgm:pt modelId="{7CC024F7-9D9F-4E0B-80DE-406996CA0F3D}" type="parTrans" cxnId="{E40264E2-8E34-4FD2-86F6-A5C524EDD16A}">
      <dgm:prSet/>
      <dgm:spPr/>
      <dgm:t>
        <a:bodyPr/>
        <a:lstStyle/>
        <a:p>
          <a:endParaRPr lang="en-US"/>
        </a:p>
      </dgm:t>
    </dgm:pt>
    <dgm:pt modelId="{D0EFE18E-BE6E-4EAE-B48F-432E3A350CBA}" type="sibTrans" cxnId="{E40264E2-8E34-4FD2-86F6-A5C524EDD16A}">
      <dgm:prSet/>
      <dgm:spPr/>
      <dgm:t>
        <a:bodyPr/>
        <a:lstStyle/>
        <a:p>
          <a:endParaRPr lang="en-US"/>
        </a:p>
      </dgm:t>
    </dgm:pt>
    <dgm:pt modelId="{797D66E0-664A-47FE-9219-27E852AF552F}">
      <dgm:prSet phldrT="[Text]"/>
      <dgm:spPr/>
      <dgm:t>
        <a:bodyPr/>
        <a:lstStyle/>
        <a:p>
          <a:r>
            <a:rPr lang="en-US" b="1" dirty="0" smtClean="0">
              <a:solidFill>
                <a:schemeClr val="tx1"/>
              </a:solidFill>
            </a:rPr>
            <a:t>Financial Abuse</a:t>
          </a:r>
          <a:endParaRPr lang="en-US" b="1" dirty="0">
            <a:solidFill>
              <a:schemeClr val="tx1"/>
            </a:solidFill>
          </a:endParaRPr>
        </a:p>
      </dgm:t>
    </dgm:pt>
    <dgm:pt modelId="{7A8D8A8F-A4DE-4870-953D-2D6084471620}" type="parTrans" cxnId="{8F349B1F-340A-4406-86BC-ADDFF261F34C}">
      <dgm:prSet/>
      <dgm:spPr/>
      <dgm:t>
        <a:bodyPr/>
        <a:lstStyle/>
        <a:p>
          <a:endParaRPr lang="en-US"/>
        </a:p>
      </dgm:t>
    </dgm:pt>
    <dgm:pt modelId="{3236C593-C02E-41F1-A691-CB91F6883961}" type="sibTrans" cxnId="{8F349B1F-340A-4406-86BC-ADDFF261F34C}">
      <dgm:prSet/>
      <dgm:spPr/>
      <dgm:t>
        <a:bodyPr/>
        <a:lstStyle/>
        <a:p>
          <a:endParaRPr lang="en-US"/>
        </a:p>
      </dgm:t>
    </dgm:pt>
    <dgm:pt modelId="{FD3F7354-B3F1-4E53-86C6-2FC8F23DC844}" type="pres">
      <dgm:prSet presAssocID="{9AA22BBF-223A-44CE-8C72-182DF9AF32E5}" presName="Name0" presStyleCnt="0">
        <dgm:presLayoutVars>
          <dgm:dir/>
          <dgm:resizeHandles val="exact"/>
        </dgm:presLayoutVars>
      </dgm:prSet>
      <dgm:spPr/>
    </dgm:pt>
    <dgm:pt modelId="{05482099-BB78-4310-81BA-1A988257E916}" type="pres">
      <dgm:prSet presAssocID="{9AA22BBF-223A-44CE-8C72-182DF9AF32E5}" presName="bkgdShp" presStyleLbl="alignAccFollowNode1" presStyleIdx="0" presStyleCnt="1" custLinFactNeighborX="67162" custLinFactNeighborY="-6149"/>
      <dgm:spPr/>
    </dgm:pt>
    <dgm:pt modelId="{D2B8FE9C-077B-41B6-83F5-BC8DE4C40F3C}" type="pres">
      <dgm:prSet presAssocID="{9AA22BBF-223A-44CE-8C72-182DF9AF32E5}" presName="linComp" presStyleCnt="0"/>
      <dgm:spPr/>
    </dgm:pt>
    <dgm:pt modelId="{DCB70319-3429-4E63-9C2A-7D6DE337178A}" type="pres">
      <dgm:prSet presAssocID="{BE4A6D0B-B8F1-4612-9936-E53638817ED2}" presName="compNode" presStyleCnt="0"/>
      <dgm:spPr/>
    </dgm:pt>
    <dgm:pt modelId="{FF24EBE3-B60B-4BC6-95A0-A8136016D9D3}" type="pres">
      <dgm:prSet presAssocID="{BE4A6D0B-B8F1-4612-9936-E53638817ED2}" presName="node" presStyleLbl="node1" presStyleIdx="0" presStyleCnt="3">
        <dgm:presLayoutVars>
          <dgm:bulletEnabled val="1"/>
        </dgm:presLayoutVars>
      </dgm:prSet>
      <dgm:spPr/>
      <dgm:t>
        <a:bodyPr/>
        <a:lstStyle/>
        <a:p>
          <a:endParaRPr lang="en-US"/>
        </a:p>
      </dgm:t>
    </dgm:pt>
    <dgm:pt modelId="{900D61C6-46CB-4A92-B3B7-11E614A8075C}" type="pres">
      <dgm:prSet presAssocID="{BE4A6D0B-B8F1-4612-9936-E53638817ED2}" presName="invisiNode" presStyleLbl="node1" presStyleIdx="0" presStyleCnt="3"/>
      <dgm:spPr/>
    </dgm:pt>
    <dgm:pt modelId="{3330257A-850A-4378-9813-9C1FFA80C835}" type="pres">
      <dgm:prSet presAssocID="{BE4A6D0B-B8F1-4612-9936-E53638817ED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BD7D0BE3-9DA7-43FE-9ED0-424F78E47C6F}" type="pres">
      <dgm:prSet presAssocID="{4898F367-5D75-4F26-ADB0-870C7B034470}" presName="sibTrans" presStyleLbl="sibTrans2D1" presStyleIdx="0" presStyleCnt="0"/>
      <dgm:spPr/>
      <dgm:t>
        <a:bodyPr/>
        <a:lstStyle/>
        <a:p>
          <a:endParaRPr lang="en-US"/>
        </a:p>
      </dgm:t>
    </dgm:pt>
    <dgm:pt modelId="{4BAAC6E5-BEDC-4B73-851B-2CC3AB7EB0D1}" type="pres">
      <dgm:prSet presAssocID="{5D4214E3-CCEC-4F34-9FF6-B5D151BD183D}" presName="compNode" presStyleCnt="0"/>
      <dgm:spPr/>
    </dgm:pt>
    <dgm:pt modelId="{EA341712-1221-4D82-B160-0B1E71B4715F}" type="pres">
      <dgm:prSet presAssocID="{5D4214E3-CCEC-4F34-9FF6-B5D151BD183D}" presName="node" presStyleLbl="node1" presStyleIdx="1" presStyleCnt="3">
        <dgm:presLayoutVars>
          <dgm:bulletEnabled val="1"/>
        </dgm:presLayoutVars>
      </dgm:prSet>
      <dgm:spPr/>
      <dgm:t>
        <a:bodyPr/>
        <a:lstStyle/>
        <a:p>
          <a:endParaRPr lang="en-US"/>
        </a:p>
      </dgm:t>
    </dgm:pt>
    <dgm:pt modelId="{2C25944B-DCF5-49EE-AF62-E58913E0DA44}" type="pres">
      <dgm:prSet presAssocID="{5D4214E3-CCEC-4F34-9FF6-B5D151BD183D}" presName="invisiNode" presStyleLbl="node1" presStyleIdx="1" presStyleCnt="3"/>
      <dgm:spPr/>
    </dgm:pt>
    <dgm:pt modelId="{575740B3-47FA-4614-AD12-66AC46F7848E}" type="pres">
      <dgm:prSet presAssocID="{5D4214E3-CCEC-4F34-9FF6-B5D151BD183D}"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3000" b="-53000"/>
          </a:stretch>
        </a:blipFill>
      </dgm:spPr>
    </dgm:pt>
    <dgm:pt modelId="{1B3737A8-D721-42DD-8E2A-94623534EC7C}" type="pres">
      <dgm:prSet presAssocID="{D0EFE18E-BE6E-4EAE-B48F-432E3A350CBA}" presName="sibTrans" presStyleLbl="sibTrans2D1" presStyleIdx="0" presStyleCnt="0"/>
      <dgm:spPr/>
      <dgm:t>
        <a:bodyPr/>
        <a:lstStyle/>
        <a:p>
          <a:endParaRPr lang="en-US"/>
        </a:p>
      </dgm:t>
    </dgm:pt>
    <dgm:pt modelId="{208FFA7D-8C3C-426B-9A8A-6A99337B6864}" type="pres">
      <dgm:prSet presAssocID="{797D66E0-664A-47FE-9219-27E852AF552F}" presName="compNode" presStyleCnt="0"/>
      <dgm:spPr/>
    </dgm:pt>
    <dgm:pt modelId="{F167C62F-EAE4-46B8-91DE-B03A3296D1B4}" type="pres">
      <dgm:prSet presAssocID="{797D66E0-664A-47FE-9219-27E852AF552F}" presName="node" presStyleLbl="node1" presStyleIdx="2" presStyleCnt="3">
        <dgm:presLayoutVars>
          <dgm:bulletEnabled val="1"/>
        </dgm:presLayoutVars>
      </dgm:prSet>
      <dgm:spPr/>
      <dgm:t>
        <a:bodyPr/>
        <a:lstStyle/>
        <a:p>
          <a:endParaRPr lang="en-US"/>
        </a:p>
      </dgm:t>
    </dgm:pt>
    <dgm:pt modelId="{3DBEFC9C-CEA6-4C17-A182-C2E5089CA0A8}" type="pres">
      <dgm:prSet presAssocID="{797D66E0-664A-47FE-9219-27E852AF552F}" presName="invisiNode" presStyleLbl="node1" presStyleIdx="2" presStyleCnt="3"/>
      <dgm:spPr/>
    </dgm:pt>
    <dgm:pt modelId="{348FAB12-DF56-477D-816E-0117543B32AD}" type="pres">
      <dgm:prSet presAssocID="{797D66E0-664A-47FE-9219-27E852AF552F}"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pt>
  </dgm:ptLst>
  <dgm:cxnLst>
    <dgm:cxn modelId="{E40264E2-8E34-4FD2-86F6-A5C524EDD16A}" srcId="{9AA22BBF-223A-44CE-8C72-182DF9AF32E5}" destId="{5D4214E3-CCEC-4F34-9FF6-B5D151BD183D}" srcOrd="1" destOrd="0" parTransId="{7CC024F7-9D9F-4E0B-80DE-406996CA0F3D}" sibTransId="{D0EFE18E-BE6E-4EAE-B48F-432E3A350CBA}"/>
    <dgm:cxn modelId="{CCBAEF8F-7ADD-4D2A-B84F-4CBDA17D7703}" type="presOf" srcId="{BE4A6D0B-B8F1-4612-9936-E53638817ED2}" destId="{FF24EBE3-B60B-4BC6-95A0-A8136016D9D3}" srcOrd="0" destOrd="0" presId="urn:microsoft.com/office/officeart/2005/8/layout/pList2"/>
    <dgm:cxn modelId="{DF4D6520-F650-48A1-AE97-ED9CDB8230E7}" srcId="{9AA22BBF-223A-44CE-8C72-182DF9AF32E5}" destId="{BE4A6D0B-B8F1-4612-9936-E53638817ED2}" srcOrd="0" destOrd="0" parTransId="{48730866-C9C8-4F39-B896-898241BA9265}" sibTransId="{4898F367-5D75-4F26-ADB0-870C7B034470}"/>
    <dgm:cxn modelId="{8F349B1F-340A-4406-86BC-ADDFF261F34C}" srcId="{9AA22BBF-223A-44CE-8C72-182DF9AF32E5}" destId="{797D66E0-664A-47FE-9219-27E852AF552F}" srcOrd="2" destOrd="0" parTransId="{7A8D8A8F-A4DE-4870-953D-2D6084471620}" sibTransId="{3236C593-C02E-41F1-A691-CB91F6883961}"/>
    <dgm:cxn modelId="{8DD3C547-AA59-46A8-B2FB-4802AD8176CD}" type="presOf" srcId="{5D4214E3-CCEC-4F34-9FF6-B5D151BD183D}" destId="{EA341712-1221-4D82-B160-0B1E71B4715F}" srcOrd="0" destOrd="0" presId="urn:microsoft.com/office/officeart/2005/8/layout/pList2"/>
    <dgm:cxn modelId="{98241044-1578-43CD-A4EC-59CCEC5E1F52}" type="presOf" srcId="{9AA22BBF-223A-44CE-8C72-182DF9AF32E5}" destId="{FD3F7354-B3F1-4E53-86C6-2FC8F23DC844}" srcOrd="0" destOrd="0" presId="urn:microsoft.com/office/officeart/2005/8/layout/pList2"/>
    <dgm:cxn modelId="{8D29925C-727B-4BA1-B200-FA78462A4695}" type="presOf" srcId="{797D66E0-664A-47FE-9219-27E852AF552F}" destId="{F167C62F-EAE4-46B8-91DE-B03A3296D1B4}" srcOrd="0" destOrd="0" presId="urn:microsoft.com/office/officeart/2005/8/layout/pList2"/>
    <dgm:cxn modelId="{5A957639-56F5-460B-8B8D-6B76BB693935}" type="presOf" srcId="{D0EFE18E-BE6E-4EAE-B48F-432E3A350CBA}" destId="{1B3737A8-D721-42DD-8E2A-94623534EC7C}" srcOrd="0" destOrd="0" presId="urn:microsoft.com/office/officeart/2005/8/layout/pList2"/>
    <dgm:cxn modelId="{FEE5A6C8-579A-441F-AEF5-8A1936FC6CA5}" type="presOf" srcId="{4898F367-5D75-4F26-ADB0-870C7B034470}" destId="{BD7D0BE3-9DA7-43FE-9ED0-424F78E47C6F}" srcOrd="0" destOrd="0" presId="urn:microsoft.com/office/officeart/2005/8/layout/pList2"/>
    <dgm:cxn modelId="{AFA48749-3BFE-474D-A7FA-EA43AA45E6EF}" type="presParOf" srcId="{FD3F7354-B3F1-4E53-86C6-2FC8F23DC844}" destId="{05482099-BB78-4310-81BA-1A988257E916}" srcOrd="0" destOrd="0" presId="urn:microsoft.com/office/officeart/2005/8/layout/pList2"/>
    <dgm:cxn modelId="{713CACCC-FEB8-49F1-9808-ED42055406C2}" type="presParOf" srcId="{FD3F7354-B3F1-4E53-86C6-2FC8F23DC844}" destId="{D2B8FE9C-077B-41B6-83F5-BC8DE4C40F3C}" srcOrd="1" destOrd="0" presId="urn:microsoft.com/office/officeart/2005/8/layout/pList2"/>
    <dgm:cxn modelId="{258CF482-CB0D-403F-811A-F68175EF4E83}" type="presParOf" srcId="{D2B8FE9C-077B-41B6-83F5-BC8DE4C40F3C}" destId="{DCB70319-3429-4E63-9C2A-7D6DE337178A}" srcOrd="0" destOrd="0" presId="urn:microsoft.com/office/officeart/2005/8/layout/pList2"/>
    <dgm:cxn modelId="{53AECD35-C580-403D-A766-832DFD298241}" type="presParOf" srcId="{DCB70319-3429-4E63-9C2A-7D6DE337178A}" destId="{FF24EBE3-B60B-4BC6-95A0-A8136016D9D3}" srcOrd="0" destOrd="0" presId="urn:microsoft.com/office/officeart/2005/8/layout/pList2"/>
    <dgm:cxn modelId="{F9C79551-3A89-443E-B5DB-C32C2DD1C30C}" type="presParOf" srcId="{DCB70319-3429-4E63-9C2A-7D6DE337178A}" destId="{900D61C6-46CB-4A92-B3B7-11E614A8075C}" srcOrd="1" destOrd="0" presId="urn:microsoft.com/office/officeart/2005/8/layout/pList2"/>
    <dgm:cxn modelId="{3CC12E31-F857-434D-8CFA-5C4C5DD2E4E4}" type="presParOf" srcId="{DCB70319-3429-4E63-9C2A-7D6DE337178A}" destId="{3330257A-850A-4378-9813-9C1FFA80C835}" srcOrd="2" destOrd="0" presId="urn:microsoft.com/office/officeart/2005/8/layout/pList2"/>
    <dgm:cxn modelId="{545D005C-529C-48F8-AE38-DA4ECF9EC5CA}" type="presParOf" srcId="{D2B8FE9C-077B-41B6-83F5-BC8DE4C40F3C}" destId="{BD7D0BE3-9DA7-43FE-9ED0-424F78E47C6F}" srcOrd="1" destOrd="0" presId="urn:microsoft.com/office/officeart/2005/8/layout/pList2"/>
    <dgm:cxn modelId="{C42D4FBA-CDF4-4124-A3CD-08F89F5E4C9C}" type="presParOf" srcId="{D2B8FE9C-077B-41B6-83F5-BC8DE4C40F3C}" destId="{4BAAC6E5-BEDC-4B73-851B-2CC3AB7EB0D1}" srcOrd="2" destOrd="0" presId="urn:microsoft.com/office/officeart/2005/8/layout/pList2"/>
    <dgm:cxn modelId="{9EE4CF0C-7465-4EA9-AE8C-B8F3E7DE52E6}" type="presParOf" srcId="{4BAAC6E5-BEDC-4B73-851B-2CC3AB7EB0D1}" destId="{EA341712-1221-4D82-B160-0B1E71B4715F}" srcOrd="0" destOrd="0" presId="urn:microsoft.com/office/officeart/2005/8/layout/pList2"/>
    <dgm:cxn modelId="{76A87B67-3240-4BE1-8CF7-BFF1C43F95D6}" type="presParOf" srcId="{4BAAC6E5-BEDC-4B73-851B-2CC3AB7EB0D1}" destId="{2C25944B-DCF5-49EE-AF62-E58913E0DA44}" srcOrd="1" destOrd="0" presId="urn:microsoft.com/office/officeart/2005/8/layout/pList2"/>
    <dgm:cxn modelId="{39955114-CF34-4E99-A027-08857D5BFE12}" type="presParOf" srcId="{4BAAC6E5-BEDC-4B73-851B-2CC3AB7EB0D1}" destId="{575740B3-47FA-4614-AD12-66AC46F7848E}" srcOrd="2" destOrd="0" presId="urn:microsoft.com/office/officeart/2005/8/layout/pList2"/>
    <dgm:cxn modelId="{BA47F08D-C305-40D1-9EEF-5BF233BCFFB0}" type="presParOf" srcId="{D2B8FE9C-077B-41B6-83F5-BC8DE4C40F3C}" destId="{1B3737A8-D721-42DD-8E2A-94623534EC7C}" srcOrd="3" destOrd="0" presId="urn:microsoft.com/office/officeart/2005/8/layout/pList2"/>
    <dgm:cxn modelId="{E4A4B487-407B-49C0-90C6-E110EFF5A77F}" type="presParOf" srcId="{D2B8FE9C-077B-41B6-83F5-BC8DE4C40F3C}" destId="{208FFA7D-8C3C-426B-9A8A-6A99337B6864}" srcOrd="4" destOrd="0" presId="urn:microsoft.com/office/officeart/2005/8/layout/pList2"/>
    <dgm:cxn modelId="{4C11B332-8E85-468D-9BAA-5B04B236942C}" type="presParOf" srcId="{208FFA7D-8C3C-426B-9A8A-6A99337B6864}" destId="{F167C62F-EAE4-46B8-91DE-B03A3296D1B4}" srcOrd="0" destOrd="0" presId="urn:microsoft.com/office/officeart/2005/8/layout/pList2"/>
    <dgm:cxn modelId="{857C7781-E622-4C75-BA03-2599C067E9BD}" type="presParOf" srcId="{208FFA7D-8C3C-426B-9A8A-6A99337B6864}" destId="{3DBEFC9C-CEA6-4C17-A182-C2E5089CA0A8}" srcOrd="1" destOrd="0" presId="urn:microsoft.com/office/officeart/2005/8/layout/pList2"/>
    <dgm:cxn modelId="{732C3915-2381-4CD2-ACE1-35CD79A3D070}" type="presParOf" srcId="{208FFA7D-8C3C-426B-9A8A-6A99337B6864}" destId="{348FAB12-DF56-477D-816E-0117543B32AD}"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7448EB-D2F9-4D1D-8681-9AEA4B94EB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A9F0BBC-E9C0-4E6C-964C-CD76601F98F0}">
      <dgm:prSet phldrT="[Text]"/>
      <dgm:spPr/>
      <dgm:t>
        <a:bodyPr/>
        <a:lstStyle/>
        <a:p>
          <a:r>
            <a:rPr lang="en-US" dirty="0" smtClean="0">
              <a:solidFill>
                <a:schemeClr val="tx1"/>
              </a:solidFill>
            </a:rPr>
            <a:t>Client capacity to consent</a:t>
          </a:r>
          <a:endParaRPr lang="en-US" dirty="0">
            <a:solidFill>
              <a:schemeClr val="tx1"/>
            </a:solidFill>
          </a:endParaRPr>
        </a:p>
      </dgm:t>
    </dgm:pt>
    <dgm:pt modelId="{99499681-C8E2-4BA4-A5C4-5A0451B0077B}" type="parTrans" cxnId="{AF5321F5-F0A6-427E-A173-719E3F9447AE}">
      <dgm:prSet/>
      <dgm:spPr/>
      <dgm:t>
        <a:bodyPr/>
        <a:lstStyle/>
        <a:p>
          <a:endParaRPr lang="en-US"/>
        </a:p>
      </dgm:t>
    </dgm:pt>
    <dgm:pt modelId="{D277831B-B0F7-4400-8659-6B9AFAE27A3C}" type="sibTrans" cxnId="{AF5321F5-F0A6-427E-A173-719E3F9447AE}">
      <dgm:prSet/>
      <dgm:spPr/>
      <dgm:t>
        <a:bodyPr/>
        <a:lstStyle/>
        <a:p>
          <a:endParaRPr lang="en-US"/>
        </a:p>
      </dgm:t>
    </dgm:pt>
    <dgm:pt modelId="{377A75C9-725C-4E1E-AE2D-E8210EE68EA1}">
      <dgm:prSet phldrT="[Text]"/>
      <dgm:spPr/>
      <dgm:t>
        <a:bodyPr/>
        <a:lstStyle/>
        <a:p>
          <a:r>
            <a:rPr lang="en-US" dirty="0" smtClean="0">
              <a:solidFill>
                <a:schemeClr val="tx1"/>
              </a:solidFill>
            </a:rPr>
            <a:t>Client perception of the problem</a:t>
          </a:r>
          <a:endParaRPr lang="en-US" dirty="0">
            <a:solidFill>
              <a:schemeClr val="tx1"/>
            </a:solidFill>
          </a:endParaRPr>
        </a:p>
      </dgm:t>
    </dgm:pt>
    <dgm:pt modelId="{45349AE7-B2B0-418E-B407-A1EC888AD3A6}" type="parTrans" cxnId="{AB4961FF-FDF7-460B-8361-4EB851FBB99A}">
      <dgm:prSet/>
      <dgm:spPr/>
      <dgm:t>
        <a:bodyPr/>
        <a:lstStyle/>
        <a:p>
          <a:endParaRPr lang="en-US"/>
        </a:p>
      </dgm:t>
    </dgm:pt>
    <dgm:pt modelId="{2FF26BA6-B4DD-44FE-B489-4869B0CE40CE}" type="sibTrans" cxnId="{AB4961FF-FDF7-460B-8361-4EB851FBB99A}">
      <dgm:prSet/>
      <dgm:spPr/>
      <dgm:t>
        <a:bodyPr/>
        <a:lstStyle/>
        <a:p>
          <a:endParaRPr lang="en-US"/>
        </a:p>
      </dgm:t>
    </dgm:pt>
    <dgm:pt modelId="{D7B70A93-7317-460F-9614-FCD653F0E426}">
      <dgm:prSet phldrT="[Text]"/>
      <dgm:spPr/>
      <dgm:t>
        <a:bodyPr/>
        <a:lstStyle/>
        <a:p>
          <a:r>
            <a:rPr lang="en-US" dirty="0" smtClean="0">
              <a:solidFill>
                <a:schemeClr val="tx1"/>
              </a:solidFill>
            </a:rPr>
            <a:t>Client wishes and motivation</a:t>
          </a:r>
          <a:endParaRPr lang="en-US" dirty="0">
            <a:solidFill>
              <a:schemeClr val="tx1"/>
            </a:solidFill>
          </a:endParaRPr>
        </a:p>
      </dgm:t>
    </dgm:pt>
    <dgm:pt modelId="{FEFE9A86-9B45-421B-BAFC-72FEBCBA1FDB}" type="parTrans" cxnId="{01D2108D-5608-4BA3-82C2-6890367AD302}">
      <dgm:prSet/>
      <dgm:spPr/>
      <dgm:t>
        <a:bodyPr/>
        <a:lstStyle/>
        <a:p>
          <a:endParaRPr lang="en-US"/>
        </a:p>
      </dgm:t>
    </dgm:pt>
    <dgm:pt modelId="{FEBACA9E-4169-4ECA-9724-CEA21A43A100}" type="sibTrans" cxnId="{01D2108D-5608-4BA3-82C2-6890367AD302}">
      <dgm:prSet/>
      <dgm:spPr/>
      <dgm:t>
        <a:bodyPr/>
        <a:lstStyle/>
        <a:p>
          <a:endParaRPr lang="en-US"/>
        </a:p>
      </dgm:t>
    </dgm:pt>
    <dgm:pt modelId="{8AC8D40C-71B9-4766-9F8E-9A308E9EDCE9}">
      <dgm:prSet phldrT="[Text]"/>
      <dgm:spPr/>
      <dgm:t>
        <a:bodyPr/>
        <a:lstStyle/>
        <a:p>
          <a:r>
            <a:rPr lang="en-US" dirty="0" smtClean="0">
              <a:solidFill>
                <a:schemeClr val="tx1"/>
              </a:solidFill>
            </a:rPr>
            <a:t>Client formal/informal supports</a:t>
          </a:r>
          <a:endParaRPr lang="en-US" dirty="0">
            <a:solidFill>
              <a:schemeClr val="tx1"/>
            </a:solidFill>
          </a:endParaRPr>
        </a:p>
      </dgm:t>
    </dgm:pt>
    <dgm:pt modelId="{B8AFABBA-FD68-489D-981A-0451E5C5A745}" type="parTrans" cxnId="{4AA6FCB3-7785-4A7C-AA01-24EAA47C06E7}">
      <dgm:prSet/>
      <dgm:spPr/>
      <dgm:t>
        <a:bodyPr/>
        <a:lstStyle/>
        <a:p>
          <a:endParaRPr lang="en-US"/>
        </a:p>
      </dgm:t>
    </dgm:pt>
    <dgm:pt modelId="{6341EEAE-7BEB-4889-AC1C-0C0768ABD6AA}" type="sibTrans" cxnId="{4AA6FCB3-7785-4A7C-AA01-24EAA47C06E7}">
      <dgm:prSet/>
      <dgm:spPr/>
      <dgm:t>
        <a:bodyPr/>
        <a:lstStyle/>
        <a:p>
          <a:endParaRPr lang="en-US"/>
        </a:p>
      </dgm:t>
    </dgm:pt>
    <dgm:pt modelId="{3A236CEC-3084-4321-A612-17C11A40B7B8}">
      <dgm:prSet phldrT="[Text]"/>
      <dgm:spPr/>
      <dgm:t>
        <a:bodyPr/>
        <a:lstStyle/>
        <a:p>
          <a:r>
            <a:rPr lang="en-US" dirty="0" smtClean="0">
              <a:solidFill>
                <a:schemeClr val="tx1"/>
              </a:solidFill>
            </a:rPr>
            <a:t>Worker perception of problem &amp; level of threat</a:t>
          </a:r>
          <a:endParaRPr lang="en-US" dirty="0">
            <a:solidFill>
              <a:schemeClr val="tx1"/>
            </a:solidFill>
          </a:endParaRPr>
        </a:p>
      </dgm:t>
    </dgm:pt>
    <dgm:pt modelId="{C0927A07-5647-4F84-8F1B-7677573AAAAD}" type="parTrans" cxnId="{05252BFD-F55E-41D3-AC5B-4DF22E5CBC19}">
      <dgm:prSet/>
      <dgm:spPr/>
      <dgm:t>
        <a:bodyPr/>
        <a:lstStyle/>
        <a:p>
          <a:endParaRPr lang="en-US"/>
        </a:p>
      </dgm:t>
    </dgm:pt>
    <dgm:pt modelId="{C6B6C2A8-2AF5-4EF7-998F-0829DEB460FB}" type="sibTrans" cxnId="{05252BFD-F55E-41D3-AC5B-4DF22E5CBC19}">
      <dgm:prSet/>
      <dgm:spPr/>
      <dgm:t>
        <a:bodyPr/>
        <a:lstStyle/>
        <a:p>
          <a:endParaRPr lang="en-US"/>
        </a:p>
      </dgm:t>
    </dgm:pt>
    <dgm:pt modelId="{4864ED0D-BDDD-4C87-85BD-C8A576A33668}">
      <dgm:prSet phldrT="[Text]"/>
      <dgm:spPr/>
      <dgm:t>
        <a:bodyPr/>
        <a:lstStyle/>
        <a:p>
          <a:r>
            <a:rPr lang="en-US" dirty="0" smtClean="0">
              <a:solidFill>
                <a:schemeClr val="tx1"/>
              </a:solidFill>
            </a:rPr>
            <a:t>Services that client is eligible for/available</a:t>
          </a:r>
          <a:endParaRPr lang="en-US" dirty="0">
            <a:solidFill>
              <a:schemeClr val="tx1"/>
            </a:solidFill>
          </a:endParaRPr>
        </a:p>
      </dgm:t>
    </dgm:pt>
    <dgm:pt modelId="{AD2A4A5B-A81A-41F8-B93A-345129E55FAF}" type="parTrans" cxnId="{9176899C-3319-438B-8E70-BD673A60BEDF}">
      <dgm:prSet/>
      <dgm:spPr/>
      <dgm:t>
        <a:bodyPr/>
        <a:lstStyle/>
        <a:p>
          <a:endParaRPr lang="en-US"/>
        </a:p>
      </dgm:t>
    </dgm:pt>
    <dgm:pt modelId="{263C74BA-22E9-4E6B-8DCA-A1D1B1A4FBE2}" type="sibTrans" cxnId="{9176899C-3319-438B-8E70-BD673A60BEDF}">
      <dgm:prSet/>
      <dgm:spPr/>
      <dgm:t>
        <a:bodyPr/>
        <a:lstStyle/>
        <a:p>
          <a:endParaRPr lang="en-US"/>
        </a:p>
      </dgm:t>
    </dgm:pt>
    <dgm:pt modelId="{C287706A-3561-4132-82E3-067361FCBA35}" type="pres">
      <dgm:prSet presAssocID="{2B7448EB-D2F9-4D1D-8681-9AEA4B94EBC9}" presName="linear" presStyleCnt="0">
        <dgm:presLayoutVars>
          <dgm:dir/>
          <dgm:animLvl val="lvl"/>
          <dgm:resizeHandles val="exact"/>
        </dgm:presLayoutVars>
      </dgm:prSet>
      <dgm:spPr/>
      <dgm:t>
        <a:bodyPr/>
        <a:lstStyle/>
        <a:p>
          <a:endParaRPr lang="en-US"/>
        </a:p>
      </dgm:t>
    </dgm:pt>
    <dgm:pt modelId="{B0A0F757-1E6E-4A2C-AC03-4352A3507B91}" type="pres">
      <dgm:prSet presAssocID="{2A9F0BBC-E9C0-4E6C-964C-CD76601F98F0}" presName="parentLin" presStyleCnt="0"/>
      <dgm:spPr/>
    </dgm:pt>
    <dgm:pt modelId="{E049CD8F-EE74-426B-8BF5-82DFB24CB6D1}" type="pres">
      <dgm:prSet presAssocID="{2A9F0BBC-E9C0-4E6C-964C-CD76601F98F0}" presName="parentLeftMargin" presStyleLbl="node1" presStyleIdx="0" presStyleCnt="6"/>
      <dgm:spPr/>
      <dgm:t>
        <a:bodyPr/>
        <a:lstStyle/>
        <a:p>
          <a:endParaRPr lang="en-US"/>
        </a:p>
      </dgm:t>
    </dgm:pt>
    <dgm:pt modelId="{2DC5062A-0D61-4154-81F0-B0C3467585F4}" type="pres">
      <dgm:prSet presAssocID="{2A9F0BBC-E9C0-4E6C-964C-CD76601F98F0}" presName="parentText" presStyleLbl="node1" presStyleIdx="0" presStyleCnt="6">
        <dgm:presLayoutVars>
          <dgm:chMax val="0"/>
          <dgm:bulletEnabled val="1"/>
        </dgm:presLayoutVars>
      </dgm:prSet>
      <dgm:spPr/>
      <dgm:t>
        <a:bodyPr/>
        <a:lstStyle/>
        <a:p>
          <a:endParaRPr lang="en-US"/>
        </a:p>
      </dgm:t>
    </dgm:pt>
    <dgm:pt modelId="{8252F2AE-D9C0-42C7-B4D3-C6ECCB87D5F4}" type="pres">
      <dgm:prSet presAssocID="{2A9F0BBC-E9C0-4E6C-964C-CD76601F98F0}" presName="negativeSpace" presStyleCnt="0"/>
      <dgm:spPr/>
    </dgm:pt>
    <dgm:pt modelId="{2A29145D-F577-4FDB-9421-E3FC504B11E6}" type="pres">
      <dgm:prSet presAssocID="{2A9F0BBC-E9C0-4E6C-964C-CD76601F98F0}" presName="childText" presStyleLbl="conFgAcc1" presStyleIdx="0" presStyleCnt="6">
        <dgm:presLayoutVars>
          <dgm:bulletEnabled val="1"/>
        </dgm:presLayoutVars>
      </dgm:prSet>
      <dgm:spPr/>
    </dgm:pt>
    <dgm:pt modelId="{2EE66E09-AF5F-4B28-9470-78F7C97A344E}" type="pres">
      <dgm:prSet presAssocID="{D277831B-B0F7-4400-8659-6B9AFAE27A3C}" presName="spaceBetweenRectangles" presStyleCnt="0"/>
      <dgm:spPr/>
    </dgm:pt>
    <dgm:pt modelId="{CFD05312-FD00-4788-8A1B-77C1C3383B93}" type="pres">
      <dgm:prSet presAssocID="{377A75C9-725C-4E1E-AE2D-E8210EE68EA1}" presName="parentLin" presStyleCnt="0"/>
      <dgm:spPr/>
    </dgm:pt>
    <dgm:pt modelId="{9CF5562D-691D-4AE3-A9D3-47D9B66E1CAD}" type="pres">
      <dgm:prSet presAssocID="{377A75C9-725C-4E1E-AE2D-E8210EE68EA1}" presName="parentLeftMargin" presStyleLbl="node1" presStyleIdx="0" presStyleCnt="6"/>
      <dgm:spPr/>
      <dgm:t>
        <a:bodyPr/>
        <a:lstStyle/>
        <a:p>
          <a:endParaRPr lang="en-US"/>
        </a:p>
      </dgm:t>
    </dgm:pt>
    <dgm:pt modelId="{58AD44B1-7205-4728-AF26-A406AEF9F9F6}" type="pres">
      <dgm:prSet presAssocID="{377A75C9-725C-4E1E-AE2D-E8210EE68EA1}" presName="parentText" presStyleLbl="node1" presStyleIdx="1" presStyleCnt="6">
        <dgm:presLayoutVars>
          <dgm:chMax val="0"/>
          <dgm:bulletEnabled val="1"/>
        </dgm:presLayoutVars>
      </dgm:prSet>
      <dgm:spPr/>
      <dgm:t>
        <a:bodyPr/>
        <a:lstStyle/>
        <a:p>
          <a:endParaRPr lang="en-US"/>
        </a:p>
      </dgm:t>
    </dgm:pt>
    <dgm:pt modelId="{7F146BA7-C268-4BDF-80EF-28B87C28DB47}" type="pres">
      <dgm:prSet presAssocID="{377A75C9-725C-4E1E-AE2D-E8210EE68EA1}" presName="negativeSpace" presStyleCnt="0"/>
      <dgm:spPr/>
    </dgm:pt>
    <dgm:pt modelId="{6CBFE639-65EB-4520-A5E1-3469AED6E7B1}" type="pres">
      <dgm:prSet presAssocID="{377A75C9-725C-4E1E-AE2D-E8210EE68EA1}" presName="childText" presStyleLbl="conFgAcc1" presStyleIdx="1" presStyleCnt="6">
        <dgm:presLayoutVars>
          <dgm:bulletEnabled val="1"/>
        </dgm:presLayoutVars>
      </dgm:prSet>
      <dgm:spPr/>
    </dgm:pt>
    <dgm:pt modelId="{E150C8F5-8012-4688-A4C5-9E7DF283B193}" type="pres">
      <dgm:prSet presAssocID="{2FF26BA6-B4DD-44FE-B489-4869B0CE40CE}" presName="spaceBetweenRectangles" presStyleCnt="0"/>
      <dgm:spPr/>
    </dgm:pt>
    <dgm:pt modelId="{4F678228-7762-40EF-80C2-3A2F1DD5C43D}" type="pres">
      <dgm:prSet presAssocID="{D7B70A93-7317-460F-9614-FCD653F0E426}" presName="parentLin" presStyleCnt="0"/>
      <dgm:spPr/>
    </dgm:pt>
    <dgm:pt modelId="{F52A2630-7DCA-45E0-B2C7-A7C2835958B1}" type="pres">
      <dgm:prSet presAssocID="{D7B70A93-7317-460F-9614-FCD653F0E426}" presName="parentLeftMargin" presStyleLbl="node1" presStyleIdx="1" presStyleCnt="6"/>
      <dgm:spPr/>
      <dgm:t>
        <a:bodyPr/>
        <a:lstStyle/>
        <a:p>
          <a:endParaRPr lang="en-US"/>
        </a:p>
      </dgm:t>
    </dgm:pt>
    <dgm:pt modelId="{ECA865EF-B19E-49B6-82E5-8B3F47CD4425}" type="pres">
      <dgm:prSet presAssocID="{D7B70A93-7317-460F-9614-FCD653F0E426}" presName="parentText" presStyleLbl="node1" presStyleIdx="2" presStyleCnt="6">
        <dgm:presLayoutVars>
          <dgm:chMax val="0"/>
          <dgm:bulletEnabled val="1"/>
        </dgm:presLayoutVars>
      </dgm:prSet>
      <dgm:spPr/>
      <dgm:t>
        <a:bodyPr/>
        <a:lstStyle/>
        <a:p>
          <a:endParaRPr lang="en-US"/>
        </a:p>
      </dgm:t>
    </dgm:pt>
    <dgm:pt modelId="{C56084F0-C758-487A-A3BF-8F7369442A95}" type="pres">
      <dgm:prSet presAssocID="{D7B70A93-7317-460F-9614-FCD653F0E426}" presName="negativeSpace" presStyleCnt="0"/>
      <dgm:spPr/>
    </dgm:pt>
    <dgm:pt modelId="{43ED764C-73B7-4A14-8509-97EA7AE82A04}" type="pres">
      <dgm:prSet presAssocID="{D7B70A93-7317-460F-9614-FCD653F0E426}" presName="childText" presStyleLbl="conFgAcc1" presStyleIdx="2" presStyleCnt="6">
        <dgm:presLayoutVars>
          <dgm:bulletEnabled val="1"/>
        </dgm:presLayoutVars>
      </dgm:prSet>
      <dgm:spPr/>
    </dgm:pt>
    <dgm:pt modelId="{07EFE046-4DEC-4EA7-A81F-C64A30C8B62D}" type="pres">
      <dgm:prSet presAssocID="{FEBACA9E-4169-4ECA-9724-CEA21A43A100}" presName="spaceBetweenRectangles" presStyleCnt="0"/>
      <dgm:spPr/>
    </dgm:pt>
    <dgm:pt modelId="{67ED7C79-3B3C-43F3-B0C3-B09D55DEFBB7}" type="pres">
      <dgm:prSet presAssocID="{3A236CEC-3084-4321-A612-17C11A40B7B8}" presName="parentLin" presStyleCnt="0"/>
      <dgm:spPr/>
    </dgm:pt>
    <dgm:pt modelId="{E8792B0C-B1E6-4F25-9A1A-CF85FF3298FB}" type="pres">
      <dgm:prSet presAssocID="{3A236CEC-3084-4321-A612-17C11A40B7B8}" presName="parentLeftMargin" presStyleLbl="node1" presStyleIdx="2" presStyleCnt="6"/>
      <dgm:spPr/>
      <dgm:t>
        <a:bodyPr/>
        <a:lstStyle/>
        <a:p>
          <a:endParaRPr lang="en-US"/>
        </a:p>
      </dgm:t>
    </dgm:pt>
    <dgm:pt modelId="{5DAD18DC-12B8-4062-A75C-58B71EFEE9DE}" type="pres">
      <dgm:prSet presAssocID="{3A236CEC-3084-4321-A612-17C11A40B7B8}" presName="parentText" presStyleLbl="node1" presStyleIdx="3" presStyleCnt="6">
        <dgm:presLayoutVars>
          <dgm:chMax val="0"/>
          <dgm:bulletEnabled val="1"/>
        </dgm:presLayoutVars>
      </dgm:prSet>
      <dgm:spPr/>
      <dgm:t>
        <a:bodyPr/>
        <a:lstStyle/>
        <a:p>
          <a:endParaRPr lang="en-US"/>
        </a:p>
      </dgm:t>
    </dgm:pt>
    <dgm:pt modelId="{741440DE-84BC-4568-85FB-BFB65CBF862D}" type="pres">
      <dgm:prSet presAssocID="{3A236CEC-3084-4321-A612-17C11A40B7B8}" presName="negativeSpace" presStyleCnt="0"/>
      <dgm:spPr/>
    </dgm:pt>
    <dgm:pt modelId="{8E4C770A-FB37-4A3D-B45C-BBE176B542A0}" type="pres">
      <dgm:prSet presAssocID="{3A236CEC-3084-4321-A612-17C11A40B7B8}" presName="childText" presStyleLbl="conFgAcc1" presStyleIdx="3" presStyleCnt="6">
        <dgm:presLayoutVars>
          <dgm:bulletEnabled val="1"/>
        </dgm:presLayoutVars>
      </dgm:prSet>
      <dgm:spPr/>
    </dgm:pt>
    <dgm:pt modelId="{ABCBDBA8-DA2E-4ABD-903E-5EFDB96197CC}" type="pres">
      <dgm:prSet presAssocID="{C6B6C2A8-2AF5-4EF7-998F-0829DEB460FB}" presName="spaceBetweenRectangles" presStyleCnt="0"/>
      <dgm:spPr/>
    </dgm:pt>
    <dgm:pt modelId="{86B4B934-8D24-464C-A00A-12E31D4996AB}" type="pres">
      <dgm:prSet presAssocID="{4864ED0D-BDDD-4C87-85BD-C8A576A33668}" presName="parentLin" presStyleCnt="0"/>
      <dgm:spPr/>
    </dgm:pt>
    <dgm:pt modelId="{9A7BAC68-2A20-4F00-96D3-1FCEA01EC634}" type="pres">
      <dgm:prSet presAssocID="{4864ED0D-BDDD-4C87-85BD-C8A576A33668}" presName="parentLeftMargin" presStyleLbl="node1" presStyleIdx="3" presStyleCnt="6"/>
      <dgm:spPr/>
      <dgm:t>
        <a:bodyPr/>
        <a:lstStyle/>
        <a:p>
          <a:endParaRPr lang="en-US"/>
        </a:p>
      </dgm:t>
    </dgm:pt>
    <dgm:pt modelId="{2DF63EAF-D9CF-4D1D-8A30-37A7DAF121EA}" type="pres">
      <dgm:prSet presAssocID="{4864ED0D-BDDD-4C87-85BD-C8A576A33668}" presName="parentText" presStyleLbl="node1" presStyleIdx="4" presStyleCnt="6">
        <dgm:presLayoutVars>
          <dgm:chMax val="0"/>
          <dgm:bulletEnabled val="1"/>
        </dgm:presLayoutVars>
      </dgm:prSet>
      <dgm:spPr/>
      <dgm:t>
        <a:bodyPr/>
        <a:lstStyle/>
        <a:p>
          <a:endParaRPr lang="en-US"/>
        </a:p>
      </dgm:t>
    </dgm:pt>
    <dgm:pt modelId="{5DA31FFE-1F20-49F3-B495-DB2302E1E1C0}" type="pres">
      <dgm:prSet presAssocID="{4864ED0D-BDDD-4C87-85BD-C8A576A33668}" presName="negativeSpace" presStyleCnt="0"/>
      <dgm:spPr/>
    </dgm:pt>
    <dgm:pt modelId="{6767A540-C50B-444B-AB2E-0D31493724EB}" type="pres">
      <dgm:prSet presAssocID="{4864ED0D-BDDD-4C87-85BD-C8A576A33668}" presName="childText" presStyleLbl="conFgAcc1" presStyleIdx="4" presStyleCnt="6">
        <dgm:presLayoutVars>
          <dgm:bulletEnabled val="1"/>
        </dgm:presLayoutVars>
      </dgm:prSet>
      <dgm:spPr/>
    </dgm:pt>
    <dgm:pt modelId="{FD3A9A75-3AF1-4052-9003-3FE60FD76745}" type="pres">
      <dgm:prSet presAssocID="{263C74BA-22E9-4E6B-8DCA-A1D1B1A4FBE2}" presName="spaceBetweenRectangles" presStyleCnt="0"/>
      <dgm:spPr/>
    </dgm:pt>
    <dgm:pt modelId="{E359E7B9-6E9E-414F-B0E7-DE5F6063EB09}" type="pres">
      <dgm:prSet presAssocID="{8AC8D40C-71B9-4766-9F8E-9A308E9EDCE9}" presName="parentLin" presStyleCnt="0"/>
      <dgm:spPr/>
    </dgm:pt>
    <dgm:pt modelId="{49951B0D-8877-48D2-9A97-CF405F6C235D}" type="pres">
      <dgm:prSet presAssocID="{8AC8D40C-71B9-4766-9F8E-9A308E9EDCE9}" presName="parentLeftMargin" presStyleLbl="node1" presStyleIdx="4" presStyleCnt="6"/>
      <dgm:spPr/>
      <dgm:t>
        <a:bodyPr/>
        <a:lstStyle/>
        <a:p>
          <a:endParaRPr lang="en-US"/>
        </a:p>
      </dgm:t>
    </dgm:pt>
    <dgm:pt modelId="{FC7A74C6-6B6A-40CA-A30D-063CF52F0025}" type="pres">
      <dgm:prSet presAssocID="{8AC8D40C-71B9-4766-9F8E-9A308E9EDCE9}" presName="parentText" presStyleLbl="node1" presStyleIdx="5" presStyleCnt="6">
        <dgm:presLayoutVars>
          <dgm:chMax val="0"/>
          <dgm:bulletEnabled val="1"/>
        </dgm:presLayoutVars>
      </dgm:prSet>
      <dgm:spPr/>
      <dgm:t>
        <a:bodyPr/>
        <a:lstStyle/>
        <a:p>
          <a:endParaRPr lang="en-US"/>
        </a:p>
      </dgm:t>
    </dgm:pt>
    <dgm:pt modelId="{BB9109DB-38E9-4068-90B0-928CDF265BF9}" type="pres">
      <dgm:prSet presAssocID="{8AC8D40C-71B9-4766-9F8E-9A308E9EDCE9}" presName="negativeSpace" presStyleCnt="0"/>
      <dgm:spPr/>
    </dgm:pt>
    <dgm:pt modelId="{B9EF5554-A738-440B-AA92-AED34A05E284}" type="pres">
      <dgm:prSet presAssocID="{8AC8D40C-71B9-4766-9F8E-9A308E9EDCE9}" presName="childText" presStyleLbl="conFgAcc1" presStyleIdx="5" presStyleCnt="6">
        <dgm:presLayoutVars>
          <dgm:bulletEnabled val="1"/>
        </dgm:presLayoutVars>
      </dgm:prSet>
      <dgm:spPr/>
    </dgm:pt>
  </dgm:ptLst>
  <dgm:cxnLst>
    <dgm:cxn modelId="{99EC45E8-77BB-4555-9CC8-60D43B177E37}" type="presOf" srcId="{8AC8D40C-71B9-4766-9F8E-9A308E9EDCE9}" destId="{FC7A74C6-6B6A-40CA-A30D-063CF52F0025}" srcOrd="1" destOrd="0" presId="urn:microsoft.com/office/officeart/2005/8/layout/list1"/>
    <dgm:cxn modelId="{B4277A66-8C44-4982-BC80-C77EB4D1D84B}" type="presOf" srcId="{D7B70A93-7317-460F-9614-FCD653F0E426}" destId="{ECA865EF-B19E-49B6-82E5-8B3F47CD4425}" srcOrd="1" destOrd="0" presId="urn:microsoft.com/office/officeart/2005/8/layout/list1"/>
    <dgm:cxn modelId="{C539458C-6208-4FC3-830B-D1D20FF3552D}" type="presOf" srcId="{2A9F0BBC-E9C0-4E6C-964C-CD76601F98F0}" destId="{2DC5062A-0D61-4154-81F0-B0C3467585F4}" srcOrd="1" destOrd="0" presId="urn:microsoft.com/office/officeart/2005/8/layout/list1"/>
    <dgm:cxn modelId="{AB4961FF-FDF7-460B-8361-4EB851FBB99A}" srcId="{2B7448EB-D2F9-4D1D-8681-9AEA4B94EBC9}" destId="{377A75C9-725C-4E1E-AE2D-E8210EE68EA1}" srcOrd="1" destOrd="0" parTransId="{45349AE7-B2B0-418E-B407-A1EC888AD3A6}" sibTransId="{2FF26BA6-B4DD-44FE-B489-4869B0CE40CE}"/>
    <dgm:cxn modelId="{05252BFD-F55E-41D3-AC5B-4DF22E5CBC19}" srcId="{2B7448EB-D2F9-4D1D-8681-9AEA4B94EBC9}" destId="{3A236CEC-3084-4321-A612-17C11A40B7B8}" srcOrd="3" destOrd="0" parTransId="{C0927A07-5647-4F84-8F1B-7677573AAAAD}" sibTransId="{C6B6C2A8-2AF5-4EF7-998F-0829DEB460FB}"/>
    <dgm:cxn modelId="{CD467B1B-76FB-4A74-B01C-2B42C483790D}" type="presOf" srcId="{4864ED0D-BDDD-4C87-85BD-C8A576A33668}" destId="{2DF63EAF-D9CF-4D1D-8A30-37A7DAF121EA}" srcOrd="1" destOrd="0" presId="urn:microsoft.com/office/officeart/2005/8/layout/list1"/>
    <dgm:cxn modelId="{444318F4-A0E8-4BFE-8B5A-14FF845CD42F}" type="presOf" srcId="{4864ED0D-BDDD-4C87-85BD-C8A576A33668}" destId="{9A7BAC68-2A20-4F00-96D3-1FCEA01EC634}" srcOrd="0" destOrd="0" presId="urn:microsoft.com/office/officeart/2005/8/layout/list1"/>
    <dgm:cxn modelId="{01D2108D-5608-4BA3-82C2-6890367AD302}" srcId="{2B7448EB-D2F9-4D1D-8681-9AEA4B94EBC9}" destId="{D7B70A93-7317-460F-9614-FCD653F0E426}" srcOrd="2" destOrd="0" parTransId="{FEFE9A86-9B45-421B-BAFC-72FEBCBA1FDB}" sibTransId="{FEBACA9E-4169-4ECA-9724-CEA21A43A100}"/>
    <dgm:cxn modelId="{60E527C0-C7FD-4E9F-BA0F-DCB9F23ED1E1}" type="presOf" srcId="{377A75C9-725C-4E1E-AE2D-E8210EE68EA1}" destId="{58AD44B1-7205-4728-AF26-A406AEF9F9F6}" srcOrd="1" destOrd="0" presId="urn:microsoft.com/office/officeart/2005/8/layout/list1"/>
    <dgm:cxn modelId="{912D599A-5272-41F8-8C06-FAA02609176B}" type="presOf" srcId="{3A236CEC-3084-4321-A612-17C11A40B7B8}" destId="{5DAD18DC-12B8-4062-A75C-58B71EFEE9DE}" srcOrd="1" destOrd="0" presId="urn:microsoft.com/office/officeart/2005/8/layout/list1"/>
    <dgm:cxn modelId="{9845E5BE-0D42-4189-B554-2A1AE4A4308B}" type="presOf" srcId="{2A9F0BBC-E9C0-4E6C-964C-CD76601F98F0}" destId="{E049CD8F-EE74-426B-8BF5-82DFB24CB6D1}" srcOrd="0" destOrd="0" presId="urn:microsoft.com/office/officeart/2005/8/layout/list1"/>
    <dgm:cxn modelId="{2C1131E5-FF17-4242-A18D-763615A03DB4}" type="presOf" srcId="{3A236CEC-3084-4321-A612-17C11A40B7B8}" destId="{E8792B0C-B1E6-4F25-9A1A-CF85FF3298FB}" srcOrd="0" destOrd="0" presId="urn:microsoft.com/office/officeart/2005/8/layout/list1"/>
    <dgm:cxn modelId="{4AA6FCB3-7785-4A7C-AA01-24EAA47C06E7}" srcId="{2B7448EB-D2F9-4D1D-8681-9AEA4B94EBC9}" destId="{8AC8D40C-71B9-4766-9F8E-9A308E9EDCE9}" srcOrd="5" destOrd="0" parTransId="{B8AFABBA-FD68-489D-981A-0451E5C5A745}" sibTransId="{6341EEAE-7BEB-4889-AC1C-0C0768ABD6AA}"/>
    <dgm:cxn modelId="{87C00C8A-FA7D-444B-B238-5CE9A519DB66}" type="presOf" srcId="{377A75C9-725C-4E1E-AE2D-E8210EE68EA1}" destId="{9CF5562D-691D-4AE3-A9D3-47D9B66E1CAD}" srcOrd="0" destOrd="0" presId="urn:microsoft.com/office/officeart/2005/8/layout/list1"/>
    <dgm:cxn modelId="{9176899C-3319-438B-8E70-BD673A60BEDF}" srcId="{2B7448EB-D2F9-4D1D-8681-9AEA4B94EBC9}" destId="{4864ED0D-BDDD-4C87-85BD-C8A576A33668}" srcOrd="4" destOrd="0" parTransId="{AD2A4A5B-A81A-41F8-B93A-345129E55FAF}" sibTransId="{263C74BA-22E9-4E6B-8DCA-A1D1B1A4FBE2}"/>
    <dgm:cxn modelId="{A80C31A0-CB49-4E3F-B07A-C4D8CAC714D7}" type="presOf" srcId="{D7B70A93-7317-460F-9614-FCD653F0E426}" destId="{F52A2630-7DCA-45E0-B2C7-A7C2835958B1}" srcOrd="0" destOrd="0" presId="urn:microsoft.com/office/officeart/2005/8/layout/list1"/>
    <dgm:cxn modelId="{AF5321F5-F0A6-427E-A173-719E3F9447AE}" srcId="{2B7448EB-D2F9-4D1D-8681-9AEA4B94EBC9}" destId="{2A9F0BBC-E9C0-4E6C-964C-CD76601F98F0}" srcOrd="0" destOrd="0" parTransId="{99499681-C8E2-4BA4-A5C4-5A0451B0077B}" sibTransId="{D277831B-B0F7-4400-8659-6B9AFAE27A3C}"/>
    <dgm:cxn modelId="{1B9AE692-F09A-41DB-A574-61505C21C750}" type="presOf" srcId="{8AC8D40C-71B9-4766-9F8E-9A308E9EDCE9}" destId="{49951B0D-8877-48D2-9A97-CF405F6C235D}" srcOrd="0" destOrd="0" presId="urn:microsoft.com/office/officeart/2005/8/layout/list1"/>
    <dgm:cxn modelId="{6F2419BC-263C-4AC6-8F1B-F1CC9279DCD3}" type="presOf" srcId="{2B7448EB-D2F9-4D1D-8681-9AEA4B94EBC9}" destId="{C287706A-3561-4132-82E3-067361FCBA35}" srcOrd="0" destOrd="0" presId="urn:microsoft.com/office/officeart/2005/8/layout/list1"/>
    <dgm:cxn modelId="{F0A1785A-089A-4620-97AF-6063F0497CCE}" type="presParOf" srcId="{C287706A-3561-4132-82E3-067361FCBA35}" destId="{B0A0F757-1E6E-4A2C-AC03-4352A3507B91}" srcOrd="0" destOrd="0" presId="urn:microsoft.com/office/officeart/2005/8/layout/list1"/>
    <dgm:cxn modelId="{A689D28A-1D4E-4568-88D6-0EC21BA147DD}" type="presParOf" srcId="{B0A0F757-1E6E-4A2C-AC03-4352A3507B91}" destId="{E049CD8F-EE74-426B-8BF5-82DFB24CB6D1}" srcOrd="0" destOrd="0" presId="urn:microsoft.com/office/officeart/2005/8/layout/list1"/>
    <dgm:cxn modelId="{FA0CB7CE-E681-467D-B598-24C3172BD4EB}" type="presParOf" srcId="{B0A0F757-1E6E-4A2C-AC03-4352A3507B91}" destId="{2DC5062A-0D61-4154-81F0-B0C3467585F4}" srcOrd="1" destOrd="0" presId="urn:microsoft.com/office/officeart/2005/8/layout/list1"/>
    <dgm:cxn modelId="{CB711028-B38C-4560-B768-A43430596E43}" type="presParOf" srcId="{C287706A-3561-4132-82E3-067361FCBA35}" destId="{8252F2AE-D9C0-42C7-B4D3-C6ECCB87D5F4}" srcOrd="1" destOrd="0" presId="urn:microsoft.com/office/officeart/2005/8/layout/list1"/>
    <dgm:cxn modelId="{D821C62E-AC89-4F39-A9C7-0B960A22A4DF}" type="presParOf" srcId="{C287706A-3561-4132-82E3-067361FCBA35}" destId="{2A29145D-F577-4FDB-9421-E3FC504B11E6}" srcOrd="2" destOrd="0" presId="urn:microsoft.com/office/officeart/2005/8/layout/list1"/>
    <dgm:cxn modelId="{AB078419-D911-4951-8D0B-0B4FD4615BDB}" type="presParOf" srcId="{C287706A-3561-4132-82E3-067361FCBA35}" destId="{2EE66E09-AF5F-4B28-9470-78F7C97A344E}" srcOrd="3" destOrd="0" presId="urn:microsoft.com/office/officeart/2005/8/layout/list1"/>
    <dgm:cxn modelId="{0DC6CA51-700F-4F33-A9BD-D86AA17A67C8}" type="presParOf" srcId="{C287706A-3561-4132-82E3-067361FCBA35}" destId="{CFD05312-FD00-4788-8A1B-77C1C3383B93}" srcOrd="4" destOrd="0" presId="urn:microsoft.com/office/officeart/2005/8/layout/list1"/>
    <dgm:cxn modelId="{0E224233-D796-4D8F-865D-791F2F0997AA}" type="presParOf" srcId="{CFD05312-FD00-4788-8A1B-77C1C3383B93}" destId="{9CF5562D-691D-4AE3-A9D3-47D9B66E1CAD}" srcOrd="0" destOrd="0" presId="urn:microsoft.com/office/officeart/2005/8/layout/list1"/>
    <dgm:cxn modelId="{6F78B271-26D3-460F-AA09-14DF75ED4ADE}" type="presParOf" srcId="{CFD05312-FD00-4788-8A1B-77C1C3383B93}" destId="{58AD44B1-7205-4728-AF26-A406AEF9F9F6}" srcOrd="1" destOrd="0" presId="urn:microsoft.com/office/officeart/2005/8/layout/list1"/>
    <dgm:cxn modelId="{02A71E1F-EEA9-4C51-87C3-5BE5D7FE149B}" type="presParOf" srcId="{C287706A-3561-4132-82E3-067361FCBA35}" destId="{7F146BA7-C268-4BDF-80EF-28B87C28DB47}" srcOrd="5" destOrd="0" presId="urn:microsoft.com/office/officeart/2005/8/layout/list1"/>
    <dgm:cxn modelId="{201ED830-2ECB-4D1F-B2FC-2FF561F16005}" type="presParOf" srcId="{C287706A-3561-4132-82E3-067361FCBA35}" destId="{6CBFE639-65EB-4520-A5E1-3469AED6E7B1}" srcOrd="6" destOrd="0" presId="urn:microsoft.com/office/officeart/2005/8/layout/list1"/>
    <dgm:cxn modelId="{0A5C44EB-2282-4E5F-98F5-B59A5B6D7AB6}" type="presParOf" srcId="{C287706A-3561-4132-82E3-067361FCBA35}" destId="{E150C8F5-8012-4688-A4C5-9E7DF283B193}" srcOrd="7" destOrd="0" presId="urn:microsoft.com/office/officeart/2005/8/layout/list1"/>
    <dgm:cxn modelId="{70E85C7D-A19D-4CB1-A0FE-9E6613B630CD}" type="presParOf" srcId="{C287706A-3561-4132-82E3-067361FCBA35}" destId="{4F678228-7762-40EF-80C2-3A2F1DD5C43D}" srcOrd="8" destOrd="0" presId="urn:microsoft.com/office/officeart/2005/8/layout/list1"/>
    <dgm:cxn modelId="{0F792C2A-9298-4538-BFC6-CC73830F1326}" type="presParOf" srcId="{4F678228-7762-40EF-80C2-3A2F1DD5C43D}" destId="{F52A2630-7DCA-45E0-B2C7-A7C2835958B1}" srcOrd="0" destOrd="0" presId="urn:microsoft.com/office/officeart/2005/8/layout/list1"/>
    <dgm:cxn modelId="{C68F4763-0D30-4C5A-B23E-1463D9F4294F}" type="presParOf" srcId="{4F678228-7762-40EF-80C2-3A2F1DD5C43D}" destId="{ECA865EF-B19E-49B6-82E5-8B3F47CD4425}" srcOrd="1" destOrd="0" presId="urn:microsoft.com/office/officeart/2005/8/layout/list1"/>
    <dgm:cxn modelId="{9C4A6A39-B27F-43BD-8277-9196689D2B92}" type="presParOf" srcId="{C287706A-3561-4132-82E3-067361FCBA35}" destId="{C56084F0-C758-487A-A3BF-8F7369442A95}" srcOrd="9" destOrd="0" presId="urn:microsoft.com/office/officeart/2005/8/layout/list1"/>
    <dgm:cxn modelId="{0D0E3122-D979-4674-95E8-0C6B310E7DCD}" type="presParOf" srcId="{C287706A-3561-4132-82E3-067361FCBA35}" destId="{43ED764C-73B7-4A14-8509-97EA7AE82A04}" srcOrd="10" destOrd="0" presId="urn:microsoft.com/office/officeart/2005/8/layout/list1"/>
    <dgm:cxn modelId="{786BED74-835C-413F-80F9-85E4275D4C39}" type="presParOf" srcId="{C287706A-3561-4132-82E3-067361FCBA35}" destId="{07EFE046-4DEC-4EA7-A81F-C64A30C8B62D}" srcOrd="11" destOrd="0" presId="urn:microsoft.com/office/officeart/2005/8/layout/list1"/>
    <dgm:cxn modelId="{6821F387-CE4D-46F5-B635-23FA75DB1196}" type="presParOf" srcId="{C287706A-3561-4132-82E3-067361FCBA35}" destId="{67ED7C79-3B3C-43F3-B0C3-B09D55DEFBB7}" srcOrd="12" destOrd="0" presId="urn:microsoft.com/office/officeart/2005/8/layout/list1"/>
    <dgm:cxn modelId="{0859F451-4C12-4866-89F3-468A3594DE19}" type="presParOf" srcId="{67ED7C79-3B3C-43F3-B0C3-B09D55DEFBB7}" destId="{E8792B0C-B1E6-4F25-9A1A-CF85FF3298FB}" srcOrd="0" destOrd="0" presId="urn:microsoft.com/office/officeart/2005/8/layout/list1"/>
    <dgm:cxn modelId="{122C8760-9FA4-4226-A9C6-5406282FB7F3}" type="presParOf" srcId="{67ED7C79-3B3C-43F3-B0C3-B09D55DEFBB7}" destId="{5DAD18DC-12B8-4062-A75C-58B71EFEE9DE}" srcOrd="1" destOrd="0" presId="urn:microsoft.com/office/officeart/2005/8/layout/list1"/>
    <dgm:cxn modelId="{70D6E544-456B-4209-A0AB-131069042CC7}" type="presParOf" srcId="{C287706A-3561-4132-82E3-067361FCBA35}" destId="{741440DE-84BC-4568-85FB-BFB65CBF862D}" srcOrd="13" destOrd="0" presId="urn:microsoft.com/office/officeart/2005/8/layout/list1"/>
    <dgm:cxn modelId="{842B31CD-D3F1-400F-9BEC-EF02D0792FF6}" type="presParOf" srcId="{C287706A-3561-4132-82E3-067361FCBA35}" destId="{8E4C770A-FB37-4A3D-B45C-BBE176B542A0}" srcOrd="14" destOrd="0" presId="urn:microsoft.com/office/officeart/2005/8/layout/list1"/>
    <dgm:cxn modelId="{5FC59036-857A-47CB-80F6-63FD447E5DA4}" type="presParOf" srcId="{C287706A-3561-4132-82E3-067361FCBA35}" destId="{ABCBDBA8-DA2E-4ABD-903E-5EFDB96197CC}" srcOrd="15" destOrd="0" presId="urn:microsoft.com/office/officeart/2005/8/layout/list1"/>
    <dgm:cxn modelId="{FBF94E02-084F-4FB0-9FD4-D5B3D41E40A8}" type="presParOf" srcId="{C287706A-3561-4132-82E3-067361FCBA35}" destId="{86B4B934-8D24-464C-A00A-12E31D4996AB}" srcOrd="16" destOrd="0" presId="urn:microsoft.com/office/officeart/2005/8/layout/list1"/>
    <dgm:cxn modelId="{28A0C056-36EC-4C40-87B8-0A6EBE8BC5A5}" type="presParOf" srcId="{86B4B934-8D24-464C-A00A-12E31D4996AB}" destId="{9A7BAC68-2A20-4F00-96D3-1FCEA01EC634}" srcOrd="0" destOrd="0" presId="urn:microsoft.com/office/officeart/2005/8/layout/list1"/>
    <dgm:cxn modelId="{0B499A6C-5BC3-43E9-8661-6B6684437345}" type="presParOf" srcId="{86B4B934-8D24-464C-A00A-12E31D4996AB}" destId="{2DF63EAF-D9CF-4D1D-8A30-37A7DAF121EA}" srcOrd="1" destOrd="0" presId="urn:microsoft.com/office/officeart/2005/8/layout/list1"/>
    <dgm:cxn modelId="{FC034555-AE1D-4325-99FB-EE10B82E7621}" type="presParOf" srcId="{C287706A-3561-4132-82E3-067361FCBA35}" destId="{5DA31FFE-1F20-49F3-B495-DB2302E1E1C0}" srcOrd="17" destOrd="0" presId="urn:microsoft.com/office/officeart/2005/8/layout/list1"/>
    <dgm:cxn modelId="{D5D6484E-2418-448D-9C76-C3AA326D7F23}" type="presParOf" srcId="{C287706A-3561-4132-82E3-067361FCBA35}" destId="{6767A540-C50B-444B-AB2E-0D31493724EB}" srcOrd="18" destOrd="0" presId="urn:microsoft.com/office/officeart/2005/8/layout/list1"/>
    <dgm:cxn modelId="{3770C021-F7A5-47A5-B18F-985D612B8646}" type="presParOf" srcId="{C287706A-3561-4132-82E3-067361FCBA35}" destId="{FD3A9A75-3AF1-4052-9003-3FE60FD76745}" srcOrd="19" destOrd="0" presId="urn:microsoft.com/office/officeart/2005/8/layout/list1"/>
    <dgm:cxn modelId="{E3487FC2-0978-4939-933D-9D8C7111E5AA}" type="presParOf" srcId="{C287706A-3561-4132-82E3-067361FCBA35}" destId="{E359E7B9-6E9E-414F-B0E7-DE5F6063EB09}" srcOrd="20" destOrd="0" presId="urn:microsoft.com/office/officeart/2005/8/layout/list1"/>
    <dgm:cxn modelId="{2E4AEACC-6F39-487D-977E-A4E6A042B191}" type="presParOf" srcId="{E359E7B9-6E9E-414F-B0E7-DE5F6063EB09}" destId="{49951B0D-8877-48D2-9A97-CF405F6C235D}" srcOrd="0" destOrd="0" presId="urn:microsoft.com/office/officeart/2005/8/layout/list1"/>
    <dgm:cxn modelId="{A3573C56-2056-4314-8249-9412BC787281}" type="presParOf" srcId="{E359E7B9-6E9E-414F-B0E7-DE5F6063EB09}" destId="{FC7A74C6-6B6A-40CA-A30D-063CF52F0025}" srcOrd="1" destOrd="0" presId="urn:microsoft.com/office/officeart/2005/8/layout/list1"/>
    <dgm:cxn modelId="{BC646AC5-386A-4BD9-A543-6CA22F16512C}" type="presParOf" srcId="{C287706A-3561-4132-82E3-067361FCBA35}" destId="{BB9109DB-38E9-4068-90B0-928CDF265BF9}" srcOrd="21" destOrd="0" presId="urn:microsoft.com/office/officeart/2005/8/layout/list1"/>
    <dgm:cxn modelId="{C8B01998-572E-4E4B-9FE4-0E0DAC546C34}" type="presParOf" srcId="{C287706A-3561-4132-82E3-067361FCBA35}" destId="{B9EF5554-A738-440B-AA92-AED34A05E284}"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13133-B78D-4303-A0EF-612DB33EE45C}">
      <dsp:nvSpPr>
        <dsp:cNvPr id="0" name=""/>
        <dsp:cNvSpPr/>
      </dsp:nvSpPr>
      <dsp:spPr>
        <a:xfrm>
          <a:off x="2541612" y="-275149"/>
          <a:ext cx="1774775" cy="147799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Transfer of Learning Activity</a:t>
          </a:r>
          <a:endParaRPr lang="en-US" sz="2200" b="1" kern="1200" dirty="0">
            <a:solidFill>
              <a:schemeClr val="tx1"/>
            </a:solidFill>
          </a:endParaRPr>
        </a:p>
      </dsp:txBody>
      <dsp:txXfrm>
        <a:off x="2584901" y="-231860"/>
        <a:ext cx="1688197" cy="1391419"/>
      </dsp:txXfrm>
    </dsp:sp>
    <dsp:sp modelId="{6ADD24CC-0480-4316-BA4D-87168991C91F}">
      <dsp:nvSpPr>
        <dsp:cNvPr id="0" name=""/>
        <dsp:cNvSpPr/>
      </dsp:nvSpPr>
      <dsp:spPr>
        <a:xfrm rot="3600000">
          <a:off x="3710045" y="1597085"/>
          <a:ext cx="925773" cy="310585"/>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03221" y="1659202"/>
        <a:ext cx="739422" cy="186351"/>
      </dsp:txXfrm>
    </dsp:sp>
    <dsp:sp modelId="{EBFC1402-E7DB-4C4A-96BE-B48287C9CA67}">
      <dsp:nvSpPr>
        <dsp:cNvPr id="0" name=""/>
        <dsp:cNvSpPr/>
      </dsp:nvSpPr>
      <dsp:spPr>
        <a:xfrm>
          <a:off x="4007608" y="2301908"/>
          <a:ext cx="1774775" cy="140224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Pre-post</a:t>
          </a:r>
          <a:r>
            <a:rPr lang="en-US" sz="2200" b="1" kern="1200" baseline="0" dirty="0" smtClean="0">
              <a:solidFill>
                <a:schemeClr val="tx1"/>
              </a:solidFill>
            </a:rPr>
            <a:t> knowledge assessment</a:t>
          </a:r>
          <a:endParaRPr lang="en-US" sz="2200" b="1" kern="1200" dirty="0">
            <a:solidFill>
              <a:schemeClr val="tx1"/>
            </a:solidFill>
          </a:endParaRPr>
        </a:p>
      </dsp:txBody>
      <dsp:txXfrm>
        <a:off x="4048678" y="2342978"/>
        <a:ext cx="1692635" cy="1320101"/>
      </dsp:txXfrm>
    </dsp:sp>
    <dsp:sp modelId="{97C79772-6190-4AF5-8521-8855A9936679}">
      <dsp:nvSpPr>
        <dsp:cNvPr id="0" name=""/>
        <dsp:cNvSpPr/>
      </dsp:nvSpPr>
      <dsp:spPr>
        <a:xfrm rot="10800000">
          <a:off x="2966113" y="2847735"/>
          <a:ext cx="925773" cy="310585"/>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059288" y="2909852"/>
        <a:ext cx="739422" cy="186351"/>
      </dsp:txXfrm>
    </dsp:sp>
    <dsp:sp modelId="{5A3A1F33-3736-4715-ADD5-AB12EA7C303D}">
      <dsp:nvSpPr>
        <dsp:cNvPr id="0" name=""/>
        <dsp:cNvSpPr/>
      </dsp:nvSpPr>
      <dsp:spPr>
        <a:xfrm>
          <a:off x="1075616" y="2342417"/>
          <a:ext cx="1774775" cy="1321222"/>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Satisfaction Survey</a:t>
          </a:r>
          <a:endParaRPr lang="en-US" sz="2200" b="1" kern="1200" dirty="0">
            <a:solidFill>
              <a:schemeClr val="tx1"/>
            </a:solidFill>
          </a:endParaRPr>
        </a:p>
      </dsp:txBody>
      <dsp:txXfrm>
        <a:off x="1114313" y="2381114"/>
        <a:ext cx="1697381" cy="1243828"/>
      </dsp:txXfrm>
    </dsp:sp>
    <dsp:sp modelId="{4DAB9EF6-5193-4021-AE67-C22D3E00397A}">
      <dsp:nvSpPr>
        <dsp:cNvPr id="0" name=""/>
        <dsp:cNvSpPr/>
      </dsp:nvSpPr>
      <dsp:spPr>
        <a:xfrm rot="18000000">
          <a:off x="2210487" y="1617339"/>
          <a:ext cx="925773" cy="310585"/>
        </a:xfrm>
        <a:prstGeom prst="lef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303663" y="1679456"/>
        <a:ext cx="739422" cy="186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8D73-056E-456B-A2C3-D1B5DFD51BB4}">
      <dsp:nvSpPr>
        <dsp:cNvPr id="0" name=""/>
        <dsp:cNvSpPr/>
      </dsp:nvSpPr>
      <dsp:spPr>
        <a:xfrm>
          <a:off x="0" y="0"/>
          <a:ext cx="8686800" cy="12220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baseline="0" dirty="0" smtClean="0">
              <a:solidFill>
                <a:schemeClr val="tx1"/>
              </a:solidFill>
            </a:rPr>
            <a:t>Definition</a:t>
          </a:r>
          <a:endParaRPr lang="en-US" sz="1800" kern="1200" baseline="0" dirty="0">
            <a:solidFill>
              <a:schemeClr val="tx1"/>
            </a:solidFill>
          </a:endParaRPr>
        </a:p>
        <a:p>
          <a:pPr marL="171450" lvl="1" indent="-171450" algn="l" defTabSz="800100">
            <a:lnSpc>
              <a:spcPct val="90000"/>
            </a:lnSpc>
            <a:spcBef>
              <a:spcPct val="0"/>
            </a:spcBef>
            <a:spcAft>
              <a:spcPct val="15000"/>
            </a:spcAft>
            <a:buChar char="••"/>
          </a:pPr>
          <a:r>
            <a:rPr lang="en-US" sz="1800" kern="1200" baseline="0" dirty="0" smtClean="0">
              <a:solidFill>
                <a:schemeClr val="tx1"/>
              </a:solidFill>
            </a:rPr>
            <a:t>Provide ongoing to care to people with disabilities</a:t>
          </a:r>
          <a:endParaRPr lang="en-US" sz="1800" kern="1200" baseline="0" dirty="0">
            <a:solidFill>
              <a:schemeClr val="tx1"/>
            </a:solidFill>
          </a:endParaRPr>
        </a:p>
      </dsp:txBody>
      <dsp:txXfrm>
        <a:off x="1859562" y="0"/>
        <a:ext cx="6827237" cy="1222027"/>
      </dsp:txXfrm>
    </dsp:sp>
    <dsp:sp modelId="{811AC29E-BB9B-4D97-8F9D-4748FA72C220}">
      <dsp:nvSpPr>
        <dsp:cNvPr id="0" name=""/>
        <dsp:cNvSpPr/>
      </dsp:nvSpPr>
      <dsp:spPr>
        <a:xfrm>
          <a:off x="122202" y="122202"/>
          <a:ext cx="1737360" cy="97762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7F3AB2-00F8-48CC-8AD3-84916334AF1B}">
      <dsp:nvSpPr>
        <dsp:cNvPr id="0" name=""/>
        <dsp:cNvSpPr/>
      </dsp:nvSpPr>
      <dsp:spPr>
        <a:xfrm>
          <a:off x="0" y="1344230"/>
          <a:ext cx="8686800" cy="12220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baseline="0" dirty="0" smtClean="0">
              <a:solidFill>
                <a:schemeClr val="tx1"/>
              </a:solidFill>
            </a:rPr>
            <a:t>Providers</a:t>
          </a:r>
          <a:endParaRPr lang="en-US" sz="1800" kern="1200" baseline="0" dirty="0">
            <a:solidFill>
              <a:schemeClr val="tx1"/>
            </a:solidFill>
          </a:endParaRPr>
        </a:p>
        <a:p>
          <a:pPr marL="171450" lvl="1" indent="-171450" algn="l" defTabSz="800100">
            <a:lnSpc>
              <a:spcPct val="90000"/>
            </a:lnSpc>
            <a:spcBef>
              <a:spcPct val="0"/>
            </a:spcBef>
            <a:spcAft>
              <a:spcPct val="15000"/>
            </a:spcAft>
            <a:buChar char="••"/>
          </a:pPr>
          <a:r>
            <a:rPr lang="en-US" sz="1800" kern="1200" baseline="0" dirty="0" smtClean="0">
              <a:solidFill>
                <a:schemeClr val="tx1"/>
              </a:solidFill>
            </a:rPr>
            <a:t>Most care provided by family members, with women providing majority of care</a:t>
          </a:r>
          <a:endParaRPr lang="en-US" sz="1800" kern="1200" baseline="0" dirty="0">
            <a:solidFill>
              <a:schemeClr val="tx1"/>
            </a:solidFill>
          </a:endParaRPr>
        </a:p>
        <a:p>
          <a:pPr marL="171450" lvl="1" indent="-171450" algn="l" defTabSz="800100">
            <a:lnSpc>
              <a:spcPct val="90000"/>
            </a:lnSpc>
            <a:spcBef>
              <a:spcPct val="0"/>
            </a:spcBef>
            <a:spcAft>
              <a:spcPct val="15000"/>
            </a:spcAft>
            <a:buChar char="••"/>
          </a:pPr>
          <a:r>
            <a:rPr lang="en-US" sz="1800" kern="1200" baseline="0" dirty="0" smtClean="0">
              <a:solidFill>
                <a:schemeClr val="tx1"/>
              </a:solidFill>
            </a:rPr>
            <a:t>Most are unpaid. Payment can come from client, 3</a:t>
          </a:r>
          <a:r>
            <a:rPr lang="en-US" sz="1800" kern="1200" baseline="30000" dirty="0" smtClean="0">
              <a:solidFill>
                <a:schemeClr val="tx1"/>
              </a:solidFill>
            </a:rPr>
            <a:t>rd</a:t>
          </a:r>
          <a:r>
            <a:rPr lang="en-US" sz="1800" kern="1200" baseline="0" dirty="0" smtClean="0">
              <a:solidFill>
                <a:schemeClr val="tx1"/>
              </a:solidFill>
            </a:rPr>
            <a:t> party, </a:t>
          </a:r>
          <a:r>
            <a:rPr lang="en-US" sz="1800" kern="1200" baseline="0" dirty="0" err="1" smtClean="0">
              <a:solidFill>
                <a:schemeClr val="tx1"/>
              </a:solidFill>
            </a:rPr>
            <a:t>MediCal</a:t>
          </a:r>
          <a:endParaRPr lang="en-US" sz="1800" kern="1200" baseline="0" dirty="0">
            <a:solidFill>
              <a:schemeClr val="tx1"/>
            </a:solidFill>
          </a:endParaRPr>
        </a:p>
      </dsp:txBody>
      <dsp:txXfrm>
        <a:off x="1859562" y="1344230"/>
        <a:ext cx="6827237" cy="1222027"/>
      </dsp:txXfrm>
    </dsp:sp>
    <dsp:sp modelId="{F588B82F-C342-44FD-AAB4-780395B0BA5F}">
      <dsp:nvSpPr>
        <dsp:cNvPr id="0" name=""/>
        <dsp:cNvSpPr/>
      </dsp:nvSpPr>
      <dsp:spPr>
        <a:xfrm>
          <a:off x="122202" y="1466433"/>
          <a:ext cx="1737360" cy="97762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1CAA9-9AE4-4129-98A1-6C81C22129E4}">
      <dsp:nvSpPr>
        <dsp:cNvPr id="0" name=""/>
        <dsp:cNvSpPr/>
      </dsp:nvSpPr>
      <dsp:spPr>
        <a:xfrm>
          <a:off x="0" y="2688460"/>
          <a:ext cx="8686800" cy="12220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baseline="0" dirty="0" smtClean="0">
              <a:solidFill>
                <a:schemeClr val="tx1"/>
              </a:solidFill>
            </a:rPr>
            <a:t>Tasks</a:t>
          </a:r>
          <a:endParaRPr lang="en-US" sz="1800" kern="1200" baseline="0" dirty="0">
            <a:solidFill>
              <a:schemeClr val="tx1"/>
            </a:solidFill>
          </a:endParaRPr>
        </a:p>
        <a:p>
          <a:pPr marL="171450" lvl="1" indent="-171450" algn="l" defTabSz="800100">
            <a:lnSpc>
              <a:spcPct val="90000"/>
            </a:lnSpc>
            <a:spcBef>
              <a:spcPct val="0"/>
            </a:spcBef>
            <a:spcAft>
              <a:spcPct val="15000"/>
            </a:spcAft>
            <a:buChar char="••"/>
          </a:pPr>
          <a:r>
            <a:rPr lang="en-US" sz="1800" kern="1200" baseline="0" dirty="0" smtClean="0">
              <a:solidFill>
                <a:schemeClr val="tx1"/>
              </a:solidFill>
            </a:rPr>
            <a:t>Variety of tasks including balancing checkbooks, grocery shopping, cooking, giving medications, assisting with bathing or dressing, etc</a:t>
          </a:r>
          <a:r>
            <a:rPr lang="en-US" sz="1800" kern="1200" baseline="0" dirty="0" smtClean="0"/>
            <a:t>.</a:t>
          </a:r>
          <a:br>
            <a:rPr lang="en-US" sz="1800" kern="1200" baseline="0" dirty="0" smtClean="0"/>
          </a:br>
          <a:endParaRPr lang="en-US" sz="1800" kern="1200" baseline="0" dirty="0"/>
        </a:p>
      </dsp:txBody>
      <dsp:txXfrm>
        <a:off x="1859562" y="2688460"/>
        <a:ext cx="6827237" cy="1222027"/>
      </dsp:txXfrm>
    </dsp:sp>
    <dsp:sp modelId="{223EEAD7-0AE8-4849-94B3-A51C9F1D224A}">
      <dsp:nvSpPr>
        <dsp:cNvPr id="0" name=""/>
        <dsp:cNvSpPr/>
      </dsp:nvSpPr>
      <dsp:spPr>
        <a:xfrm>
          <a:off x="122202" y="2810663"/>
          <a:ext cx="1737360" cy="97762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DC3C5-7396-4A1B-BFF0-12EDFCEC6285}">
      <dsp:nvSpPr>
        <dsp:cNvPr id="0" name=""/>
        <dsp:cNvSpPr/>
      </dsp:nvSpPr>
      <dsp:spPr>
        <a:xfrm>
          <a:off x="0" y="4032690"/>
          <a:ext cx="8686800" cy="12220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baseline="0" dirty="0" smtClean="0">
              <a:solidFill>
                <a:schemeClr val="tx1"/>
              </a:solidFill>
            </a:rPr>
            <a:t>Laws</a:t>
          </a:r>
        </a:p>
        <a:p>
          <a:pPr lvl="0" algn="l" defTabSz="800100">
            <a:lnSpc>
              <a:spcPct val="90000"/>
            </a:lnSpc>
            <a:spcBef>
              <a:spcPct val="0"/>
            </a:spcBef>
            <a:spcAft>
              <a:spcPct val="35000"/>
            </a:spcAft>
          </a:pPr>
          <a:r>
            <a:rPr lang="en-US" sz="1800" kern="1200" baseline="0" dirty="0" smtClean="0">
              <a:solidFill>
                <a:schemeClr val="tx1"/>
              </a:solidFill>
            </a:rPr>
            <a:t>- The “duty to care” may be imposed by law (through contract or family relationship)</a:t>
          </a:r>
          <a:r>
            <a:rPr lang="en-US" sz="1800" kern="1200" dirty="0" smtClean="0"/>
            <a:t/>
          </a:r>
          <a:br>
            <a:rPr lang="en-US" sz="1800" kern="1200" dirty="0" smtClean="0"/>
          </a:br>
          <a:endParaRPr lang="en-US" sz="1800" kern="1200" dirty="0"/>
        </a:p>
      </dsp:txBody>
      <dsp:txXfrm>
        <a:off x="1859562" y="4032690"/>
        <a:ext cx="6827237" cy="1222027"/>
      </dsp:txXfrm>
    </dsp:sp>
    <dsp:sp modelId="{CC1004C7-6D39-41FB-AAFA-E0114E3B50C5}">
      <dsp:nvSpPr>
        <dsp:cNvPr id="0" name=""/>
        <dsp:cNvSpPr/>
      </dsp:nvSpPr>
      <dsp:spPr>
        <a:xfrm>
          <a:off x="122202" y="4154893"/>
          <a:ext cx="1737360" cy="977622"/>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82099-BB78-4310-81BA-1A988257E916}">
      <dsp:nvSpPr>
        <dsp:cNvPr id="0" name=""/>
        <dsp:cNvSpPr/>
      </dsp:nvSpPr>
      <dsp:spPr>
        <a:xfrm>
          <a:off x="0" y="0"/>
          <a:ext cx="8991600" cy="226314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0257A-850A-4378-9813-9C1FFA80C835}">
      <dsp:nvSpPr>
        <dsp:cNvPr id="0" name=""/>
        <dsp:cNvSpPr/>
      </dsp:nvSpPr>
      <dsp:spPr>
        <a:xfrm>
          <a:off x="269748" y="301752"/>
          <a:ext cx="2641282" cy="165963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4EBE3-B60B-4BC6-95A0-A8136016D9D3}">
      <dsp:nvSpPr>
        <dsp:cNvPr id="0" name=""/>
        <dsp:cNvSpPr/>
      </dsp:nvSpPr>
      <dsp:spPr>
        <a:xfrm rot="10800000">
          <a:off x="269748" y="2263140"/>
          <a:ext cx="2641282" cy="276605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Physical Abuse</a:t>
          </a:r>
          <a:endParaRPr lang="en-US" sz="2800" b="1" kern="1200" dirty="0">
            <a:solidFill>
              <a:schemeClr val="tx1"/>
            </a:solidFill>
          </a:endParaRPr>
        </a:p>
      </dsp:txBody>
      <dsp:txXfrm rot="10800000">
        <a:off x="350977" y="2263140"/>
        <a:ext cx="2478824" cy="2684830"/>
      </dsp:txXfrm>
    </dsp:sp>
    <dsp:sp modelId="{575740B3-47FA-4614-AD12-66AC46F7848E}">
      <dsp:nvSpPr>
        <dsp:cNvPr id="0" name=""/>
        <dsp:cNvSpPr/>
      </dsp:nvSpPr>
      <dsp:spPr>
        <a:xfrm>
          <a:off x="3175158" y="301752"/>
          <a:ext cx="2641282" cy="165963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3000" b="-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41712-1221-4D82-B160-0B1E71B4715F}">
      <dsp:nvSpPr>
        <dsp:cNvPr id="0" name=""/>
        <dsp:cNvSpPr/>
      </dsp:nvSpPr>
      <dsp:spPr>
        <a:xfrm rot="10800000">
          <a:off x="3175158" y="2263139"/>
          <a:ext cx="2641282" cy="276605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Psychological</a:t>
          </a:r>
        </a:p>
        <a:p>
          <a:pPr lvl="0" algn="ctr" defTabSz="1244600">
            <a:lnSpc>
              <a:spcPct val="90000"/>
            </a:lnSpc>
            <a:spcBef>
              <a:spcPct val="0"/>
            </a:spcBef>
            <a:spcAft>
              <a:spcPct val="35000"/>
            </a:spcAft>
          </a:pPr>
          <a:r>
            <a:rPr lang="en-US" sz="2800" b="1" kern="1200" dirty="0" smtClean="0">
              <a:solidFill>
                <a:schemeClr val="tx1"/>
              </a:solidFill>
            </a:rPr>
            <a:t>Abuse</a:t>
          </a:r>
          <a:endParaRPr lang="en-US" sz="2800" b="1" kern="1200" dirty="0">
            <a:solidFill>
              <a:schemeClr val="tx1"/>
            </a:solidFill>
          </a:endParaRPr>
        </a:p>
      </dsp:txBody>
      <dsp:txXfrm rot="10800000">
        <a:off x="3256387" y="2263139"/>
        <a:ext cx="2478824" cy="2684830"/>
      </dsp:txXfrm>
    </dsp:sp>
    <dsp:sp modelId="{348FAB12-DF56-477D-816E-0117543B32AD}">
      <dsp:nvSpPr>
        <dsp:cNvPr id="0" name=""/>
        <dsp:cNvSpPr/>
      </dsp:nvSpPr>
      <dsp:spPr>
        <a:xfrm>
          <a:off x="6080569" y="301752"/>
          <a:ext cx="2641282" cy="165963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7C62F-EAE4-46B8-91DE-B03A3296D1B4}">
      <dsp:nvSpPr>
        <dsp:cNvPr id="0" name=""/>
        <dsp:cNvSpPr/>
      </dsp:nvSpPr>
      <dsp:spPr>
        <a:xfrm rot="10800000">
          <a:off x="6080569" y="2263139"/>
          <a:ext cx="2641282" cy="276605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Financial Abuse</a:t>
          </a:r>
          <a:endParaRPr lang="en-US" sz="2800" b="1" kern="1200" dirty="0">
            <a:solidFill>
              <a:schemeClr val="tx1"/>
            </a:solidFill>
          </a:endParaRPr>
        </a:p>
      </dsp:txBody>
      <dsp:txXfrm rot="10800000">
        <a:off x="6161798" y="2263139"/>
        <a:ext cx="2478824" cy="2684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9145D-F577-4FDB-9421-E3FC504B11E6}">
      <dsp:nvSpPr>
        <dsp:cNvPr id="0" name=""/>
        <dsp:cNvSpPr/>
      </dsp:nvSpPr>
      <dsp:spPr>
        <a:xfrm>
          <a:off x="0" y="366479"/>
          <a:ext cx="8229599"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5062A-0D61-4154-81F0-B0C3467585F4}">
      <dsp:nvSpPr>
        <dsp:cNvPr id="0" name=""/>
        <dsp:cNvSpPr/>
      </dsp:nvSpPr>
      <dsp:spPr>
        <a:xfrm>
          <a:off x="411480" y="56519"/>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Client capacity to consent</a:t>
          </a:r>
          <a:endParaRPr lang="en-US" sz="2100" kern="1200" dirty="0">
            <a:solidFill>
              <a:schemeClr val="tx1"/>
            </a:solidFill>
          </a:endParaRPr>
        </a:p>
      </dsp:txBody>
      <dsp:txXfrm>
        <a:off x="441742" y="86781"/>
        <a:ext cx="5700196" cy="559396"/>
      </dsp:txXfrm>
    </dsp:sp>
    <dsp:sp modelId="{6CBFE639-65EB-4520-A5E1-3469AED6E7B1}">
      <dsp:nvSpPr>
        <dsp:cNvPr id="0" name=""/>
        <dsp:cNvSpPr/>
      </dsp:nvSpPr>
      <dsp:spPr>
        <a:xfrm>
          <a:off x="0" y="1319040"/>
          <a:ext cx="8229599"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AD44B1-7205-4728-AF26-A406AEF9F9F6}">
      <dsp:nvSpPr>
        <dsp:cNvPr id="0" name=""/>
        <dsp:cNvSpPr/>
      </dsp:nvSpPr>
      <dsp:spPr>
        <a:xfrm>
          <a:off x="411480" y="1009079"/>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Client perception of the problem</a:t>
          </a:r>
          <a:endParaRPr lang="en-US" sz="2100" kern="1200" dirty="0">
            <a:solidFill>
              <a:schemeClr val="tx1"/>
            </a:solidFill>
          </a:endParaRPr>
        </a:p>
      </dsp:txBody>
      <dsp:txXfrm>
        <a:off x="441742" y="1039341"/>
        <a:ext cx="5700196" cy="559396"/>
      </dsp:txXfrm>
    </dsp:sp>
    <dsp:sp modelId="{43ED764C-73B7-4A14-8509-97EA7AE82A04}">
      <dsp:nvSpPr>
        <dsp:cNvPr id="0" name=""/>
        <dsp:cNvSpPr/>
      </dsp:nvSpPr>
      <dsp:spPr>
        <a:xfrm>
          <a:off x="0" y="2271600"/>
          <a:ext cx="8229599"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A865EF-B19E-49B6-82E5-8B3F47CD4425}">
      <dsp:nvSpPr>
        <dsp:cNvPr id="0" name=""/>
        <dsp:cNvSpPr/>
      </dsp:nvSpPr>
      <dsp:spPr>
        <a:xfrm>
          <a:off x="411480" y="1961640"/>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Client wishes and motivation</a:t>
          </a:r>
          <a:endParaRPr lang="en-US" sz="2100" kern="1200" dirty="0">
            <a:solidFill>
              <a:schemeClr val="tx1"/>
            </a:solidFill>
          </a:endParaRPr>
        </a:p>
      </dsp:txBody>
      <dsp:txXfrm>
        <a:off x="441742" y="1991902"/>
        <a:ext cx="5700196" cy="559396"/>
      </dsp:txXfrm>
    </dsp:sp>
    <dsp:sp modelId="{8E4C770A-FB37-4A3D-B45C-BBE176B542A0}">
      <dsp:nvSpPr>
        <dsp:cNvPr id="0" name=""/>
        <dsp:cNvSpPr/>
      </dsp:nvSpPr>
      <dsp:spPr>
        <a:xfrm>
          <a:off x="0" y="3224160"/>
          <a:ext cx="8229599"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AD18DC-12B8-4062-A75C-58B71EFEE9DE}">
      <dsp:nvSpPr>
        <dsp:cNvPr id="0" name=""/>
        <dsp:cNvSpPr/>
      </dsp:nvSpPr>
      <dsp:spPr>
        <a:xfrm>
          <a:off x="411480" y="2914200"/>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Worker perception of problem &amp; level of threat</a:t>
          </a:r>
          <a:endParaRPr lang="en-US" sz="2100" kern="1200" dirty="0">
            <a:solidFill>
              <a:schemeClr val="tx1"/>
            </a:solidFill>
          </a:endParaRPr>
        </a:p>
      </dsp:txBody>
      <dsp:txXfrm>
        <a:off x="441742" y="2944462"/>
        <a:ext cx="5700196" cy="559396"/>
      </dsp:txXfrm>
    </dsp:sp>
    <dsp:sp modelId="{6767A540-C50B-444B-AB2E-0D31493724EB}">
      <dsp:nvSpPr>
        <dsp:cNvPr id="0" name=""/>
        <dsp:cNvSpPr/>
      </dsp:nvSpPr>
      <dsp:spPr>
        <a:xfrm>
          <a:off x="0" y="4176720"/>
          <a:ext cx="8229599"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63EAF-D9CF-4D1D-8A30-37A7DAF121EA}">
      <dsp:nvSpPr>
        <dsp:cNvPr id="0" name=""/>
        <dsp:cNvSpPr/>
      </dsp:nvSpPr>
      <dsp:spPr>
        <a:xfrm>
          <a:off x="411480" y="3866760"/>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Services that client is eligible for/available</a:t>
          </a:r>
          <a:endParaRPr lang="en-US" sz="2100" kern="1200" dirty="0">
            <a:solidFill>
              <a:schemeClr val="tx1"/>
            </a:solidFill>
          </a:endParaRPr>
        </a:p>
      </dsp:txBody>
      <dsp:txXfrm>
        <a:off x="441742" y="3897022"/>
        <a:ext cx="5700196" cy="559396"/>
      </dsp:txXfrm>
    </dsp:sp>
    <dsp:sp modelId="{B9EF5554-A738-440B-AA92-AED34A05E284}">
      <dsp:nvSpPr>
        <dsp:cNvPr id="0" name=""/>
        <dsp:cNvSpPr/>
      </dsp:nvSpPr>
      <dsp:spPr>
        <a:xfrm>
          <a:off x="0" y="5129280"/>
          <a:ext cx="8229599"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A74C6-6B6A-40CA-A30D-063CF52F0025}">
      <dsp:nvSpPr>
        <dsp:cNvPr id="0" name=""/>
        <dsp:cNvSpPr/>
      </dsp:nvSpPr>
      <dsp:spPr>
        <a:xfrm>
          <a:off x="411480" y="4819320"/>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en-US" sz="2100" kern="1200" dirty="0" smtClean="0">
              <a:solidFill>
                <a:schemeClr val="tx1"/>
              </a:solidFill>
            </a:rPr>
            <a:t>Client formal/informal supports</a:t>
          </a:r>
          <a:endParaRPr lang="en-US" sz="2100" kern="1200" dirty="0">
            <a:solidFill>
              <a:schemeClr val="tx1"/>
            </a:solidFill>
          </a:endParaRPr>
        </a:p>
      </dsp:txBody>
      <dsp:txXfrm>
        <a:off x="441742" y="4849582"/>
        <a:ext cx="570019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AFDE8-BCDA-407A-8631-9023280E712D}" type="datetimeFigureOut">
              <a:rPr lang="en-US" smtClean="0"/>
              <a:t>9/5/2015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7EA8B-809C-4173-819D-0670A74ECEE6}" type="slidenum">
              <a:rPr lang="en-US" smtClean="0"/>
              <a:t>‹#›</a:t>
            </a:fld>
            <a:endParaRPr lang="en-US"/>
          </a:p>
        </p:txBody>
      </p:sp>
    </p:spTree>
    <p:extLst>
      <p:ext uri="{BB962C8B-B14F-4D97-AF65-F5344CB8AC3E}">
        <p14:creationId xmlns:p14="http://schemas.microsoft.com/office/powerpoint/2010/main" val="11068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9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97.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7EA8B-809C-4173-819D-0670A74ECEE6}" type="slidenum">
              <a:rPr lang="en-US" smtClean="0"/>
              <a:t>1</a:t>
            </a:fld>
            <a:endParaRPr lang="en-US"/>
          </a:p>
        </p:txBody>
      </p:sp>
    </p:spTree>
    <p:extLst>
      <p:ext uri="{BB962C8B-B14F-4D97-AF65-F5344CB8AC3E}">
        <p14:creationId xmlns:p14="http://schemas.microsoft.com/office/powerpoint/2010/main" val="343256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r>
              <a:rPr lang="en-US" b="1" dirty="0" smtClean="0">
                <a:latin typeface="Century Gothic" pitchFamily="34" charset="0"/>
              </a:rPr>
              <a:t>Audio Narration</a:t>
            </a:r>
          </a:p>
          <a:p>
            <a:pPr eaLnBrk="1" hangingPunct="1">
              <a:spcBef>
                <a:spcPct val="0"/>
              </a:spcBef>
            </a:pPr>
            <a:endParaRPr lang="en-US" b="1" dirty="0" smtClean="0">
              <a:latin typeface="Century Gothic" pitchFamily="34" charset="0"/>
            </a:endParaRPr>
          </a:p>
          <a:p>
            <a:r>
              <a:rPr lang="en-US" dirty="0" smtClean="0">
                <a:latin typeface="Century Gothic" pitchFamily="34" charset="0"/>
              </a:rPr>
              <a:t>Following these principles, APS workers seek to achieve multiple goals:</a:t>
            </a:r>
          </a:p>
          <a:p>
            <a:endParaRPr lang="en-US" dirty="0" smtClean="0">
              <a:latin typeface="Century Gothic" pitchFamily="34" charset="0"/>
            </a:endParaRPr>
          </a:p>
          <a:p>
            <a:pPr>
              <a:buFont typeface="Arial" pitchFamily="34" charset="0"/>
              <a:buChar char="•"/>
            </a:pPr>
            <a:r>
              <a:rPr lang="en-US" baseline="0" dirty="0" smtClean="0">
                <a:latin typeface="Century Gothic" pitchFamily="34" charset="0"/>
              </a:rPr>
              <a:t> Maximize independence</a:t>
            </a:r>
          </a:p>
          <a:p>
            <a:pPr>
              <a:buFont typeface="Arial" pitchFamily="34" charset="0"/>
              <a:buChar char="•"/>
            </a:pPr>
            <a:r>
              <a:rPr lang="en-US" baseline="0" dirty="0" smtClean="0">
                <a:latin typeface="Century Gothic" pitchFamily="34" charset="0"/>
              </a:rPr>
              <a:t> Strengthen care giving systems</a:t>
            </a:r>
          </a:p>
          <a:p>
            <a:pPr>
              <a:buFont typeface="Arial" pitchFamily="34" charset="0"/>
              <a:buChar char="•"/>
            </a:pPr>
            <a:r>
              <a:rPr lang="en-US" baseline="0" dirty="0" smtClean="0">
                <a:latin typeface="Century Gothic" pitchFamily="34" charset="0"/>
              </a:rPr>
              <a:t> Resolve crises</a:t>
            </a:r>
          </a:p>
          <a:p>
            <a:pPr>
              <a:buFont typeface="Arial" pitchFamily="34" charset="0"/>
              <a:buChar char="•"/>
            </a:pPr>
            <a:r>
              <a:rPr lang="en-US" baseline="0" dirty="0" smtClean="0">
                <a:latin typeface="Century Gothic" pitchFamily="34" charset="0"/>
              </a:rPr>
              <a:t> Ensure safety</a:t>
            </a:r>
          </a:p>
          <a:p>
            <a:pPr>
              <a:buFont typeface="Arial" pitchFamily="34" charset="0"/>
              <a:buChar char="•"/>
            </a:pPr>
            <a:r>
              <a:rPr lang="en-US" baseline="0" dirty="0" smtClean="0">
                <a:latin typeface="Century Gothic" pitchFamily="34" charset="0"/>
              </a:rPr>
              <a:t> Empower and support victims</a:t>
            </a:r>
          </a:p>
          <a:p>
            <a:pPr>
              <a:buFont typeface="Arial" pitchFamily="34" charset="0"/>
              <a:buChar char="•"/>
            </a:pPr>
            <a:r>
              <a:rPr lang="en-US" baseline="0" dirty="0" smtClean="0">
                <a:latin typeface="Century Gothic" pitchFamily="34" charset="0"/>
              </a:rPr>
              <a:t> Preserve, protect and recover assets</a:t>
            </a:r>
          </a:p>
          <a:p>
            <a:pPr>
              <a:buFont typeface="Arial" pitchFamily="34" charset="0"/>
              <a:buChar char="•"/>
            </a:pPr>
            <a:r>
              <a:rPr lang="en-US" baseline="0" dirty="0" smtClean="0">
                <a:latin typeface="Century Gothic" pitchFamily="34" charset="0"/>
              </a:rPr>
              <a:t> Ensure justice</a:t>
            </a:r>
          </a:p>
          <a:p>
            <a:pPr>
              <a:buFont typeface="Arial" pitchFamily="34" charset="0"/>
              <a:buChar char="•"/>
            </a:pPr>
            <a:r>
              <a:rPr lang="en-US" baseline="0" dirty="0" smtClean="0">
                <a:latin typeface="Century Gothic" pitchFamily="34" charset="0"/>
              </a:rPr>
              <a:t> Provide resources to treat the physical, financial and emotional effects of abuse</a:t>
            </a:r>
          </a:p>
          <a:p>
            <a:pPr>
              <a:buFont typeface="Arial" pitchFamily="34" charset="0"/>
              <a:buChar char="•"/>
            </a:pPr>
            <a:r>
              <a:rPr lang="en-US" baseline="0" dirty="0" smtClean="0">
                <a:latin typeface="Century Gothic" pitchFamily="34" charset="0"/>
              </a:rPr>
              <a:t> Ensure that elders who are unable to make critical decisions have trustworthy surrogates</a:t>
            </a:r>
          </a:p>
          <a:p>
            <a:pPr>
              <a:buFont typeface="Arial" pitchFamily="34" charset="0"/>
              <a:buChar char="•"/>
            </a:pPr>
            <a:r>
              <a:rPr lang="en-US" baseline="0" dirty="0" smtClean="0">
                <a:latin typeface="Century Gothic" pitchFamily="34" charset="0"/>
              </a:rPr>
              <a:t> Reduce the risk of abuse and neglect</a:t>
            </a:r>
          </a:p>
          <a:p>
            <a:pPr>
              <a:buFont typeface="Arial" pitchFamily="34" charset="0"/>
              <a:buChar char="•"/>
            </a:pPr>
            <a:r>
              <a:rPr lang="en-US" baseline="0" dirty="0" smtClean="0">
                <a:latin typeface="Century Gothic" pitchFamily="34" charset="0"/>
              </a:rPr>
              <a:t> Hold perpetrators accountable</a:t>
            </a:r>
            <a:endParaRPr lang="en-US" dirty="0" smtClean="0">
              <a:latin typeface="Century Gothic" pitchFamily="34" charset="0"/>
            </a:endParaRPr>
          </a:p>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r>
              <a:rPr lang="en-US" b="1" dirty="0" smtClean="0">
                <a:latin typeface="Century Gothic" pitchFamily="34" charset="0"/>
              </a:rPr>
              <a:t>Audio Narration:</a:t>
            </a:r>
          </a:p>
          <a:p>
            <a:pPr eaLnBrk="1" hangingPunct="1">
              <a:spcBef>
                <a:spcPct val="0"/>
              </a:spcBef>
            </a:pPr>
            <a:endParaRPr lang="en-US" b="1" dirty="0" smtClean="0">
              <a:latin typeface="Century Gothic" pitchFamily="34" charset="0"/>
            </a:endParaRPr>
          </a:p>
          <a:p>
            <a:pPr>
              <a:spcBef>
                <a:spcPct val="0"/>
              </a:spcBef>
              <a:buFontTx/>
              <a:buNone/>
            </a:pPr>
            <a:r>
              <a:rPr lang="en-US" sz="1200" dirty="0" smtClean="0">
                <a:latin typeface="Century Gothic" pitchFamily="34" charset="0"/>
              </a:rPr>
              <a:t>Financial gain is emerging as one of the most common motives for abuse, and that isn’t just limited to cases of financial abuse. Caregivers may withhold food or care to coerce someone into turning over money or property. In some cases a caregiver who stands to inherit may want to hasten the person’s death. </a:t>
            </a:r>
          </a:p>
          <a:p>
            <a:pPr>
              <a:spcBef>
                <a:spcPct val="0"/>
              </a:spcBef>
              <a:buFontTx/>
              <a:buNone/>
            </a:pPr>
            <a:endParaRPr lang="en-US" sz="1200" dirty="0" smtClean="0">
              <a:latin typeface="Century Gothic" pitchFamily="34" charset="0"/>
            </a:endParaRPr>
          </a:p>
          <a:p>
            <a:pPr>
              <a:spcBef>
                <a:spcPct val="0"/>
              </a:spcBef>
              <a:buFontTx/>
              <a:buNone/>
            </a:pPr>
            <a:r>
              <a:rPr lang="en-US" sz="1200" dirty="0" smtClean="0">
                <a:latin typeface="Century Gothic" pitchFamily="34" charset="0"/>
              </a:rPr>
              <a:t>Sometimes abuse is grounded in old resentments. It may be retaliatory.</a:t>
            </a:r>
          </a:p>
          <a:p>
            <a:pPr>
              <a:spcBef>
                <a:spcPct val="0"/>
              </a:spcBef>
              <a:buFontTx/>
              <a:buChar char="•"/>
            </a:pPr>
            <a:endParaRPr lang="en-US" sz="1200" dirty="0" smtClean="0">
              <a:latin typeface="Century Gothic" pitchFamily="34" charset="0"/>
            </a:endParaRPr>
          </a:p>
          <a:p>
            <a:pPr>
              <a:spcBef>
                <a:spcPct val="0"/>
              </a:spcBef>
              <a:buFontTx/>
              <a:buNone/>
            </a:pPr>
            <a:r>
              <a:rPr lang="en-US" sz="1200" dirty="0" smtClean="0">
                <a:latin typeface="Century Gothic" pitchFamily="34" charset="0"/>
              </a:rPr>
              <a:t>Perpetrators with mental illnesses may not be able to control their behavior. They may become violent because of delusions or paranoia.</a:t>
            </a:r>
            <a:r>
              <a:rPr lang="en-US" sz="1200" baseline="0" dirty="0" smtClean="0">
                <a:latin typeface="Century Gothic" pitchFamily="34" charset="0"/>
              </a:rPr>
              <a:t> </a:t>
            </a:r>
            <a:r>
              <a:rPr lang="en-US" sz="1200" dirty="0" smtClean="0">
                <a:latin typeface="Century Gothic" pitchFamily="34" charset="0"/>
              </a:rPr>
              <a:t>Perpetrators with drug problems may also lash out in violence, or they may steal from elders to support their habits.</a:t>
            </a:r>
          </a:p>
          <a:p>
            <a:pPr>
              <a:spcBef>
                <a:spcPct val="0"/>
              </a:spcBef>
              <a:buFontTx/>
              <a:buNone/>
            </a:pPr>
            <a:endParaRPr lang="en-US" sz="1200" dirty="0" smtClean="0">
              <a:latin typeface="Century Gothic" pitchFamily="34" charset="0"/>
            </a:endParaRPr>
          </a:p>
          <a:p>
            <a:pPr>
              <a:spcBef>
                <a:spcPct val="0"/>
              </a:spcBef>
              <a:buFontTx/>
              <a:buNone/>
            </a:pPr>
            <a:r>
              <a:rPr lang="en-US" sz="1200" dirty="0" smtClean="0">
                <a:latin typeface="Century Gothic" pitchFamily="34" charset="0"/>
              </a:rPr>
              <a:t>Caregivers may lack the skills or training that’s needed to provide good care. They may be exhausted or under extreme stress. Abuse is more likely when caregivers and care receivers had bad relationships in the past, prior to the onset of disability. </a:t>
            </a:r>
          </a:p>
          <a:p>
            <a:pPr>
              <a:spcBef>
                <a:spcPct val="0"/>
              </a:spcBef>
              <a:buFontTx/>
              <a:buNone/>
            </a:pPr>
            <a:endParaRPr lang="en-US" sz="1200" dirty="0" smtClean="0">
              <a:latin typeface="Century Gothic" pitchFamily="34" charset="0"/>
            </a:endParaRPr>
          </a:p>
          <a:p>
            <a:pPr>
              <a:spcBef>
                <a:spcPct val="0"/>
              </a:spcBef>
              <a:buFontTx/>
              <a:buNone/>
            </a:pPr>
            <a:r>
              <a:rPr lang="en-US" sz="1200" dirty="0" smtClean="0">
                <a:latin typeface="Century Gothic" pitchFamily="34" charset="0"/>
              </a:rPr>
              <a:t>Abuse by intimate partners may stem from the drive for power and control. </a:t>
            </a:r>
          </a:p>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r>
              <a:rPr lang="en-US" b="1" dirty="0" smtClean="0">
                <a:latin typeface="Century Gothic" pitchFamily="34" charset="0"/>
              </a:rPr>
              <a:t>Audio Narration:</a:t>
            </a:r>
          </a:p>
          <a:p>
            <a:pPr eaLnBrk="1" hangingPunct="1">
              <a:spcBef>
                <a:spcPct val="0"/>
              </a:spcBef>
            </a:pPr>
            <a:endParaRPr lang="en-US" b="1" dirty="0" smtClean="0">
              <a:latin typeface="Century Gothic" pitchFamily="34" charset="0"/>
            </a:endParaRPr>
          </a:p>
          <a:p>
            <a:pPr>
              <a:spcBef>
                <a:spcPct val="0"/>
              </a:spcBef>
            </a:pPr>
            <a:r>
              <a:rPr lang="en-US" sz="1200" dirty="0" smtClean="0">
                <a:latin typeface="Century Gothic" pitchFamily="34" charset="0"/>
              </a:rPr>
              <a:t>Here in California, APS workers serve elders and dependent adults. Click on the pictures to see how elders and dependent adults are defined. </a:t>
            </a:r>
          </a:p>
          <a:p>
            <a:pPr eaLnBrk="1" hangingPunct="1">
              <a:spcBef>
                <a:spcPct val="0"/>
              </a:spcBef>
            </a:pPr>
            <a:endParaRPr lang="en-US" sz="120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83C7B3D-59AD-49A4-B169-3EBD48D1609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583C7B3D-59AD-49A4-B169-3EBD48D1609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r>
              <a:rPr lang="en-US" b="1" dirty="0" smtClean="0">
                <a:latin typeface="Century Gothic" pitchFamily="34" charset="0"/>
              </a:rPr>
              <a:t>Audio Narration:</a:t>
            </a:r>
          </a:p>
          <a:p>
            <a:pPr>
              <a:spcBef>
                <a:spcPct val="0"/>
              </a:spcBef>
            </a:pPr>
            <a:endParaRPr lang="en-US" sz="1200" b="1" dirty="0" smtClean="0">
              <a:latin typeface="Century Gothic" pitchFamily="34" charset="0"/>
            </a:endParaRPr>
          </a:p>
          <a:p>
            <a:pPr>
              <a:spcBef>
                <a:spcPct val="0"/>
              </a:spcBef>
            </a:pPr>
            <a:r>
              <a:rPr lang="en-US" sz="1200" b="0" dirty="0" smtClean="0">
                <a:latin typeface="Century Gothic" pitchFamily="34" charset="0"/>
              </a:rPr>
              <a:t>Dependent</a:t>
            </a:r>
            <a:r>
              <a:rPr lang="en-US" sz="1200" b="0" baseline="0" dirty="0" smtClean="0">
                <a:latin typeface="Century Gothic" pitchFamily="34" charset="0"/>
              </a:rPr>
              <a:t> adults are persons between the ages of 18 and 64, who have physical or mental limitations that restrict their ability to carry out normal activities or protect their rights including, but not limited to, persons who have physical or developmental disabilities or whose physical or mental abilities have diminished because of age.</a:t>
            </a:r>
            <a:endParaRPr lang="en-US" sz="1200" b="0" dirty="0" smtClean="0">
              <a:latin typeface="Century Gothic" pitchFamily="34" charset="0"/>
            </a:endParaRPr>
          </a:p>
          <a:p>
            <a:endParaRPr lang="en-US" dirty="0"/>
          </a:p>
        </p:txBody>
      </p:sp>
      <p:sp>
        <p:nvSpPr>
          <p:cNvPr id="4" name="Slide Number Placeholder 3"/>
          <p:cNvSpPr>
            <a:spLocks noGrp="1"/>
          </p:cNvSpPr>
          <p:nvPr>
            <p:ph type="sldNum" sz="quarter" idx="10"/>
          </p:nvPr>
        </p:nvSpPr>
        <p:spPr/>
        <p:txBody>
          <a:bodyPr/>
          <a:lstStyle/>
          <a:p>
            <a:fld id="{583C7B3D-59AD-49A4-B169-3EBD48D1609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10000"/>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85000" lnSpcReduction="10000"/>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7EA8B-809C-4173-819D-0670A74ECEE6}" type="slidenum">
              <a:rPr lang="en-US" smtClean="0"/>
              <a:t>2</a:t>
            </a:fld>
            <a:endParaRPr lang="en-US"/>
          </a:p>
        </p:txBody>
      </p:sp>
    </p:spTree>
    <p:extLst>
      <p:ext uri="{BB962C8B-B14F-4D97-AF65-F5344CB8AC3E}">
        <p14:creationId xmlns:p14="http://schemas.microsoft.com/office/powerpoint/2010/main" val="2825739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r>
              <a:rPr lang="en-US" b="1" dirty="0" smtClean="0">
                <a:latin typeface="Century Gothic" pitchFamily="34" charset="0"/>
              </a:rPr>
              <a:t>Audio Narration:</a:t>
            </a:r>
          </a:p>
          <a:p>
            <a:pPr eaLnBrk="1" hangingPunct="1">
              <a:spcBef>
                <a:spcPct val="0"/>
              </a:spcBef>
            </a:pPr>
            <a:endParaRPr lang="en-US" b="1" dirty="0" smtClean="0">
              <a:latin typeface="Century Gothic"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Century Gothic" pitchFamily="34" charset="0"/>
              </a:rPr>
              <a:t>Adults with impairments who depend on others for help </a:t>
            </a:r>
            <a:r>
              <a:rPr lang="en-US" sz="1200" b="1" dirty="0" smtClean="0">
                <a:latin typeface="Century Gothic" pitchFamily="34" charset="0"/>
              </a:rPr>
              <a:t>MAY </a:t>
            </a:r>
            <a:r>
              <a:rPr lang="en-US" sz="1200" dirty="0" smtClean="0">
                <a:latin typeface="Century Gothic" pitchFamily="34" charset="0"/>
              </a:rPr>
              <a:t>be at risk for the problems listed here</a:t>
            </a:r>
            <a:r>
              <a:rPr lang="en-US" sz="1200" i="1" dirty="0" smtClean="0">
                <a:latin typeface="Century Gothic" pitchFamily="34" charset="0"/>
              </a:rPr>
              <a:t>. “At risk” </a:t>
            </a:r>
            <a:r>
              <a:rPr lang="en-US" sz="1200" dirty="0" smtClean="0">
                <a:latin typeface="Century Gothic" pitchFamily="34" charset="0"/>
              </a:rPr>
              <a:t>means that they are more likely to experience these problems than those who don’t have impairments.</a:t>
            </a:r>
            <a:endParaRPr lang="en-US" sz="1200"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7EA8B-809C-4173-819D-0670A74ECEE6}" type="slidenum">
              <a:rPr lang="en-US" smtClean="0"/>
              <a:t>21</a:t>
            </a:fld>
            <a:endParaRPr lang="en-US"/>
          </a:p>
        </p:txBody>
      </p:sp>
    </p:spTree>
    <p:extLst>
      <p:ext uri="{BB962C8B-B14F-4D97-AF65-F5344CB8AC3E}">
        <p14:creationId xmlns:p14="http://schemas.microsoft.com/office/powerpoint/2010/main" val="363200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buFontTx/>
              <a:buNone/>
            </a:pPr>
            <a:endParaRPr lang="en-US" sz="1200" dirty="0" smtClean="0">
              <a:latin typeface="Century Gothic" pitchFamily="34" charset="0"/>
            </a:endParaRPr>
          </a:p>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sz="1200" b="1" dirty="0" smtClean="0">
              <a:latin typeface="Century Gothic" pitchFamily="34" charset="0"/>
            </a:endParaRPr>
          </a:p>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sz="1200" b="1" dirty="0" smtClean="0">
              <a:latin typeface="Century Gothic" pitchFamily="34" charset="0"/>
            </a:endParaRPr>
          </a:p>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spcBef>
                <a:spcPct val="30000"/>
              </a:spcBef>
              <a:defRPr sz="1200">
                <a:solidFill>
                  <a:schemeClr val="tx1"/>
                </a:solidFill>
                <a:latin typeface="Arial" charset="0"/>
                <a:cs typeface="Arial" charset="0"/>
              </a:defRPr>
            </a:lvl1pPr>
            <a:lvl2pPr marL="729057" indent="-280406" defTabSz="912879" eaLnBrk="0" hangingPunct="0">
              <a:spcBef>
                <a:spcPct val="30000"/>
              </a:spcBef>
              <a:defRPr sz="1200">
                <a:solidFill>
                  <a:schemeClr val="tx1"/>
                </a:solidFill>
                <a:latin typeface="Arial" charset="0"/>
                <a:cs typeface="Arial" charset="0"/>
              </a:defRPr>
            </a:lvl2pPr>
            <a:lvl3pPr marL="1121626" indent="-224325" defTabSz="912879" eaLnBrk="0" hangingPunct="0">
              <a:spcBef>
                <a:spcPct val="30000"/>
              </a:spcBef>
              <a:defRPr sz="1200">
                <a:solidFill>
                  <a:schemeClr val="tx1"/>
                </a:solidFill>
                <a:latin typeface="Arial" charset="0"/>
                <a:cs typeface="Arial" charset="0"/>
              </a:defRPr>
            </a:lvl3pPr>
            <a:lvl4pPr marL="1570276" indent="-224325" defTabSz="912879" eaLnBrk="0" hangingPunct="0">
              <a:spcBef>
                <a:spcPct val="30000"/>
              </a:spcBef>
              <a:defRPr sz="1200">
                <a:solidFill>
                  <a:schemeClr val="tx1"/>
                </a:solidFill>
                <a:latin typeface="Arial" charset="0"/>
                <a:cs typeface="Arial" charset="0"/>
              </a:defRPr>
            </a:lvl4pPr>
            <a:lvl5pPr marL="2018927" indent="-224325" defTabSz="912879" eaLnBrk="0" hangingPunct="0">
              <a:spcBef>
                <a:spcPct val="30000"/>
              </a:spcBef>
              <a:defRPr sz="1200">
                <a:solidFill>
                  <a:schemeClr val="tx1"/>
                </a:solidFill>
                <a:latin typeface="Arial" charset="0"/>
                <a:cs typeface="Arial" charset="0"/>
              </a:defRPr>
            </a:lvl5pPr>
            <a:lvl6pPr marL="2467577" indent="-224325" defTabSz="912879" eaLnBrk="0" fontAlgn="base" hangingPunct="0">
              <a:spcBef>
                <a:spcPct val="30000"/>
              </a:spcBef>
              <a:spcAft>
                <a:spcPct val="0"/>
              </a:spcAft>
              <a:defRPr sz="1200">
                <a:solidFill>
                  <a:schemeClr val="tx1"/>
                </a:solidFill>
                <a:latin typeface="Arial" charset="0"/>
                <a:cs typeface="Arial" charset="0"/>
              </a:defRPr>
            </a:lvl6pPr>
            <a:lvl7pPr marL="2916227" indent="-224325" defTabSz="912879" eaLnBrk="0" fontAlgn="base" hangingPunct="0">
              <a:spcBef>
                <a:spcPct val="30000"/>
              </a:spcBef>
              <a:spcAft>
                <a:spcPct val="0"/>
              </a:spcAft>
              <a:defRPr sz="1200">
                <a:solidFill>
                  <a:schemeClr val="tx1"/>
                </a:solidFill>
                <a:latin typeface="Arial" charset="0"/>
                <a:cs typeface="Arial" charset="0"/>
              </a:defRPr>
            </a:lvl7pPr>
            <a:lvl8pPr marL="3364878" indent="-224325" defTabSz="912879" eaLnBrk="0" fontAlgn="base" hangingPunct="0">
              <a:spcBef>
                <a:spcPct val="30000"/>
              </a:spcBef>
              <a:spcAft>
                <a:spcPct val="0"/>
              </a:spcAft>
              <a:defRPr sz="1200">
                <a:solidFill>
                  <a:schemeClr val="tx1"/>
                </a:solidFill>
                <a:latin typeface="Arial" charset="0"/>
                <a:cs typeface="Arial" charset="0"/>
              </a:defRPr>
            </a:lvl8pPr>
            <a:lvl9pPr marL="3813528" indent="-224325" defTabSz="91287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6C5372C-1381-4A18-9640-68C121773F9B}" type="slidenum">
              <a:rPr lang="en-US" altLang="en-US" smtClean="0"/>
              <a:pPr eaLnBrk="1" hangingPunct="1">
                <a:spcBef>
                  <a:spcPct val="0"/>
                </a:spcBef>
              </a:pPr>
              <a:t>3</a:t>
            </a:fld>
            <a:endParaRPr lang="en-US" altLang="en-US" smtClean="0"/>
          </a:p>
        </p:txBody>
      </p:sp>
      <p:sp>
        <p:nvSpPr>
          <p:cNvPr id="78851" name="Rectangle 6"/>
          <p:cNvSpPr txBox="1">
            <a:spLocks noGrp="1" noChangeArrowheads="1"/>
          </p:cNvSpPr>
          <p:nvPr/>
        </p:nvSpPr>
        <p:spPr bwMode="auto">
          <a:xfrm>
            <a:off x="0" y="8684926"/>
            <a:ext cx="2970869"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30275" eaLnBrk="0" hangingPunct="0">
              <a:spcBef>
                <a:spcPct val="30000"/>
              </a:spcBef>
              <a:defRPr sz="1200">
                <a:solidFill>
                  <a:schemeClr val="tx1"/>
                </a:solidFill>
                <a:latin typeface="Arial" charset="0"/>
                <a:cs typeface="Arial" charset="0"/>
              </a:defRPr>
            </a:lvl1pPr>
            <a:lvl2pPr marL="742950" indent="-285750" defTabSz="930275" eaLnBrk="0" hangingPunct="0">
              <a:spcBef>
                <a:spcPct val="30000"/>
              </a:spcBef>
              <a:defRPr sz="1200">
                <a:solidFill>
                  <a:schemeClr val="tx1"/>
                </a:solidFill>
                <a:latin typeface="Arial" charset="0"/>
                <a:cs typeface="Arial" charset="0"/>
              </a:defRPr>
            </a:lvl2pPr>
            <a:lvl3pPr marL="1143000" indent="-228600" defTabSz="930275" eaLnBrk="0" hangingPunct="0">
              <a:spcBef>
                <a:spcPct val="30000"/>
              </a:spcBef>
              <a:defRPr sz="1200">
                <a:solidFill>
                  <a:schemeClr val="tx1"/>
                </a:solidFill>
                <a:latin typeface="Arial" charset="0"/>
                <a:cs typeface="Arial" charset="0"/>
              </a:defRPr>
            </a:lvl3pPr>
            <a:lvl4pPr marL="1600200" indent="-228600" defTabSz="930275" eaLnBrk="0" hangingPunct="0">
              <a:spcBef>
                <a:spcPct val="30000"/>
              </a:spcBef>
              <a:defRPr sz="1200">
                <a:solidFill>
                  <a:schemeClr val="tx1"/>
                </a:solidFill>
                <a:latin typeface="Arial" charset="0"/>
                <a:cs typeface="Arial" charset="0"/>
              </a:defRPr>
            </a:lvl4pPr>
            <a:lvl5pPr marL="2057400" indent="-228600" defTabSz="930275" eaLnBrk="0" hangingPunct="0">
              <a:spcBef>
                <a:spcPct val="30000"/>
              </a:spcBef>
              <a:defRPr sz="1200">
                <a:solidFill>
                  <a:schemeClr val="tx1"/>
                </a:solidFill>
                <a:latin typeface="Arial" charset="0"/>
                <a:cs typeface="Arial" charset="0"/>
              </a:defRPr>
            </a:lvl5pPr>
            <a:lvl6pPr marL="2514600" indent="-228600" defTabSz="930275" eaLnBrk="0" fontAlgn="base" hangingPunct="0">
              <a:spcBef>
                <a:spcPct val="30000"/>
              </a:spcBef>
              <a:spcAft>
                <a:spcPct val="0"/>
              </a:spcAft>
              <a:defRPr sz="1200">
                <a:solidFill>
                  <a:schemeClr val="tx1"/>
                </a:solidFill>
                <a:latin typeface="Arial" charset="0"/>
                <a:cs typeface="Arial" charset="0"/>
              </a:defRPr>
            </a:lvl6pPr>
            <a:lvl7pPr marL="2971800" indent="-228600" defTabSz="930275" eaLnBrk="0" fontAlgn="base" hangingPunct="0">
              <a:spcBef>
                <a:spcPct val="30000"/>
              </a:spcBef>
              <a:spcAft>
                <a:spcPct val="0"/>
              </a:spcAft>
              <a:defRPr sz="1200">
                <a:solidFill>
                  <a:schemeClr val="tx1"/>
                </a:solidFill>
                <a:latin typeface="Arial" charset="0"/>
                <a:cs typeface="Arial" charset="0"/>
              </a:defRPr>
            </a:lvl7pPr>
            <a:lvl8pPr marL="3429000" indent="-228600" defTabSz="930275" eaLnBrk="0" fontAlgn="base" hangingPunct="0">
              <a:spcBef>
                <a:spcPct val="30000"/>
              </a:spcBef>
              <a:spcAft>
                <a:spcPct val="0"/>
              </a:spcAft>
              <a:defRPr sz="1200">
                <a:solidFill>
                  <a:schemeClr val="tx1"/>
                </a:solidFill>
                <a:latin typeface="Arial" charset="0"/>
                <a:cs typeface="Arial" charset="0"/>
              </a:defRPr>
            </a:lvl8pPr>
            <a:lvl9pPr marL="3886200" indent="-228600" defTabSz="9302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a:t>Professional Communication</a:t>
            </a:r>
          </a:p>
        </p:txBody>
      </p:sp>
      <p:sp>
        <p:nvSpPr>
          <p:cNvPr id="78852" name="Rectangle 7"/>
          <p:cNvSpPr txBox="1">
            <a:spLocks noGrp="1" noChangeArrowheads="1"/>
          </p:cNvSpPr>
          <p:nvPr/>
        </p:nvSpPr>
        <p:spPr bwMode="auto">
          <a:xfrm>
            <a:off x="3885579" y="8684926"/>
            <a:ext cx="2970869"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defTabSz="930275" eaLnBrk="0" hangingPunct="0">
              <a:spcBef>
                <a:spcPct val="30000"/>
              </a:spcBef>
              <a:defRPr sz="1200">
                <a:solidFill>
                  <a:schemeClr val="tx1"/>
                </a:solidFill>
                <a:latin typeface="Arial" charset="0"/>
                <a:cs typeface="Arial" charset="0"/>
              </a:defRPr>
            </a:lvl1pPr>
            <a:lvl2pPr marL="742950" indent="-285750" defTabSz="930275" eaLnBrk="0" hangingPunct="0">
              <a:spcBef>
                <a:spcPct val="30000"/>
              </a:spcBef>
              <a:defRPr sz="1200">
                <a:solidFill>
                  <a:schemeClr val="tx1"/>
                </a:solidFill>
                <a:latin typeface="Arial" charset="0"/>
                <a:cs typeface="Arial" charset="0"/>
              </a:defRPr>
            </a:lvl2pPr>
            <a:lvl3pPr marL="1143000" indent="-228600" defTabSz="930275" eaLnBrk="0" hangingPunct="0">
              <a:spcBef>
                <a:spcPct val="30000"/>
              </a:spcBef>
              <a:defRPr sz="1200">
                <a:solidFill>
                  <a:schemeClr val="tx1"/>
                </a:solidFill>
                <a:latin typeface="Arial" charset="0"/>
                <a:cs typeface="Arial" charset="0"/>
              </a:defRPr>
            </a:lvl3pPr>
            <a:lvl4pPr marL="1600200" indent="-228600" defTabSz="930275" eaLnBrk="0" hangingPunct="0">
              <a:spcBef>
                <a:spcPct val="30000"/>
              </a:spcBef>
              <a:defRPr sz="1200">
                <a:solidFill>
                  <a:schemeClr val="tx1"/>
                </a:solidFill>
                <a:latin typeface="Arial" charset="0"/>
                <a:cs typeface="Arial" charset="0"/>
              </a:defRPr>
            </a:lvl4pPr>
            <a:lvl5pPr marL="2057400" indent="-228600" defTabSz="930275" eaLnBrk="0" hangingPunct="0">
              <a:spcBef>
                <a:spcPct val="30000"/>
              </a:spcBef>
              <a:defRPr sz="1200">
                <a:solidFill>
                  <a:schemeClr val="tx1"/>
                </a:solidFill>
                <a:latin typeface="Arial" charset="0"/>
                <a:cs typeface="Arial" charset="0"/>
              </a:defRPr>
            </a:lvl5pPr>
            <a:lvl6pPr marL="2514600" indent="-228600" defTabSz="930275" eaLnBrk="0" fontAlgn="base" hangingPunct="0">
              <a:spcBef>
                <a:spcPct val="30000"/>
              </a:spcBef>
              <a:spcAft>
                <a:spcPct val="0"/>
              </a:spcAft>
              <a:defRPr sz="1200">
                <a:solidFill>
                  <a:schemeClr val="tx1"/>
                </a:solidFill>
                <a:latin typeface="Arial" charset="0"/>
                <a:cs typeface="Arial" charset="0"/>
              </a:defRPr>
            </a:lvl6pPr>
            <a:lvl7pPr marL="2971800" indent="-228600" defTabSz="930275" eaLnBrk="0" fontAlgn="base" hangingPunct="0">
              <a:spcBef>
                <a:spcPct val="30000"/>
              </a:spcBef>
              <a:spcAft>
                <a:spcPct val="0"/>
              </a:spcAft>
              <a:defRPr sz="1200">
                <a:solidFill>
                  <a:schemeClr val="tx1"/>
                </a:solidFill>
                <a:latin typeface="Arial" charset="0"/>
                <a:cs typeface="Arial" charset="0"/>
              </a:defRPr>
            </a:lvl7pPr>
            <a:lvl8pPr marL="3429000" indent="-228600" defTabSz="930275" eaLnBrk="0" fontAlgn="base" hangingPunct="0">
              <a:spcBef>
                <a:spcPct val="30000"/>
              </a:spcBef>
              <a:spcAft>
                <a:spcPct val="0"/>
              </a:spcAft>
              <a:defRPr sz="1200">
                <a:solidFill>
                  <a:schemeClr val="tx1"/>
                </a:solidFill>
                <a:latin typeface="Arial" charset="0"/>
                <a:cs typeface="Arial" charset="0"/>
              </a:defRPr>
            </a:lvl8pPr>
            <a:lvl9pPr marL="3886200" indent="-228600" defTabSz="930275"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F54A710-07D4-46B7-B8F7-068033EA0B16}" type="slidenum">
              <a:rPr lang="en-US" altLang="en-US"/>
              <a:pPr algn="r" eaLnBrk="1" hangingPunct="1">
                <a:spcBef>
                  <a:spcPct val="0"/>
                </a:spcBef>
              </a:pPr>
              <a:t>3</a:t>
            </a:fld>
            <a:endParaRPr lang="en-US" altLang="en-US"/>
          </a:p>
        </p:txBody>
      </p:sp>
      <p:sp>
        <p:nvSpPr>
          <p:cNvPr id="78853" name="Rectangle 2"/>
          <p:cNvSpPr>
            <a:spLocks noGrp="1" noRot="1" noChangeAspect="1" noChangeArrowheads="1" noTextEdit="1"/>
          </p:cNvSpPr>
          <p:nvPr>
            <p:ph type="sldImg"/>
          </p:nvPr>
        </p:nvSpPr>
        <p:spPr>
          <a:xfrm>
            <a:off x="1144588" y="685800"/>
            <a:ext cx="4572000" cy="3429000"/>
          </a:xfrm>
          <a:ln/>
        </p:spPr>
      </p:sp>
      <p:sp>
        <p:nvSpPr>
          <p:cNvPr id="788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p>
            <a:pPr defTabSz="884838"/>
            <a:endParaRPr lang="en-US" altLang="en-US" dirty="0" smtClean="0"/>
          </a:p>
          <a:p>
            <a:pPr defTabSz="884838"/>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sz="1200" b="1" dirty="0" smtClean="0">
              <a:latin typeface="Century Gothic" pitchFamily="34" charset="0"/>
            </a:endParaRPr>
          </a:p>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sz="1200"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7EA8B-809C-4173-819D-0670A74ECEE6}" type="slidenum">
              <a:rPr lang="en-US" smtClean="0"/>
              <a:t>34</a:t>
            </a:fld>
            <a:endParaRPr lang="en-US"/>
          </a:p>
        </p:txBody>
      </p:sp>
    </p:spTree>
    <p:extLst>
      <p:ext uri="{BB962C8B-B14F-4D97-AF65-F5344CB8AC3E}">
        <p14:creationId xmlns:p14="http://schemas.microsoft.com/office/powerpoint/2010/main" val="1365562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r>
              <a:rPr lang="en-US" b="1" dirty="0" smtClean="0">
                <a:latin typeface="Century Gothic" pitchFamily="34" charset="0"/>
              </a:rPr>
              <a:t>Audio Narration:</a:t>
            </a:r>
          </a:p>
          <a:p>
            <a:pPr eaLnBrk="1" hangingPunct="1">
              <a:spcBef>
                <a:spcPct val="0"/>
              </a:spcBef>
            </a:pPr>
            <a:endParaRPr lang="en-US" sz="1200" b="1" dirty="0" smtClean="0">
              <a:latin typeface="Century Gothic"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Century Gothic" pitchFamily="34" charset="0"/>
              </a:rPr>
              <a:t>In California, “Any person who has assumed full or intermittent responsibility for care or custody of an elder or dependent adult, whether or not that person receives compensation, including administrators, supervisors, and any licensed staff of a public or private facility that provides care or services for elder or dependent adults, or any elder or dependent adult care custodian, health practitioner, clergy member, or employee of a county adult protective services agency or a local law enforcement agency, is a mandated reporter.”</a:t>
            </a: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indent="0" eaLnBrk="1" hangingPunct="1">
              <a:spcBef>
                <a:spcPct val="0"/>
              </a:spcBef>
              <a:buFontTx/>
              <a:buNone/>
            </a:pPr>
            <a:endParaRPr lang="en-US" b="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a:p>
            <a:pPr eaLnBrk="1" hangingPunct="1">
              <a:lnSpc>
                <a:spcPct val="90000"/>
              </a:lnSpc>
              <a:spcBef>
                <a:spcPct val="0"/>
              </a:spcBef>
            </a:pPr>
            <a:endParaRPr lang="en-US" sz="1200" dirty="0" smtClean="0">
              <a:latin typeface="Century Gothic" pitchFamily="34" charset="0"/>
            </a:endParaRPr>
          </a:p>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sz="1200"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BE7EA8B-809C-4173-819D-0670A74ECEE6}" type="slidenum">
              <a:rPr lang="en-US" smtClean="0"/>
              <a:t>4</a:t>
            </a:fld>
            <a:endParaRPr lang="en-US"/>
          </a:p>
        </p:txBody>
      </p:sp>
    </p:spTree>
    <p:extLst>
      <p:ext uri="{BB962C8B-B14F-4D97-AF65-F5344CB8AC3E}">
        <p14:creationId xmlns:p14="http://schemas.microsoft.com/office/powerpoint/2010/main" val="91570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a:p>
            <a:pPr eaLnBrk="1" hangingPunct="1">
              <a:spcBef>
                <a:spcPct val="0"/>
              </a:spcBef>
            </a:pPr>
            <a:endParaRPr lang="en-US" b="1" dirty="0" smtClean="0">
              <a:latin typeface="Century Gothic" pitchFamily="34" charset="0"/>
            </a:endParaRPr>
          </a:p>
          <a:p>
            <a:pPr eaLnBrk="1" hangingPunct="1">
              <a:spcBef>
                <a:spcPct val="0"/>
              </a:spcBef>
            </a:pPr>
            <a:endParaRPr lang="en-US" sz="1200" dirty="0" smtClean="0">
              <a:latin typeface="Century Gothic" pitchFamily="34" charset="0"/>
            </a:endParaRPr>
          </a:p>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spcBef>
                <a:spcPct val="0"/>
              </a:spcBef>
            </a:pPr>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b="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optional pre-test</a:t>
            </a:r>
            <a:endParaRPr lang="en-US" dirty="0"/>
          </a:p>
        </p:txBody>
      </p:sp>
      <p:sp>
        <p:nvSpPr>
          <p:cNvPr id="4" name="Slide Number Placeholder 3"/>
          <p:cNvSpPr>
            <a:spLocks noGrp="1"/>
          </p:cNvSpPr>
          <p:nvPr>
            <p:ph type="sldNum" sz="quarter" idx="10"/>
          </p:nvPr>
        </p:nvSpPr>
        <p:spPr/>
        <p:txBody>
          <a:bodyPr/>
          <a:lstStyle/>
          <a:p>
            <a:fld id="{8BE7EA8B-809C-4173-819D-0670A74ECEE6}" type="slidenum">
              <a:rPr lang="en-US" smtClean="0"/>
              <a:t>49</a:t>
            </a:fld>
            <a:endParaRPr lang="en-US"/>
          </a:p>
        </p:txBody>
      </p:sp>
    </p:spTree>
    <p:extLst>
      <p:ext uri="{BB962C8B-B14F-4D97-AF65-F5344CB8AC3E}">
        <p14:creationId xmlns:p14="http://schemas.microsoft.com/office/powerpoint/2010/main" val="321472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7EA8B-809C-4173-819D-0670A74ECEE6}" type="slidenum">
              <a:rPr lang="en-US" smtClean="0"/>
              <a:t>5</a:t>
            </a:fld>
            <a:endParaRPr lang="en-US"/>
          </a:p>
        </p:txBody>
      </p:sp>
    </p:spTree>
    <p:extLst>
      <p:ext uri="{BB962C8B-B14F-4D97-AF65-F5344CB8AC3E}">
        <p14:creationId xmlns:p14="http://schemas.microsoft.com/office/powerpoint/2010/main" val="399521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fld id="{480D3908-9443-4078-AA7D-CC7DF75013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sz="120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r>
              <a:rPr lang="en-US" b="1" dirty="0" smtClean="0">
                <a:latin typeface="Century Gothic" pitchFamily="34" charset="0"/>
              </a:rPr>
              <a:t>Audio Narration:</a:t>
            </a:r>
          </a:p>
          <a:p>
            <a:pPr eaLnBrk="1" hangingPunct="1">
              <a:spcBef>
                <a:spcPct val="0"/>
              </a:spcBef>
            </a:pPr>
            <a:endParaRPr lang="en-US" b="1" dirty="0" smtClean="0">
              <a:latin typeface="Century Gothic" pitchFamily="34" charset="0"/>
            </a:endParaRPr>
          </a:p>
          <a:p>
            <a:pPr eaLnBrk="1" hangingPunct="1">
              <a:spcBef>
                <a:spcPct val="0"/>
              </a:spcBef>
            </a:pPr>
            <a:r>
              <a:rPr lang="en-US" sz="1200" dirty="0" smtClean="0">
                <a:latin typeface="Century Gothic" pitchFamily="34" charset="0"/>
              </a:rPr>
              <a:t>But then, in the late 1970s and early 1980s, Congress again got involved. Under the leadership of advocates like Claude Pepper, Congress held hearings on elder abuse around the country and encouraged states to address the problem.</a:t>
            </a:r>
          </a:p>
          <a:p>
            <a:pPr eaLnBrk="1" hangingPunct="1">
              <a:spcBef>
                <a:spcPct val="0"/>
              </a:spcBef>
            </a:pPr>
            <a:endParaRPr lang="en-US" sz="1200" dirty="0" smtClean="0">
              <a:latin typeface="Century Gothic" pitchFamily="34" charset="0"/>
            </a:endParaRPr>
          </a:p>
          <a:p>
            <a:pPr eaLnBrk="1" hangingPunct="1">
              <a:spcBef>
                <a:spcPct val="0"/>
              </a:spcBef>
            </a:pPr>
            <a:r>
              <a:rPr lang="en-US" sz="1200" dirty="0" smtClean="0">
                <a:latin typeface="Century Gothic" pitchFamily="34" charset="0"/>
              </a:rPr>
              <a:t>Most states charged their APS programs to take the lead in investigating reports of abuse and neglect. They enacted laws that were very similar to those they’d enacted years earlier to combat child abuse. </a:t>
            </a:r>
          </a:p>
          <a:p>
            <a:pPr eaLnBrk="1" hangingPunct="1">
              <a:spcBef>
                <a:spcPct val="0"/>
              </a:spcBef>
            </a:pPr>
            <a:endParaRPr lang="en-US" sz="1200" dirty="0" smtClean="0">
              <a:latin typeface="Century Gothic" pitchFamily="34" charset="0"/>
            </a:endParaRPr>
          </a:p>
          <a:p>
            <a:pPr eaLnBrk="1" hangingPunct="1">
              <a:spcBef>
                <a:spcPct val="0"/>
              </a:spcBef>
            </a:pPr>
            <a:r>
              <a:rPr lang="en-US" sz="1200" dirty="0" smtClean="0">
                <a:latin typeface="Century Gothic" pitchFamily="34" charset="0"/>
              </a:rPr>
              <a:t>Because each state has its own laws, APS programs vary across the states. Workers need to learn their own states’ laws as far as who’s covered, the kinds of abuse that must be reported</a:t>
            </a:r>
            <a:r>
              <a:rPr lang="en-US" sz="1200" baseline="0" dirty="0" smtClean="0">
                <a:latin typeface="Century Gothic" pitchFamily="34" charset="0"/>
              </a:rPr>
              <a:t> </a:t>
            </a:r>
            <a:r>
              <a:rPr lang="en-US" sz="1200" dirty="0" smtClean="0">
                <a:latin typeface="Century Gothic" pitchFamily="34" charset="0"/>
              </a:rPr>
              <a:t>and what the penalties are for failure to report. </a:t>
            </a:r>
          </a:p>
          <a:p>
            <a:pPr eaLnBrk="1" hangingPunct="1">
              <a:spcBef>
                <a:spcPct val="0"/>
              </a:spcBef>
            </a:pPr>
            <a:endParaRPr lang="en-US" sz="1200" dirty="0" smtClean="0">
              <a:latin typeface="Century Gothic" pitchFamily="34" charset="0"/>
            </a:endParaRPr>
          </a:p>
          <a:p>
            <a:pPr eaLnBrk="1" hangingPunct="1">
              <a:spcBef>
                <a:spcPct val="0"/>
              </a:spcBef>
            </a:pPr>
            <a:r>
              <a:rPr lang="en-US" sz="1200" dirty="0" smtClean="0">
                <a:latin typeface="Century Gothic" pitchFamily="34" charset="0"/>
              </a:rPr>
              <a:t>For more information about how state laws differ, go to the National Center on Elder Abuse’s Analysis of State Adult Protective Services Laws - http://www.ncea.aoa.gov/. </a:t>
            </a:r>
          </a:p>
          <a:p>
            <a:pPr eaLnBrk="1" hangingPunct="1">
              <a:spcBef>
                <a:spcPct val="0"/>
              </a:spcBef>
            </a:pPr>
            <a:endParaRPr lang="en-US" sz="1200" dirty="0" smtClean="0">
              <a:latin typeface="Arial"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eaLnBrk="1" hangingPunct="1">
              <a:spcBef>
                <a:spcPct val="0"/>
              </a:spcBef>
            </a:pPr>
            <a:endParaRPr lang="en-US" b="1" dirty="0" smtClean="0">
              <a:latin typeface="Century Gothic" pitchFamily="34" charset="0"/>
            </a:endParaRPr>
          </a:p>
          <a:p>
            <a:pPr eaLnBrk="1" hangingPunct="1">
              <a:spcBef>
                <a:spcPct val="0"/>
              </a:spcBef>
            </a:pPr>
            <a:endParaRPr lang="en-US" sz="1200" dirty="0" smtClean="0">
              <a:latin typeface="Century Gothic" pitchFamily="34" charset="0"/>
            </a:endParaRPr>
          </a:p>
          <a:p>
            <a:pPr eaLnBrk="1" hangingPunct="1">
              <a:spcBef>
                <a:spcPct val="0"/>
              </a:spcBef>
            </a:pPr>
            <a:endParaRPr lang="en-US" sz="120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583C7B3D-59AD-49A4-B169-3EBD48D1609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A23EA0D-E7EF-4D83-8533-F4344EC17AE4}" type="datetimeFigureOut">
              <a:rPr lang="en-US" smtClean="0"/>
              <a:t>9/5/2015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2D9866B-2110-48D1-93C6-AFDB1F658B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23EA0D-E7EF-4D83-8533-F4344EC17AE4}" type="datetimeFigureOut">
              <a:rPr lang="en-US" smtClean="0"/>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9866B-2110-48D1-93C6-AFDB1F658B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23EA0D-E7EF-4D83-8533-F4344EC17AE4}" type="datetimeFigureOut">
              <a:rPr lang="en-US" smtClean="0"/>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9866B-2110-48D1-93C6-AFDB1F658B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A23EA0D-E7EF-4D83-8533-F4344EC17AE4}" type="datetimeFigureOut">
              <a:rPr lang="en-US" smtClean="0"/>
              <a:t>9/5/2015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2D9866B-2110-48D1-93C6-AFDB1F658B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A23EA0D-E7EF-4D83-8533-F4344EC17AE4}" type="datetimeFigureOut">
              <a:rPr lang="en-US" smtClean="0"/>
              <a:t>9/5/2015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2D9866B-2110-48D1-93C6-AFDB1F658B3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A23EA0D-E7EF-4D83-8533-F4344EC17AE4}" type="datetimeFigureOut">
              <a:rPr lang="en-US" smtClean="0"/>
              <a:t>9/5/2015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2D9866B-2110-48D1-93C6-AFDB1F658B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A23EA0D-E7EF-4D83-8533-F4344EC17AE4}" type="datetimeFigureOut">
              <a:rPr lang="en-US" smtClean="0"/>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2D9866B-2110-48D1-93C6-AFDB1F658B3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A23EA0D-E7EF-4D83-8533-F4344EC17AE4}" type="datetimeFigureOut">
              <a:rPr lang="en-US" smtClean="0"/>
              <a:t>9/5/2015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9866B-2110-48D1-93C6-AFDB1F658B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23EA0D-E7EF-4D83-8533-F4344EC17AE4}" type="datetimeFigureOut">
              <a:rPr lang="en-US" smtClean="0"/>
              <a:t>9/5/2015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9866B-2110-48D1-93C6-AFDB1F658B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A23EA0D-E7EF-4D83-8533-F4344EC17AE4}" type="datetimeFigureOut">
              <a:rPr lang="en-US" smtClean="0"/>
              <a:t>9/5/2015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9866B-2110-48D1-93C6-AFDB1F658B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A23EA0D-E7EF-4D83-8533-F4344EC17AE4}" type="datetimeFigureOut">
              <a:rPr lang="en-US" smtClean="0"/>
              <a:t>9/5/2015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2D9866B-2110-48D1-93C6-AFDB1F658B3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A23EA0D-E7EF-4D83-8533-F4344EC17AE4}" type="datetimeFigureOut">
              <a:rPr lang="en-US" smtClean="0"/>
              <a:t>9/5/2015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2D9866B-2110-48D1-93C6-AFDB1F658B3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8.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16.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26.xml"/><Relationship Id="rId7" Type="http://schemas.openxmlformats.org/officeDocument/2006/relationships/image" Target="../media/image14.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 Target="slide19.xml"/><Relationship Id="rId5" Type="http://schemas.openxmlformats.org/officeDocument/2006/relationships/notesSlide" Target="../notesSlides/notesSlide15.xml"/><Relationship Id="rId4" Type="http://schemas.openxmlformats.org/officeDocument/2006/relationships/slideLayout" Target="../slideLayouts/slideLayout1.xml"/><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6.jpg"/><Relationship Id="rId5" Type="http://schemas.openxmlformats.org/officeDocument/2006/relationships/slide" Target="slide18.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8.png"/><Relationship Id="rId5" Type="http://schemas.openxmlformats.org/officeDocument/2006/relationships/slide" Target="slide19.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2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notesSlide" Target="../notesSlides/notesSlide23.xml"/><Relationship Id="rId7" Type="http://schemas.openxmlformats.org/officeDocument/2006/relationships/slide" Target="slide29.xml"/><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3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4.JP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30.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1.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3.xml"/><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36.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notesSlide" Target="../notesSlides/notesSlide36.xml"/><Relationship Id="rId5" Type="http://schemas.openxmlformats.org/officeDocument/2006/relationships/tags" Target="../tags/tag73.xml"/><Relationship Id="rId10" Type="http://schemas.openxmlformats.org/officeDocument/2006/relationships/slideLayout" Target="../slideLayouts/slideLayout1.xml"/><Relationship Id="rId4" Type="http://schemas.openxmlformats.org/officeDocument/2006/relationships/tags" Target="../tags/tag72.xml"/><Relationship Id="rId9" Type="http://schemas.openxmlformats.org/officeDocument/2006/relationships/tags" Target="../tags/tag7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35.JP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94.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96.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98.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7.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10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0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120" y="1752600"/>
            <a:ext cx="8458200" cy="1222375"/>
          </a:xfrm>
        </p:spPr>
        <p:txBody>
          <a:bodyPr/>
          <a:lstStyle/>
          <a:p>
            <a:r>
              <a:rPr lang="en-US" dirty="0" smtClean="0"/>
              <a:t>Overview of APS: </a:t>
            </a:r>
            <a:br>
              <a:rPr lang="en-US" dirty="0" smtClean="0"/>
            </a:br>
            <a:r>
              <a:rPr lang="en-US" dirty="0" smtClean="0"/>
              <a:t>In-person Training</a:t>
            </a:r>
            <a:endParaRPr lang="en-US" dirty="0"/>
          </a:p>
        </p:txBody>
      </p:sp>
      <p:sp>
        <p:nvSpPr>
          <p:cNvPr id="3" name="Subtitle 2"/>
          <p:cNvSpPr>
            <a:spLocks noGrp="1"/>
          </p:cNvSpPr>
          <p:nvPr>
            <p:ph type="subTitle" idx="1"/>
          </p:nvPr>
        </p:nvSpPr>
        <p:spPr>
          <a:xfrm>
            <a:off x="322520" y="152400"/>
            <a:ext cx="8458200" cy="914400"/>
          </a:xfrm>
        </p:spPr>
        <p:txBody>
          <a:bodyPr/>
          <a:lstStyle/>
          <a:p>
            <a:pPr algn="ctr"/>
            <a:r>
              <a:rPr lang="en-US" dirty="0" smtClean="0"/>
              <a:t>Adult Protective Services Core Competencies  - Module 1</a:t>
            </a:r>
            <a:endParaRPr lang="en-US" dirty="0"/>
          </a:p>
        </p:txBody>
      </p:sp>
      <p:sp>
        <p:nvSpPr>
          <p:cNvPr id="4" name="TextBox 3"/>
          <p:cNvSpPr txBox="1"/>
          <p:nvPr/>
        </p:nvSpPr>
        <p:spPr>
          <a:xfrm>
            <a:off x="838200" y="5486400"/>
            <a:ext cx="7620000" cy="646331"/>
          </a:xfrm>
          <a:prstGeom prst="rect">
            <a:avLst/>
          </a:prstGeom>
          <a:noFill/>
        </p:spPr>
        <p:txBody>
          <a:bodyPr wrap="square" rtlCol="0">
            <a:spAutoFit/>
          </a:bodyPr>
          <a:lstStyle/>
          <a:p>
            <a:pPr algn="ctr"/>
            <a:r>
              <a:rPr lang="en-US" dirty="0" smtClean="0"/>
              <a:t>Developed by Krista Brown from </a:t>
            </a:r>
            <a:r>
              <a:rPr lang="en-US" i="1" dirty="0" smtClean="0"/>
              <a:t>Overview of APS</a:t>
            </a:r>
            <a:r>
              <a:rPr lang="en-US" dirty="0" smtClean="0"/>
              <a:t> eLearning by Lisa </a:t>
            </a:r>
            <a:r>
              <a:rPr lang="en-US" dirty="0" err="1" smtClean="0"/>
              <a:t>Nerenberg</a:t>
            </a:r>
            <a:r>
              <a:rPr lang="en-US" dirty="0" smtClean="0"/>
              <a:t>, Lori </a:t>
            </a:r>
            <a:r>
              <a:rPr lang="en-US" dirty="0" err="1" smtClean="0"/>
              <a:t>Delagrammatikas</a:t>
            </a:r>
            <a:r>
              <a:rPr lang="en-US" dirty="0" smtClean="0"/>
              <a:t> and Val Ryan.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52600"/>
            <a:ext cx="3980120" cy="2651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101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09600" y="1726049"/>
            <a:ext cx="4191000" cy="4262705"/>
          </a:xfrm>
          <a:prstGeom prst="rect">
            <a:avLst/>
          </a:prstGeom>
          <a:noFill/>
        </p:spPr>
        <p:txBody>
          <a:bodyPr wrap="square">
            <a:spAutoFit/>
          </a:bodyPr>
          <a:lstStyle/>
          <a:p>
            <a:pPr>
              <a:spcBef>
                <a:spcPts val="576"/>
              </a:spcBef>
              <a:buFont typeface="Arial" pitchFamily="34" charset="0"/>
              <a:buChar char="•"/>
              <a:defRPr/>
            </a:pPr>
            <a:r>
              <a:rPr lang="en-US" sz="2400" dirty="0" smtClean="0">
                <a:cs typeface="Arial" charset="0"/>
              </a:rPr>
              <a:t> Maximize independence</a:t>
            </a:r>
          </a:p>
          <a:p>
            <a:pPr>
              <a:spcBef>
                <a:spcPts val="576"/>
              </a:spcBef>
              <a:buFont typeface="Arial" pitchFamily="34" charset="0"/>
              <a:buChar char="•"/>
              <a:defRPr/>
            </a:pPr>
            <a:r>
              <a:rPr lang="en-US" sz="2400" dirty="0" smtClean="0">
                <a:cs typeface="Arial" charset="0"/>
              </a:rPr>
              <a:t> Strengthen care giving systems</a:t>
            </a:r>
          </a:p>
          <a:p>
            <a:pPr>
              <a:spcBef>
                <a:spcPts val="576"/>
              </a:spcBef>
              <a:buFont typeface="Arial" pitchFamily="34" charset="0"/>
              <a:buChar char="•"/>
              <a:defRPr/>
            </a:pPr>
            <a:r>
              <a:rPr lang="en-US" sz="2400" dirty="0" smtClean="0">
                <a:cs typeface="Arial" charset="0"/>
              </a:rPr>
              <a:t> Resolve crises</a:t>
            </a:r>
          </a:p>
          <a:p>
            <a:pPr>
              <a:spcBef>
                <a:spcPts val="576"/>
              </a:spcBef>
              <a:buFont typeface="Arial" pitchFamily="34" charset="0"/>
              <a:buChar char="•"/>
              <a:defRPr/>
            </a:pPr>
            <a:r>
              <a:rPr lang="en-US" sz="2400" dirty="0" smtClean="0">
                <a:cs typeface="Arial" charset="0"/>
              </a:rPr>
              <a:t> Ensure safety</a:t>
            </a:r>
          </a:p>
          <a:p>
            <a:pPr>
              <a:spcBef>
                <a:spcPts val="576"/>
              </a:spcBef>
              <a:buFont typeface="Arial" pitchFamily="34" charset="0"/>
              <a:buChar char="•"/>
              <a:defRPr/>
            </a:pPr>
            <a:r>
              <a:rPr lang="en-US" sz="2400" dirty="0" smtClean="0">
                <a:cs typeface="Arial" charset="0"/>
              </a:rPr>
              <a:t> Empower and support victims</a:t>
            </a:r>
          </a:p>
          <a:p>
            <a:pPr marL="168275" indent="-168275">
              <a:spcBef>
                <a:spcPts val="576"/>
              </a:spcBef>
              <a:buFont typeface="Arial" pitchFamily="34" charset="0"/>
              <a:buChar char="•"/>
              <a:defRPr/>
            </a:pPr>
            <a:r>
              <a:rPr lang="en-US" sz="2400" dirty="0" smtClean="0">
                <a:cs typeface="Arial" charset="0"/>
              </a:rPr>
              <a:t>Preserve, protect and recover assets</a:t>
            </a:r>
          </a:p>
          <a:p>
            <a:pPr>
              <a:spcBef>
                <a:spcPts val="576"/>
              </a:spcBef>
              <a:buFont typeface="Arial" pitchFamily="34" charset="0"/>
              <a:buChar char="•"/>
              <a:defRPr/>
            </a:pPr>
            <a:r>
              <a:rPr lang="en-US" sz="2400" dirty="0" smtClean="0">
                <a:cs typeface="Arial" charset="0"/>
              </a:rPr>
              <a:t> Ensure justice</a:t>
            </a:r>
          </a:p>
          <a:p>
            <a:pPr>
              <a:spcBef>
                <a:spcPts val="576"/>
              </a:spcBef>
              <a:buFont typeface="Arial" pitchFamily="34" charset="0"/>
              <a:buChar char="•"/>
              <a:defRPr/>
            </a:pPr>
            <a:endParaRPr lang="en-US" sz="2000" dirty="0" smtClean="0">
              <a:latin typeface="Century Gothic" pitchFamily="34" charset="0"/>
              <a:cs typeface="Arial" charset="0"/>
            </a:endParaRPr>
          </a:p>
        </p:txBody>
      </p:sp>
      <p:sp>
        <p:nvSpPr>
          <p:cNvPr id="9" name="TextBox 8"/>
          <p:cNvSpPr txBox="1"/>
          <p:nvPr/>
        </p:nvSpPr>
        <p:spPr>
          <a:xfrm>
            <a:off x="4800600" y="1728119"/>
            <a:ext cx="4191000" cy="4385816"/>
          </a:xfrm>
          <a:prstGeom prst="rect">
            <a:avLst/>
          </a:prstGeom>
          <a:noFill/>
        </p:spPr>
        <p:txBody>
          <a:bodyPr wrap="square">
            <a:spAutoFit/>
          </a:bodyPr>
          <a:lstStyle/>
          <a:p>
            <a:pPr marL="231775" indent="-231775">
              <a:spcBef>
                <a:spcPts val="576"/>
              </a:spcBef>
              <a:buFont typeface="Arial" pitchFamily="34" charset="0"/>
              <a:buChar char="•"/>
              <a:defRPr/>
            </a:pPr>
            <a:r>
              <a:rPr lang="en-US" sz="2400" dirty="0" smtClean="0">
                <a:cs typeface="Arial" charset="0"/>
              </a:rPr>
              <a:t>Provide resources to treat the physical, financial and emotional effects of abuse</a:t>
            </a:r>
          </a:p>
          <a:p>
            <a:pPr marL="231775" indent="-231775">
              <a:spcBef>
                <a:spcPts val="576"/>
              </a:spcBef>
              <a:buFont typeface="Arial" pitchFamily="34" charset="0"/>
              <a:buChar char="•"/>
              <a:defRPr/>
            </a:pPr>
            <a:r>
              <a:rPr lang="en-US" sz="2400" dirty="0" smtClean="0">
                <a:cs typeface="Arial" charset="0"/>
              </a:rPr>
              <a:t>Ensure that elders who are unable to make critical decisions have trustworthy surrogates</a:t>
            </a:r>
          </a:p>
          <a:p>
            <a:pPr marL="231775" indent="-231775">
              <a:spcBef>
                <a:spcPts val="576"/>
              </a:spcBef>
              <a:buFont typeface="Arial" pitchFamily="34" charset="0"/>
              <a:buChar char="•"/>
              <a:defRPr/>
            </a:pPr>
            <a:r>
              <a:rPr lang="en-US" sz="2400" dirty="0" smtClean="0">
                <a:cs typeface="Arial" charset="0"/>
              </a:rPr>
              <a:t>Reduce the risk of abuse and neglect </a:t>
            </a:r>
          </a:p>
          <a:p>
            <a:pPr marL="231775" indent="-231775">
              <a:spcBef>
                <a:spcPts val="576"/>
              </a:spcBef>
              <a:buFont typeface="Arial" pitchFamily="34" charset="0"/>
              <a:buChar char="•"/>
              <a:defRPr/>
            </a:pPr>
            <a:r>
              <a:rPr lang="en-US" sz="2400" dirty="0" smtClean="0">
                <a:cs typeface="Arial" charset="0"/>
              </a:rPr>
              <a:t>Hold perpetrators accountable</a:t>
            </a:r>
          </a:p>
        </p:txBody>
      </p:sp>
      <p:sp>
        <p:nvSpPr>
          <p:cNvPr id="6" name="Rectangle 2"/>
          <p:cNvSpPr txBox="1">
            <a:spLocks noChangeArrowheads="1"/>
          </p:cNvSpPr>
          <p:nvPr/>
        </p:nvSpPr>
        <p:spPr>
          <a:xfrm>
            <a:off x="304800" y="3048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Aps clients’ service Goals</a:t>
            </a:r>
          </a:p>
        </p:txBody>
      </p:sp>
    </p:spTree>
    <p:custDataLst>
      <p:tags r:id="rId1"/>
    </p:custDataLst>
    <p:extLst>
      <p:ext uri="{BB962C8B-B14F-4D97-AF65-F5344CB8AC3E}">
        <p14:creationId xmlns:p14="http://schemas.microsoft.com/office/powerpoint/2010/main" val="18475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reamstime_119871.jpg"/>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a:stretch/>
        </p:blipFill>
        <p:spPr>
          <a:xfrm flipH="1">
            <a:off x="4800600" y="1143000"/>
            <a:ext cx="4114800" cy="3728943"/>
          </a:xfrm>
          <a:prstGeom prst="flowChartAlternateProcess">
            <a:avLst/>
          </a:prstGeom>
          <a:ln>
            <a:noFill/>
          </a:ln>
          <a:effectLst>
            <a:softEdge rad="112500"/>
          </a:effectLst>
        </p:spPr>
      </p:pic>
      <p:sp>
        <p:nvSpPr>
          <p:cNvPr id="8" name="TextBox 7"/>
          <p:cNvSpPr txBox="1"/>
          <p:nvPr/>
        </p:nvSpPr>
        <p:spPr>
          <a:xfrm>
            <a:off x="609600" y="1447800"/>
            <a:ext cx="4419600" cy="3924151"/>
          </a:xfrm>
          <a:prstGeom prst="rect">
            <a:avLst/>
          </a:prstGeom>
          <a:noFill/>
        </p:spPr>
        <p:txBody>
          <a:bodyPr wrap="square">
            <a:spAutoFit/>
          </a:bodyPr>
          <a:lstStyle/>
          <a:p>
            <a:pPr marL="347472" indent="-347472">
              <a:spcBef>
                <a:spcPts val="576"/>
              </a:spcBef>
              <a:defRPr/>
            </a:pPr>
            <a:r>
              <a:rPr lang="en-US" sz="2800" dirty="0" smtClean="0">
                <a:cs typeface="Arial" charset="0"/>
              </a:rPr>
              <a:t>More likely to:</a:t>
            </a:r>
          </a:p>
          <a:p>
            <a:pPr marL="347472" indent="-347472">
              <a:spcBef>
                <a:spcPts val="576"/>
              </a:spcBef>
              <a:buFont typeface="Arial" pitchFamily="34" charset="0"/>
              <a:buChar char="•"/>
              <a:defRPr/>
            </a:pPr>
            <a:r>
              <a:rPr lang="en-US" sz="2800" dirty="0" smtClean="0">
                <a:cs typeface="Arial" charset="0"/>
              </a:rPr>
              <a:t>Be women</a:t>
            </a:r>
          </a:p>
          <a:p>
            <a:pPr marL="347472" indent="-347472">
              <a:spcBef>
                <a:spcPts val="576"/>
              </a:spcBef>
              <a:buFont typeface="Arial" pitchFamily="34" charset="0"/>
              <a:buChar char="•"/>
              <a:defRPr/>
            </a:pPr>
            <a:r>
              <a:rPr lang="en-US" sz="2800" dirty="0" smtClean="0">
                <a:cs typeface="Arial" charset="0"/>
              </a:rPr>
              <a:t>Have physical and/or cognitive impairments</a:t>
            </a:r>
          </a:p>
          <a:p>
            <a:pPr marL="347472" indent="-347472">
              <a:spcBef>
                <a:spcPts val="576"/>
              </a:spcBef>
              <a:buFont typeface="Arial" pitchFamily="34" charset="0"/>
              <a:buChar char="•"/>
              <a:defRPr/>
            </a:pPr>
            <a:r>
              <a:rPr lang="en-US" sz="2800" dirty="0" smtClean="0">
                <a:cs typeface="Arial" charset="0"/>
              </a:rPr>
              <a:t>Live with others</a:t>
            </a:r>
          </a:p>
          <a:p>
            <a:pPr marL="347472" indent="-347472">
              <a:spcBef>
                <a:spcPts val="576"/>
              </a:spcBef>
              <a:buFont typeface="Arial" pitchFamily="34" charset="0"/>
              <a:buChar char="•"/>
              <a:defRPr/>
            </a:pPr>
            <a:r>
              <a:rPr lang="en-US" sz="2800" dirty="0" smtClean="0">
                <a:cs typeface="Arial" charset="0"/>
              </a:rPr>
              <a:t>Have suffered recent losses</a:t>
            </a:r>
          </a:p>
          <a:p>
            <a:pPr marL="347472" indent="-347472">
              <a:spcBef>
                <a:spcPts val="576"/>
              </a:spcBef>
              <a:buFont typeface="Arial" pitchFamily="34" charset="0"/>
              <a:buChar char="•"/>
              <a:defRPr/>
            </a:pPr>
            <a:r>
              <a:rPr lang="en-US" sz="2800" dirty="0" smtClean="0">
                <a:cs typeface="Arial" charset="0"/>
              </a:rPr>
              <a:t>Have low social support</a:t>
            </a:r>
          </a:p>
        </p:txBody>
      </p:sp>
      <p:sp>
        <p:nvSpPr>
          <p:cNvPr id="5" name="TextBox 4"/>
          <p:cNvSpPr txBox="1"/>
          <p:nvPr/>
        </p:nvSpPr>
        <p:spPr>
          <a:xfrm>
            <a:off x="922290" y="5791200"/>
            <a:ext cx="7294170" cy="738664"/>
          </a:xfrm>
          <a:prstGeom prst="rect">
            <a:avLst/>
          </a:prstGeom>
          <a:noFill/>
        </p:spPr>
        <p:txBody>
          <a:bodyPr wrap="square">
            <a:spAutoFit/>
          </a:bodyPr>
          <a:lstStyle/>
          <a:p>
            <a:pPr>
              <a:spcBef>
                <a:spcPts val="576"/>
              </a:spcBef>
              <a:tabLst>
                <a:tab pos="0" algn="l"/>
              </a:tabLst>
              <a:defRPr/>
            </a:pPr>
            <a:r>
              <a:rPr lang="en-US" sz="1400" dirty="0"/>
              <a:t>National Center on Elder Abuse, </a:t>
            </a:r>
            <a:r>
              <a:rPr lang="en-US" sz="1400" dirty="0" smtClean="0"/>
              <a:t>2004; </a:t>
            </a:r>
            <a:r>
              <a:rPr lang="en-US" sz="1400" dirty="0"/>
              <a:t>Ernst, Ramsey-</a:t>
            </a:r>
            <a:r>
              <a:rPr lang="en-US" sz="1400" dirty="0" err="1"/>
              <a:t>Klawsnik</a:t>
            </a:r>
            <a:r>
              <a:rPr lang="en-US" sz="1400" dirty="0"/>
              <a:t>, </a:t>
            </a:r>
            <a:r>
              <a:rPr lang="en-US" sz="1400" dirty="0" err="1"/>
              <a:t>Schillerstrom</a:t>
            </a:r>
            <a:r>
              <a:rPr lang="en-US" sz="1400" dirty="0"/>
              <a:t>, Dayton, </a:t>
            </a:r>
            <a:r>
              <a:rPr lang="en-US" sz="1400" dirty="0" err="1"/>
              <a:t>Mixson</a:t>
            </a:r>
            <a:r>
              <a:rPr lang="en-US" sz="1400" dirty="0"/>
              <a:t>, &amp; Counihan, </a:t>
            </a:r>
            <a:r>
              <a:rPr lang="en-US" sz="1400" dirty="0" smtClean="0"/>
              <a:t>2014; </a:t>
            </a:r>
            <a:r>
              <a:rPr lang="en-US" sz="1400" dirty="0" err="1" smtClean="0"/>
              <a:t>Lachs</a:t>
            </a:r>
            <a:r>
              <a:rPr lang="en-US" sz="1400" dirty="0" smtClean="0"/>
              <a:t> </a:t>
            </a:r>
            <a:r>
              <a:rPr lang="en-US" sz="1400" dirty="0"/>
              <a:t>&amp; </a:t>
            </a:r>
            <a:r>
              <a:rPr lang="en-US" sz="1400" dirty="0" err="1"/>
              <a:t>Pillemer</a:t>
            </a:r>
            <a:r>
              <a:rPr lang="en-US" sz="1400" dirty="0"/>
              <a:t>, </a:t>
            </a:r>
            <a:r>
              <a:rPr lang="en-US" sz="1400" dirty="0" smtClean="0"/>
              <a:t>2004</a:t>
            </a:r>
            <a:r>
              <a:rPr lang="en-US" sz="1400" dirty="0" smtClean="0">
                <a:latin typeface="Century Gothic" pitchFamily="34" charset="0"/>
                <a:cs typeface="Arial" charset="0"/>
              </a:rPr>
              <a:t>; </a:t>
            </a:r>
            <a:r>
              <a:rPr lang="en-US" sz="1400" dirty="0"/>
              <a:t>Quinn, </a:t>
            </a:r>
            <a:r>
              <a:rPr lang="en-US" sz="1400" dirty="0" smtClean="0"/>
              <a:t>2002; </a:t>
            </a:r>
            <a:r>
              <a:rPr lang="en-US" sz="1400" dirty="0" err="1"/>
              <a:t>Acierno</a:t>
            </a:r>
            <a:r>
              <a:rPr lang="en-US" sz="1400" dirty="0"/>
              <a:t>, Hernandez-Tejada, Muzzy, &amp; Steve, 2009</a:t>
            </a:r>
            <a:endParaRPr lang="en-US" sz="1400" dirty="0" smtClean="0">
              <a:latin typeface="Century Gothic" pitchFamily="34" charset="0"/>
              <a:cs typeface="Arial" charset="0"/>
            </a:endParaRPr>
          </a:p>
        </p:txBody>
      </p:sp>
      <p:sp>
        <p:nvSpPr>
          <p:cNvPr id="6" name="Rectangle 2"/>
          <p:cNvSpPr txBox="1">
            <a:spLocks noChangeArrowheads="1"/>
          </p:cNvSpPr>
          <p:nvPr/>
        </p:nvSpPr>
        <p:spPr>
          <a:xfrm>
            <a:off x="457200" y="3048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victims</a:t>
            </a:r>
          </a:p>
        </p:txBody>
      </p:sp>
    </p:spTree>
    <p:custDataLst>
      <p:tags r:id="rId1"/>
    </p:custDataLst>
    <p:extLst>
      <p:ext uri="{BB962C8B-B14F-4D97-AF65-F5344CB8AC3E}">
        <p14:creationId xmlns:p14="http://schemas.microsoft.com/office/powerpoint/2010/main" val="96693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421433" y="1440022"/>
            <a:ext cx="4419600" cy="4708981"/>
          </a:xfrm>
          <a:prstGeom prst="rect">
            <a:avLst/>
          </a:prstGeom>
          <a:noFill/>
        </p:spPr>
        <p:txBody>
          <a:bodyPr wrap="square">
            <a:spAutoFit/>
          </a:bodyPr>
          <a:lstStyle/>
          <a:p>
            <a:pPr marL="347472" indent="-347472">
              <a:spcBef>
                <a:spcPts val="576"/>
              </a:spcBef>
              <a:buFont typeface="Arial" pitchFamily="34" charset="0"/>
              <a:buChar char="•"/>
              <a:defRPr/>
            </a:pPr>
            <a:r>
              <a:rPr lang="en-US" sz="2800" dirty="0" smtClean="0">
                <a:cs typeface="Arial" charset="0"/>
              </a:rPr>
              <a:t>Family members</a:t>
            </a:r>
          </a:p>
          <a:p>
            <a:pPr marL="347472" indent="-347472">
              <a:spcBef>
                <a:spcPts val="576"/>
              </a:spcBef>
              <a:buFont typeface="Arial" pitchFamily="34" charset="0"/>
              <a:buChar char="•"/>
              <a:defRPr/>
            </a:pPr>
            <a:r>
              <a:rPr lang="en-US" sz="2800" dirty="0" smtClean="0">
                <a:cs typeface="Arial" charset="0"/>
              </a:rPr>
              <a:t>Friends and acquaintances</a:t>
            </a:r>
          </a:p>
          <a:p>
            <a:pPr marL="347472" indent="-347472">
              <a:spcBef>
                <a:spcPts val="576"/>
              </a:spcBef>
              <a:buFont typeface="Arial" pitchFamily="34" charset="0"/>
              <a:buChar char="•"/>
              <a:defRPr/>
            </a:pPr>
            <a:r>
              <a:rPr lang="en-US" sz="2800" dirty="0" smtClean="0">
                <a:cs typeface="Arial" charset="0"/>
              </a:rPr>
              <a:t>Professionals</a:t>
            </a:r>
          </a:p>
          <a:p>
            <a:pPr marL="347472" indent="-347472">
              <a:spcBef>
                <a:spcPts val="576"/>
              </a:spcBef>
              <a:buFont typeface="Arial" pitchFamily="34" charset="0"/>
              <a:buChar char="•"/>
              <a:defRPr/>
            </a:pPr>
            <a:r>
              <a:rPr lang="en-US" sz="2800" dirty="0" smtClean="0">
                <a:cs typeface="Arial" charset="0"/>
              </a:rPr>
              <a:t>Corporations and business entities</a:t>
            </a:r>
          </a:p>
          <a:p>
            <a:pPr marL="347472" indent="-347472">
              <a:spcBef>
                <a:spcPts val="576"/>
              </a:spcBef>
              <a:buFont typeface="Arial" pitchFamily="34" charset="0"/>
              <a:buChar char="•"/>
              <a:defRPr/>
            </a:pPr>
            <a:r>
              <a:rPr lang="en-US" sz="2800" dirty="0" smtClean="0">
                <a:cs typeface="Arial" charset="0"/>
              </a:rPr>
              <a:t>Perpetrators of abuse in long term care facilities may include employees, other residents or visitors</a:t>
            </a:r>
          </a:p>
        </p:txBody>
      </p:sp>
      <p:pic>
        <p:nvPicPr>
          <p:cNvPr id="4" name="Picture 6" descr="C:\Program Files\Internet Explorer\Temporary Internet files 2\Temporary Internet Files\Content.IE5\322R2014\MPj04227440000[1].jp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5157060" y="457200"/>
            <a:ext cx="2989129"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C:\Program Files\Internet Explorer\Temporary Internet files 2\Temporary Internet Files\Content.IE5\FB6CN6H8\MPj04386730000[1].jp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6477000" y="2979330"/>
            <a:ext cx="2463570" cy="164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9" descr="C:\Program Files\Internet Explorer\Temporary Internet files 2\Temporary Internet Files\Content.IE5\FB6CN6H8\MPj04090900000[1].jpg"/>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5157060" y="4038600"/>
            <a:ext cx="1538047"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2"/>
          <p:cNvSpPr txBox="1">
            <a:spLocks noChangeArrowheads="1"/>
          </p:cNvSpPr>
          <p:nvPr/>
        </p:nvSpPr>
        <p:spPr>
          <a:xfrm>
            <a:off x="457200" y="3048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abusers</a:t>
            </a:r>
          </a:p>
        </p:txBody>
      </p:sp>
      <p:sp>
        <p:nvSpPr>
          <p:cNvPr id="10" name="TextBox 9"/>
          <p:cNvSpPr txBox="1"/>
          <p:nvPr/>
        </p:nvSpPr>
        <p:spPr>
          <a:xfrm>
            <a:off x="685800" y="6427113"/>
            <a:ext cx="7294170" cy="307777"/>
          </a:xfrm>
          <a:prstGeom prst="rect">
            <a:avLst/>
          </a:prstGeom>
          <a:noFill/>
        </p:spPr>
        <p:txBody>
          <a:bodyPr wrap="square">
            <a:spAutoFit/>
          </a:bodyPr>
          <a:lstStyle/>
          <a:p>
            <a:pPr>
              <a:spcBef>
                <a:spcPts val="576"/>
              </a:spcBef>
              <a:tabLst>
                <a:tab pos="0" algn="l"/>
              </a:tabLst>
              <a:defRPr/>
            </a:pPr>
            <a:r>
              <a:rPr lang="en-US" sz="1400" dirty="0" err="1"/>
              <a:t>Naughton</a:t>
            </a:r>
            <a:r>
              <a:rPr lang="en-US" sz="1400" dirty="0"/>
              <a:t> et al, </a:t>
            </a:r>
            <a:r>
              <a:rPr lang="en-US" sz="1400" dirty="0" smtClean="0"/>
              <a:t>2012; </a:t>
            </a:r>
            <a:r>
              <a:rPr lang="en-US" sz="1400" dirty="0"/>
              <a:t>National Center on Elder Abuse, 2004</a:t>
            </a:r>
            <a:r>
              <a:rPr lang="en-US" sz="1400" dirty="0" smtClean="0"/>
              <a:t> </a:t>
            </a:r>
            <a:endParaRPr lang="en-US" sz="1400" dirty="0" smtClean="0">
              <a:latin typeface="Century Gothic" pitchFamily="34" charset="0"/>
              <a:cs typeface="Arial" charset="0"/>
            </a:endParaRPr>
          </a:p>
        </p:txBody>
      </p:sp>
    </p:spTree>
    <p:custDataLst>
      <p:tags r:id="rId1"/>
    </p:custDataLst>
    <p:extLst>
      <p:ext uri="{BB962C8B-B14F-4D97-AF65-F5344CB8AC3E}">
        <p14:creationId xmlns:p14="http://schemas.microsoft.com/office/powerpoint/2010/main" val="3792855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MPj04387960000[1]"/>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5029200" y="3087774"/>
            <a:ext cx="3685850" cy="3383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09600" y="1815167"/>
            <a:ext cx="4419600" cy="2554545"/>
          </a:xfrm>
          <a:prstGeom prst="rect">
            <a:avLst/>
          </a:prstGeom>
          <a:noFill/>
        </p:spPr>
        <p:txBody>
          <a:bodyPr wrap="square">
            <a:spAutoFit/>
          </a:bodyPr>
          <a:lstStyle/>
          <a:p>
            <a:pPr marL="347472" indent="-347472">
              <a:spcBef>
                <a:spcPts val="576"/>
              </a:spcBef>
              <a:buFont typeface="Arial" pitchFamily="34" charset="0"/>
              <a:buChar char="•"/>
              <a:defRPr/>
            </a:pPr>
            <a:r>
              <a:rPr lang="en-US" sz="2800" dirty="0" smtClean="0">
                <a:cs typeface="Arial" charset="0"/>
              </a:rPr>
              <a:t>Financial gain</a:t>
            </a:r>
          </a:p>
          <a:p>
            <a:pPr marL="347472" indent="-347472">
              <a:spcBef>
                <a:spcPts val="576"/>
              </a:spcBef>
              <a:buFont typeface="Arial" pitchFamily="34" charset="0"/>
              <a:buChar char="•"/>
              <a:defRPr/>
            </a:pPr>
            <a:r>
              <a:rPr lang="en-US" sz="2800" dirty="0" smtClean="0">
                <a:cs typeface="Arial" charset="0"/>
              </a:rPr>
              <a:t>Malevolence</a:t>
            </a:r>
          </a:p>
          <a:p>
            <a:pPr marL="347472" indent="-347472">
              <a:spcBef>
                <a:spcPts val="576"/>
              </a:spcBef>
              <a:buFont typeface="Arial" pitchFamily="34" charset="0"/>
              <a:buChar char="•"/>
              <a:defRPr/>
            </a:pPr>
            <a:r>
              <a:rPr lang="en-US" sz="2800" dirty="0" smtClean="0">
                <a:cs typeface="Arial" charset="0"/>
              </a:rPr>
              <a:t>Mental health problems</a:t>
            </a:r>
          </a:p>
          <a:p>
            <a:pPr marL="347472" indent="-347472">
              <a:spcBef>
                <a:spcPts val="576"/>
              </a:spcBef>
              <a:buFont typeface="Arial" pitchFamily="34" charset="0"/>
              <a:buChar char="•"/>
              <a:defRPr/>
            </a:pPr>
            <a:r>
              <a:rPr lang="en-US" sz="2800" dirty="0" smtClean="0">
                <a:cs typeface="Arial" charset="0"/>
              </a:rPr>
              <a:t>Caregiver issues</a:t>
            </a:r>
          </a:p>
          <a:p>
            <a:pPr marL="347472" indent="-347472">
              <a:spcBef>
                <a:spcPts val="576"/>
              </a:spcBef>
              <a:buFont typeface="Arial" pitchFamily="34" charset="0"/>
              <a:buChar char="•"/>
              <a:defRPr/>
            </a:pPr>
            <a:r>
              <a:rPr lang="en-US" sz="2800" dirty="0" smtClean="0">
                <a:cs typeface="Arial" charset="0"/>
              </a:rPr>
              <a:t>Power and control</a:t>
            </a:r>
          </a:p>
        </p:txBody>
      </p:sp>
      <p:sp>
        <p:nvSpPr>
          <p:cNvPr id="6" name="Rectangle 2"/>
          <p:cNvSpPr txBox="1">
            <a:spLocks noChangeArrowheads="1"/>
          </p:cNvSpPr>
          <p:nvPr/>
        </p:nvSpPr>
        <p:spPr>
          <a:xfrm>
            <a:off x="457200" y="304800"/>
            <a:ext cx="8686800" cy="12954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Causes or motives of abuse or neglect</a:t>
            </a:r>
          </a:p>
        </p:txBody>
      </p:sp>
    </p:spTree>
    <p:custDataLst>
      <p:tags r:id="rId1"/>
    </p:custDataLst>
    <p:extLst>
      <p:ext uri="{BB962C8B-B14F-4D97-AF65-F5344CB8AC3E}">
        <p14:creationId xmlns:p14="http://schemas.microsoft.com/office/powerpoint/2010/main" val="416525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601212"/>
            <a:ext cx="5105400" cy="3416320"/>
          </a:xfrm>
          <a:prstGeom prst="rect">
            <a:avLst/>
          </a:prstGeom>
          <a:noFill/>
        </p:spPr>
        <p:txBody>
          <a:bodyPr wrap="square">
            <a:spAutoFit/>
          </a:bodyPr>
          <a:lstStyle/>
          <a:p>
            <a:pPr>
              <a:spcBef>
                <a:spcPts val="576"/>
              </a:spcBef>
              <a:defRPr/>
            </a:pPr>
            <a:r>
              <a:rPr lang="en-US" sz="2400" dirty="0" smtClean="0">
                <a:cs typeface="Arial" charset="0"/>
              </a:rPr>
              <a:t>Under California’s Welfare Institution and Code, APS is charged to investigate and respond to allegations of abuse, neglect and exploitation against elders and dependent adults who live in the community when these adults are unable to meet their own needs, or are victims of abuse, neglect or exploitation.</a:t>
            </a:r>
            <a:endParaRPr lang="en-US" sz="2400" dirty="0">
              <a:cs typeface="Arial" charset="0"/>
            </a:endParaRPr>
          </a:p>
        </p:txBody>
      </p:sp>
      <p:pic>
        <p:nvPicPr>
          <p:cNvPr id="9" name="Picture 8" descr="ist2_10118847-definition-legislation.jp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768898" y="2514600"/>
            <a:ext cx="3090165"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2"/>
          <p:cNvSpPr txBox="1">
            <a:spLocks noChangeArrowheads="1"/>
          </p:cNvSpPr>
          <p:nvPr/>
        </p:nvSpPr>
        <p:spPr>
          <a:xfrm>
            <a:off x="228600" y="3048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err="1" smtClean="0"/>
              <a:t>Aps’</a:t>
            </a:r>
            <a:r>
              <a:rPr lang="en-US" altLang="en-US" dirty="0" smtClean="0"/>
              <a:t> state mandate (</a:t>
            </a:r>
            <a:r>
              <a:rPr lang="en-US" altLang="en-US" dirty="0" err="1" smtClean="0"/>
              <a:t>california</a:t>
            </a:r>
            <a:r>
              <a:rPr lang="en-US" altLang="en-US" dirty="0" smtClean="0"/>
              <a:t>)</a:t>
            </a:r>
          </a:p>
        </p:txBody>
      </p:sp>
    </p:spTree>
    <p:custDataLst>
      <p:tags r:id="rId1"/>
    </p:custDataLst>
    <p:extLst>
      <p:ext uri="{BB962C8B-B14F-4D97-AF65-F5344CB8AC3E}">
        <p14:creationId xmlns:p14="http://schemas.microsoft.com/office/powerpoint/2010/main" val="3012044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363730" y="1600200"/>
            <a:ext cx="2735320" cy="381000"/>
          </a:xfrm>
          <a:prstGeom prst="rect">
            <a:avLst/>
          </a:prstGeom>
        </p:spPr>
        <p:txBody>
          <a:bodyPr vert="horz" lIns="91440" tIns="45720" rIns="91440" bIns="45720" rtlCol="0">
            <a:noAutofit/>
          </a:bodyPr>
          <a:lstStyle/>
          <a:p>
            <a:pPr marL="342900" lvl="0" indent="-342900" algn="ctr">
              <a:lnSpc>
                <a:spcPct val="90000"/>
              </a:lnSpc>
              <a:spcBef>
                <a:spcPct val="20000"/>
              </a:spcBef>
              <a:defRPr/>
            </a:pPr>
            <a:r>
              <a:rPr lang="en-US" sz="2400" b="1" dirty="0" smtClean="0">
                <a:latin typeface="Century Gothic" pitchFamily="34" charset="0"/>
              </a:rPr>
              <a:t>Elders </a:t>
            </a:r>
            <a:endParaRPr kumimoji="0" lang="en-US" sz="2400" b="0" i="0" u="none" strike="noStrike" kern="1200" cap="none" spc="0" normalizeH="0" baseline="0" noProof="0" dirty="0" smtClean="0">
              <a:ln>
                <a:noFill/>
              </a:ln>
              <a:effectLst/>
              <a:uLnTx/>
              <a:uFillTx/>
            </a:endParaRPr>
          </a:p>
        </p:txBody>
      </p:sp>
      <p:pic>
        <p:nvPicPr>
          <p:cNvPr id="10" name="Picture 5">
            <a:hlinkClick r:id="rId6" action="ppaction://hlinksldjump"/>
          </p:cNvPr>
          <p:cNvPicPr>
            <a:picLocks noChangeAspect="1" noChangeArrowheads="1"/>
          </p:cNvPicPr>
          <p:nvPr>
            <p:custDataLst>
              <p:tags r:id="rId2"/>
            </p:custDataLst>
          </p:nvPr>
        </p:nvPicPr>
        <p:blipFill rotWithShape="1">
          <a:blip r:embed="rId7" cstate="print">
            <a:extLst>
              <a:ext uri="{28A0092B-C50C-407E-A947-70E740481C1C}">
                <a14:useLocalDpi xmlns:a14="http://schemas.microsoft.com/office/drawing/2010/main" val="0"/>
              </a:ext>
            </a:extLst>
          </a:blip>
          <a:srcRect/>
          <a:stretch/>
        </p:blipFill>
        <p:spPr bwMode="auto">
          <a:xfrm>
            <a:off x="5240905" y="2285999"/>
            <a:ext cx="3028800"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PPTShape_0"/>
          <p:cNvSpPr txBox="1">
            <a:spLocks noChangeArrowheads="1"/>
          </p:cNvSpPr>
          <p:nvPr/>
        </p:nvSpPr>
        <p:spPr>
          <a:xfrm>
            <a:off x="5341880" y="1600200"/>
            <a:ext cx="2963920" cy="381000"/>
          </a:xfrm>
          <a:prstGeom prst="rect">
            <a:avLst/>
          </a:prstGeom>
        </p:spPr>
        <p:txBody>
          <a:bodyPr vert="horz" lIns="91440" tIns="45720" rIns="91440" bIns="45720" rtlCol="0">
            <a:noAutofit/>
          </a:bodyPr>
          <a:lstStyle/>
          <a:p>
            <a:pPr marL="342900" lvl="0" indent="-342900" algn="ctr">
              <a:lnSpc>
                <a:spcPct val="90000"/>
              </a:lnSpc>
              <a:spcBef>
                <a:spcPct val="20000"/>
              </a:spcBef>
              <a:defRPr/>
            </a:pPr>
            <a:r>
              <a:rPr lang="en-US" sz="2400" b="1" dirty="0" smtClean="0">
                <a:latin typeface="Century Gothic" pitchFamily="34" charset="0"/>
              </a:rPr>
              <a:t>Dependent Adults </a:t>
            </a:r>
            <a:endParaRPr kumimoji="0" lang="en-US" sz="2400" b="0" i="0" u="none" strike="noStrike" kern="1200" cap="none" spc="0" normalizeH="0" baseline="0" noProof="0" dirty="0" smtClean="0">
              <a:ln>
                <a:noFill/>
              </a:ln>
              <a:effectLst/>
              <a:uLnTx/>
              <a:uFillTx/>
            </a:endParaRPr>
          </a:p>
        </p:txBody>
      </p:sp>
      <p:pic>
        <p:nvPicPr>
          <p:cNvPr id="11" name="Picture 10">
            <a:hlinkClick r:id="rId8" action="ppaction://hlinksldjump"/>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800780" y="2285999"/>
            <a:ext cx="2010423" cy="301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2"/>
          <p:cNvSpPr txBox="1">
            <a:spLocks noChangeArrowheads="1"/>
          </p:cNvSpPr>
          <p:nvPr/>
        </p:nvSpPr>
        <p:spPr>
          <a:xfrm>
            <a:off x="323722" y="4191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Aps client definitions (</a:t>
            </a:r>
            <a:r>
              <a:rPr lang="en-US" altLang="en-US" dirty="0" err="1" smtClean="0"/>
              <a:t>california</a:t>
            </a:r>
            <a:r>
              <a:rPr lang="en-US" altLang="en-US" dirty="0" smtClean="0"/>
              <a:t>)</a:t>
            </a:r>
          </a:p>
        </p:txBody>
      </p:sp>
    </p:spTree>
    <p:custDataLst>
      <p:tags r:id="rId1"/>
    </p:custDataLst>
    <p:extLst>
      <p:ext uri="{BB962C8B-B14F-4D97-AF65-F5344CB8AC3E}">
        <p14:creationId xmlns:p14="http://schemas.microsoft.com/office/powerpoint/2010/main" val="873536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29200" y="2101988"/>
            <a:ext cx="3200400" cy="2954655"/>
          </a:xfrm>
          <a:prstGeom prst="rect">
            <a:avLst/>
          </a:prstGeom>
          <a:solidFill>
            <a:schemeClr val="bg1"/>
          </a:solidFill>
          <a:ln>
            <a:solidFill>
              <a:srgbClr val="221F63"/>
            </a:solidFill>
          </a:ln>
          <a:scene3d>
            <a:camera prst="orthographicFront"/>
            <a:lightRig rig="threePt" dir="t"/>
          </a:scene3d>
          <a:sp3d>
            <a:bevelT w="165100" prst="coolSlant"/>
          </a:sp3d>
        </p:spPr>
        <p:txBody>
          <a:bodyPr>
            <a:spAutoFit/>
          </a:bodyPr>
          <a:lstStyle/>
          <a:p>
            <a:pPr>
              <a:defRPr/>
            </a:pPr>
            <a:r>
              <a:rPr lang="en-US" sz="2800" b="1" dirty="0">
                <a:effectLst/>
              </a:rPr>
              <a:t>Elders </a:t>
            </a:r>
            <a:r>
              <a:rPr lang="en-US" sz="2800" dirty="0">
                <a:effectLst/>
              </a:rPr>
              <a:t>are </a:t>
            </a:r>
            <a:r>
              <a:rPr lang="en-US" sz="2800" dirty="0" smtClean="0">
                <a:effectLst/>
              </a:rPr>
              <a:t>persons </a:t>
            </a:r>
            <a:r>
              <a:rPr lang="en-US" sz="2800" dirty="0">
                <a:effectLst/>
              </a:rPr>
              <a:t>residing in this state who are 65 years of age or older (WIC Section 15610.27). </a:t>
            </a:r>
            <a:endParaRPr lang="en-US" sz="2800" b="1" dirty="0">
              <a:effectLst/>
            </a:endParaRPr>
          </a:p>
          <a:p>
            <a:pPr>
              <a:defRPr/>
            </a:pPr>
            <a:endParaRPr lang="en-US" dirty="0">
              <a:latin typeface="Arial" charset="0"/>
            </a:endParaRPr>
          </a:p>
        </p:txBody>
      </p:sp>
      <p:sp>
        <p:nvSpPr>
          <p:cNvPr id="8" name="Rectangle 3"/>
          <p:cNvSpPr txBox="1">
            <a:spLocks noChangeArrowheads="1"/>
          </p:cNvSpPr>
          <p:nvPr/>
        </p:nvSpPr>
        <p:spPr>
          <a:xfrm>
            <a:off x="1363730" y="1600199"/>
            <a:ext cx="2735320" cy="381000"/>
          </a:xfrm>
          <a:prstGeom prst="rect">
            <a:avLst/>
          </a:prstGeom>
        </p:spPr>
        <p:txBody>
          <a:bodyPr vert="horz" lIns="91440" tIns="45720" rIns="91440" bIns="45720" rtlCol="0">
            <a:noAutofit/>
          </a:bodyPr>
          <a:lstStyle/>
          <a:p>
            <a:pPr marL="342900" lvl="0" indent="-342900" algn="ctr">
              <a:lnSpc>
                <a:spcPct val="90000"/>
              </a:lnSpc>
              <a:spcBef>
                <a:spcPct val="20000"/>
              </a:spcBef>
              <a:defRPr/>
            </a:pPr>
            <a:r>
              <a:rPr lang="en-US" sz="2400" b="1" dirty="0" smtClean="0">
                <a:latin typeface="Century Gothic" pitchFamily="34" charset="0"/>
              </a:rPr>
              <a:t>Elders </a:t>
            </a:r>
            <a:endParaRPr kumimoji="0" lang="en-US" sz="2400" b="0" i="0" u="none" strike="noStrike" kern="1200" cap="none" spc="0" normalizeH="0" baseline="0" noProof="0" dirty="0" smtClean="0">
              <a:ln>
                <a:noFill/>
              </a:ln>
              <a:effectLst/>
              <a:uLnTx/>
              <a:uFillTx/>
            </a:endParaRPr>
          </a:p>
        </p:txBody>
      </p:sp>
      <p:sp>
        <p:nvSpPr>
          <p:cNvPr id="10" name="Rectangle 2"/>
          <p:cNvSpPr txBox="1">
            <a:spLocks noChangeArrowheads="1"/>
          </p:cNvSpPr>
          <p:nvPr/>
        </p:nvSpPr>
        <p:spPr>
          <a:xfrm>
            <a:off x="323722" y="4191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Aps client definitions (</a:t>
            </a:r>
            <a:r>
              <a:rPr lang="en-US" altLang="en-US" dirty="0" err="1" smtClean="0"/>
              <a:t>california</a:t>
            </a:r>
            <a:r>
              <a:rPr lang="en-US" altLang="en-US" dirty="0" smtClean="0"/>
              <a:t>)</a:t>
            </a:r>
          </a:p>
        </p:txBody>
      </p:sp>
      <p:pic>
        <p:nvPicPr>
          <p:cNvPr id="11" name="Picture 10">
            <a:hlinkClick r:id="rId5" action="ppaction://hlinksldjump"/>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662173" y="2138083"/>
            <a:ext cx="2436877"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818038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790700"/>
            <a:ext cx="3905122" cy="4093428"/>
          </a:xfrm>
          <a:prstGeom prst="rect">
            <a:avLst/>
          </a:prstGeom>
          <a:solidFill>
            <a:schemeClr val="bg1"/>
          </a:solidFill>
          <a:ln>
            <a:solidFill>
              <a:srgbClr val="221F63"/>
            </a:solidFill>
          </a:ln>
          <a:scene3d>
            <a:camera prst="orthographicFront"/>
            <a:lightRig rig="threePt" dir="t"/>
          </a:scene3d>
          <a:sp3d>
            <a:bevelT w="165100" prst="coolSlant"/>
          </a:sp3d>
        </p:spPr>
        <p:txBody>
          <a:bodyPr wrap="square">
            <a:spAutoFit/>
          </a:bodyPr>
          <a:lstStyle/>
          <a:p>
            <a:pPr>
              <a:defRPr/>
            </a:pPr>
            <a:r>
              <a:rPr lang="en-US" sz="2000" b="1" dirty="0" smtClean="0"/>
              <a:t>Dependent Adults</a:t>
            </a:r>
            <a:r>
              <a:rPr lang="en-US" sz="2000" dirty="0" smtClean="0"/>
              <a:t> are persons between the ages of 18 and 64, who have physical</a:t>
            </a:r>
            <a:r>
              <a:rPr lang="en-US" sz="2000" dirty="0" smtClean="0">
                <a:effectLst/>
              </a:rPr>
              <a:t> or mental limitations that restrict their ability to carry out normal activities or protect their rights including, but not limited to, persons who have </a:t>
            </a:r>
            <a:r>
              <a:rPr lang="en-US" sz="2000" b="1" dirty="0" smtClean="0">
                <a:effectLst/>
              </a:rPr>
              <a:t>physical or developmental disabilities or whose physical or mental abilities have diminished because of age </a:t>
            </a:r>
            <a:r>
              <a:rPr lang="en-US" sz="2000" dirty="0" smtClean="0">
                <a:effectLst/>
              </a:rPr>
              <a:t>(WIC </a:t>
            </a:r>
            <a:r>
              <a:rPr lang="en-US" sz="2000" dirty="0">
                <a:effectLst/>
              </a:rPr>
              <a:t>Section </a:t>
            </a:r>
            <a:r>
              <a:rPr lang="en-US" sz="2000" dirty="0" smtClean="0">
                <a:effectLst/>
              </a:rPr>
              <a:t>15610.23). </a:t>
            </a:r>
            <a:endParaRPr lang="en-US" sz="2000" b="1" dirty="0">
              <a:effectLst/>
            </a:endParaRPr>
          </a:p>
          <a:p>
            <a:pPr>
              <a:defRPr/>
            </a:pPr>
            <a:endParaRPr lang="en-US" sz="2000" dirty="0"/>
          </a:p>
        </p:txBody>
      </p:sp>
      <p:sp>
        <p:nvSpPr>
          <p:cNvPr id="6" name="Rectangle 3"/>
          <p:cNvSpPr txBox="1">
            <a:spLocks noChangeArrowheads="1"/>
          </p:cNvSpPr>
          <p:nvPr/>
        </p:nvSpPr>
        <p:spPr>
          <a:xfrm>
            <a:off x="5341880" y="1600200"/>
            <a:ext cx="2963920" cy="381000"/>
          </a:xfrm>
          <a:prstGeom prst="rect">
            <a:avLst/>
          </a:prstGeom>
        </p:spPr>
        <p:txBody>
          <a:bodyPr vert="horz" lIns="91440" tIns="45720" rIns="91440" bIns="45720" rtlCol="0">
            <a:noAutofit/>
          </a:bodyPr>
          <a:lstStyle/>
          <a:p>
            <a:pPr marL="342900" lvl="0" indent="-342900" algn="ctr">
              <a:lnSpc>
                <a:spcPct val="90000"/>
              </a:lnSpc>
              <a:spcBef>
                <a:spcPct val="20000"/>
              </a:spcBef>
              <a:defRPr/>
            </a:pPr>
            <a:r>
              <a:rPr lang="en-US" sz="2400" b="1" dirty="0" smtClean="0">
                <a:latin typeface="Century Gothic" pitchFamily="34" charset="0"/>
              </a:rPr>
              <a:t>Dependent Adults </a:t>
            </a:r>
            <a:endParaRPr kumimoji="0" lang="en-US" sz="2400" b="0" i="0" u="none" strike="noStrike" kern="1200" cap="none" spc="0" normalizeH="0" baseline="0" noProof="0" dirty="0" smtClean="0">
              <a:ln>
                <a:noFill/>
              </a:ln>
              <a:effectLst/>
              <a:uLnTx/>
              <a:uFillTx/>
            </a:endParaRPr>
          </a:p>
        </p:txBody>
      </p:sp>
      <p:sp>
        <p:nvSpPr>
          <p:cNvPr id="7" name="Rectangle 2"/>
          <p:cNvSpPr txBox="1">
            <a:spLocks noChangeArrowheads="1"/>
          </p:cNvSpPr>
          <p:nvPr/>
        </p:nvSpPr>
        <p:spPr>
          <a:xfrm>
            <a:off x="323722" y="4191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Aps client definitions (</a:t>
            </a:r>
            <a:r>
              <a:rPr lang="en-US" altLang="en-US" dirty="0" err="1" smtClean="0"/>
              <a:t>california</a:t>
            </a:r>
            <a:r>
              <a:rPr lang="en-US" altLang="en-US" dirty="0" smtClean="0"/>
              <a:t>)</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296" y="2255395"/>
            <a:ext cx="3859007"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3057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05200" y="1403683"/>
            <a:ext cx="5478379" cy="4201150"/>
          </a:xfrm>
          <a:prstGeom prst="rect">
            <a:avLst/>
          </a:prstGeom>
          <a:noFill/>
        </p:spPr>
        <p:txBody>
          <a:bodyPr wrap="square">
            <a:spAutoFit/>
          </a:bodyPr>
          <a:lstStyle/>
          <a:p>
            <a:pPr>
              <a:spcBef>
                <a:spcPts val="576"/>
              </a:spcBef>
              <a:defRPr/>
            </a:pPr>
            <a:r>
              <a:rPr lang="en-US" sz="2400" dirty="0" smtClean="0">
                <a:cs typeface="Arial" charset="0"/>
              </a:rPr>
              <a:t>Physical or mental impairments that substantially limit daily activities. May be caused by:</a:t>
            </a:r>
          </a:p>
          <a:p>
            <a:pPr marL="347472" indent="-347472">
              <a:spcBef>
                <a:spcPts val="576"/>
              </a:spcBef>
              <a:buFont typeface="Arial" pitchFamily="34" charset="0"/>
              <a:buChar char="•"/>
              <a:defRPr/>
            </a:pPr>
            <a:r>
              <a:rPr lang="en-US" sz="2400" dirty="0" smtClean="0">
                <a:cs typeface="Arial" charset="0"/>
              </a:rPr>
              <a:t>Chronic diseases</a:t>
            </a:r>
          </a:p>
          <a:p>
            <a:pPr marL="347472" indent="-347472">
              <a:spcBef>
                <a:spcPts val="576"/>
              </a:spcBef>
              <a:buFont typeface="Arial" pitchFamily="34" charset="0"/>
              <a:buChar char="•"/>
              <a:defRPr/>
            </a:pPr>
            <a:r>
              <a:rPr lang="en-US" sz="2400" dirty="0" smtClean="0">
                <a:cs typeface="Arial" charset="0"/>
              </a:rPr>
              <a:t>Mental illnesses</a:t>
            </a:r>
          </a:p>
          <a:p>
            <a:pPr marL="347472" indent="-347472">
              <a:spcBef>
                <a:spcPts val="576"/>
              </a:spcBef>
              <a:buFont typeface="Arial" pitchFamily="34" charset="0"/>
              <a:buChar char="•"/>
              <a:defRPr/>
            </a:pPr>
            <a:r>
              <a:rPr lang="en-US" sz="2400" dirty="0" smtClean="0">
                <a:cs typeface="Arial" charset="0"/>
              </a:rPr>
              <a:t>Dementias</a:t>
            </a:r>
          </a:p>
          <a:p>
            <a:pPr marL="347472" indent="-347472">
              <a:spcBef>
                <a:spcPts val="576"/>
              </a:spcBef>
              <a:buFont typeface="Arial" pitchFamily="34" charset="0"/>
              <a:buChar char="•"/>
              <a:defRPr/>
            </a:pPr>
            <a:r>
              <a:rPr lang="en-US" sz="2400" dirty="0" smtClean="0">
                <a:cs typeface="Arial" charset="0"/>
              </a:rPr>
              <a:t>Developmental disabilities</a:t>
            </a:r>
          </a:p>
          <a:p>
            <a:pPr marL="347472" indent="-347472">
              <a:spcBef>
                <a:spcPts val="576"/>
              </a:spcBef>
              <a:buFont typeface="Arial" pitchFamily="34" charset="0"/>
              <a:buChar char="•"/>
              <a:defRPr/>
            </a:pPr>
            <a:r>
              <a:rPr lang="en-US" sz="2400" dirty="0" smtClean="0">
                <a:cs typeface="Arial" charset="0"/>
              </a:rPr>
              <a:t>Accidents</a:t>
            </a:r>
          </a:p>
          <a:p>
            <a:pPr marL="347472" indent="-347472">
              <a:spcBef>
                <a:spcPts val="576"/>
              </a:spcBef>
              <a:buFont typeface="Arial" pitchFamily="34" charset="0"/>
              <a:buChar char="•"/>
              <a:defRPr/>
            </a:pPr>
            <a:endParaRPr lang="en-US" sz="2000" dirty="0" smtClean="0">
              <a:solidFill>
                <a:srgbClr val="3732A0"/>
              </a:solidFill>
              <a:latin typeface="Century Gothic" pitchFamily="34" charset="0"/>
              <a:cs typeface="Arial" charset="0"/>
            </a:endParaRPr>
          </a:p>
          <a:p>
            <a:pPr marL="347472" indent="-347472">
              <a:spcBef>
                <a:spcPts val="576"/>
              </a:spcBef>
              <a:buFont typeface="Arial" pitchFamily="34" charset="0"/>
              <a:buChar char="•"/>
              <a:defRPr/>
            </a:pPr>
            <a:endParaRPr lang="en-US" sz="2000" dirty="0">
              <a:solidFill>
                <a:srgbClr val="3732A0"/>
              </a:solidFill>
              <a:latin typeface="Century Gothic" pitchFamily="34" charset="0"/>
              <a:cs typeface="Arial" charset="0"/>
            </a:endParaRPr>
          </a:p>
        </p:txBody>
      </p:sp>
      <p:sp>
        <p:nvSpPr>
          <p:cNvPr id="6" name="Rectangle 2"/>
          <p:cNvSpPr txBox="1">
            <a:spLocks noChangeArrowheads="1"/>
          </p:cNvSpPr>
          <p:nvPr/>
        </p:nvSpPr>
        <p:spPr>
          <a:xfrm>
            <a:off x="296779" y="2286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A closer look at disability</a:t>
            </a:r>
          </a:p>
        </p:txBody>
      </p:sp>
      <p:pic>
        <p:nvPicPr>
          <p:cNvPr id="9" name="Picture 5">
            <a:hlinkClick r:id="rId5" action="ppaction://hlinksldjump"/>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0" y="3678704"/>
            <a:ext cx="3282460" cy="3187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46749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1466" y="1752600"/>
            <a:ext cx="6248400" cy="3524042"/>
          </a:xfrm>
          <a:prstGeom prst="rect">
            <a:avLst/>
          </a:prstGeom>
          <a:noFill/>
        </p:spPr>
        <p:txBody>
          <a:bodyPr wrap="square">
            <a:spAutoFit/>
          </a:bodyPr>
          <a:lstStyle/>
          <a:p>
            <a:pPr marL="347472" indent="-347472">
              <a:spcBef>
                <a:spcPts val="576"/>
              </a:spcBef>
              <a:buFont typeface="Arial" pitchFamily="34" charset="0"/>
              <a:buChar char="•"/>
              <a:defRPr/>
            </a:pPr>
            <a:r>
              <a:rPr lang="en-US" sz="2400" dirty="0" smtClean="0">
                <a:cs typeface="Arial" charset="0"/>
              </a:rPr>
              <a:t>Age at the onset of disability</a:t>
            </a:r>
          </a:p>
          <a:p>
            <a:pPr marL="347472" indent="-347472">
              <a:spcBef>
                <a:spcPts val="576"/>
              </a:spcBef>
              <a:buFont typeface="Arial" pitchFamily="34" charset="0"/>
              <a:buChar char="•"/>
              <a:defRPr/>
            </a:pPr>
            <a:r>
              <a:rPr lang="en-US" sz="2400" dirty="0" smtClean="0">
                <a:cs typeface="Arial" charset="0"/>
              </a:rPr>
              <a:t>Coping ability</a:t>
            </a:r>
          </a:p>
          <a:p>
            <a:pPr marL="347472" indent="-347472">
              <a:spcBef>
                <a:spcPts val="576"/>
              </a:spcBef>
              <a:buFont typeface="Arial" pitchFamily="34" charset="0"/>
              <a:buChar char="•"/>
              <a:defRPr/>
            </a:pPr>
            <a:r>
              <a:rPr lang="en-US" sz="2400" dirty="0" smtClean="0">
                <a:cs typeface="Arial" charset="0"/>
              </a:rPr>
              <a:t>Social and emotional support</a:t>
            </a:r>
          </a:p>
          <a:p>
            <a:pPr marL="347472" indent="-347472">
              <a:spcBef>
                <a:spcPts val="576"/>
              </a:spcBef>
              <a:buFont typeface="Arial" pitchFamily="34" charset="0"/>
              <a:buChar char="•"/>
              <a:defRPr/>
            </a:pPr>
            <a:r>
              <a:rPr lang="en-US" sz="2400" dirty="0" smtClean="0">
                <a:cs typeface="Arial" charset="0"/>
              </a:rPr>
              <a:t>Financial resources</a:t>
            </a:r>
          </a:p>
          <a:p>
            <a:pPr marL="347472" indent="-347472">
              <a:spcBef>
                <a:spcPts val="576"/>
              </a:spcBef>
              <a:buFont typeface="Arial" pitchFamily="34" charset="0"/>
              <a:buChar char="•"/>
              <a:defRPr/>
            </a:pPr>
            <a:r>
              <a:rPr lang="en-US" sz="2400" dirty="0" smtClean="0">
                <a:cs typeface="Arial" charset="0"/>
              </a:rPr>
              <a:t>Attitude/acceptance</a:t>
            </a:r>
          </a:p>
          <a:p>
            <a:pPr marL="347472" indent="-347472">
              <a:spcBef>
                <a:spcPts val="576"/>
              </a:spcBef>
              <a:buFont typeface="Arial" pitchFamily="34" charset="0"/>
              <a:buChar char="•"/>
              <a:defRPr/>
            </a:pPr>
            <a:r>
              <a:rPr lang="en-US" sz="2400" dirty="0" smtClean="0">
                <a:cs typeface="Arial" charset="0"/>
              </a:rPr>
              <a:t>Culture</a:t>
            </a:r>
          </a:p>
          <a:p>
            <a:pPr marL="347472" indent="-347472">
              <a:spcBef>
                <a:spcPts val="576"/>
              </a:spcBef>
              <a:buFont typeface="Arial" pitchFamily="34" charset="0"/>
              <a:buChar char="•"/>
              <a:defRPr/>
            </a:pPr>
            <a:r>
              <a:rPr lang="en-US" sz="2400" dirty="0" smtClean="0">
                <a:cs typeface="Arial" charset="0"/>
              </a:rPr>
              <a:t>Environment</a:t>
            </a:r>
          </a:p>
          <a:p>
            <a:pPr marL="347472" indent="-347472">
              <a:spcBef>
                <a:spcPts val="576"/>
              </a:spcBef>
              <a:buFont typeface="Arial" pitchFamily="34" charset="0"/>
              <a:buChar char="•"/>
              <a:defRPr/>
            </a:pPr>
            <a:endParaRPr lang="en-US" sz="2000" dirty="0">
              <a:solidFill>
                <a:srgbClr val="3732A0"/>
              </a:solidFill>
              <a:latin typeface="Century Gothic" pitchFamily="34" charset="0"/>
              <a:cs typeface="Arial"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855" y="2828925"/>
            <a:ext cx="2432050" cy="4029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2"/>
          <p:cNvSpPr txBox="1">
            <a:spLocks noChangeArrowheads="1"/>
          </p:cNvSpPr>
          <p:nvPr/>
        </p:nvSpPr>
        <p:spPr>
          <a:xfrm>
            <a:off x="296779" y="228600"/>
            <a:ext cx="8686800" cy="1066800"/>
          </a:xfrm>
          <a:prstGeom prst="rect">
            <a:avLst/>
          </a:prstGeom>
        </p:spPr>
        <p:txBody>
          <a:bodyPr vert="horz" anchor="ctr">
            <a:normAutofit fontScale="92500"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Factors affecting disability &amp; dependence</a:t>
            </a:r>
          </a:p>
        </p:txBody>
      </p:sp>
    </p:spTree>
    <p:custDataLst>
      <p:tags r:id="rId1"/>
    </p:custDataLst>
    <p:extLst>
      <p:ext uri="{BB962C8B-B14F-4D97-AF65-F5344CB8AC3E}">
        <p14:creationId xmlns:p14="http://schemas.microsoft.com/office/powerpoint/2010/main" val="352474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28600"/>
            <a:ext cx="8229600" cy="1143000"/>
          </a:xfrm>
        </p:spPr>
        <p:txBody>
          <a:bodyPr/>
          <a:lstStyle/>
          <a:p>
            <a:pPr eaLnBrk="1" hangingPunct="1"/>
            <a:r>
              <a:rPr lang="en-US" altLang="en-US" smtClean="0"/>
              <a:t>How We Got Here</a:t>
            </a:r>
          </a:p>
        </p:txBody>
      </p:sp>
      <p:sp>
        <p:nvSpPr>
          <p:cNvPr id="3076" name="Content Placeholder 2"/>
          <p:cNvSpPr>
            <a:spLocks noGrp="1"/>
          </p:cNvSpPr>
          <p:nvPr>
            <p:ph type="body" idx="1"/>
          </p:nvPr>
        </p:nvSpPr>
        <p:spPr>
          <a:xfrm>
            <a:off x="457200" y="1600200"/>
            <a:ext cx="7848600" cy="4525963"/>
          </a:xfrm>
        </p:spPr>
        <p:txBody>
          <a:bodyPr/>
          <a:lstStyle/>
          <a:p>
            <a:pPr eaLnBrk="1" hangingPunct="1">
              <a:lnSpc>
                <a:spcPct val="90000"/>
              </a:lnSpc>
            </a:pPr>
            <a:r>
              <a:rPr lang="en-US" altLang="en-US" sz="2400" dirty="0" smtClean="0"/>
              <a:t>APS Training Project</a:t>
            </a:r>
          </a:p>
          <a:p>
            <a:pPr eaLnBrk="1" hangingPunct="1">
              <a:lnSpc>
                <a:spcPct val="90000"/>
              </a:lnSpc>
            </a:pPr>
            <a:endParaRPr lang="en-US" altLang="en-US" sz="2400" dirty="0" smtClean="0"/>
          </a:p>
          <a:p>
            <a:pPr eaLnBrk="1" hangingPunct="1">
              <a:lnSpc>
                <a:spcPct val="90000"/>
              </a:lnSpc>
            </a:pPr>
            <a:r>
              <a:rPr lang="en-US" altLang="en-US" sz="2400" dirty="0" smtClean="0"/>
              <a:t>Goal: Statewide Standardized Core Curriculum for new APS/IHSS social workers</a:t>
            </a:r>
          </a:p>
          <a:p>
            <a:pPr eaLnBrk="1" hangingPunct="1">
              <a:lnSpc>
                <a:spcPct val="90000"/>
              </a:lnSpc>
            </a:pPr>
            <a:endParaRPr lang="en-US" altLang="en-US" sz="2400" dirty="0" smtClean="0"/>
          </a:p>
          <a:p>
            <a:pPr eaLnBrk="1" hangingPunct="1">
              <a:lnSpc>
                <a:spcPct val="90000"/>
              </a:lnSpc>
            </a:pPr>
            <a:r>
              <a:rPr lang="en-US" altLang="en-US" sz="2400" dirty="0" smtClean="0"/>
              <a:t>Partners in this effort</a:t>
            </a:r>
          </a:p>
          <a:p>
            <a:pPr eaLnBrk="1" hangingPunct="1">
              <a:lnSpc>
                <a:spcPct val="90000"/>
              </a:lnSpc>
            </a:pPr>
            <a:endParaRPr lang="en-US" altLang="en-US" sz="2400" dirty="0" smtClean="0"/>
          </a:p>
          <a:p>
            <a:pPr eaLnBrk="1" hangingPunct="1">
              <a:lnSpc>
                <a:spcPct val="90000"/>
              </a:lnSpc>
            </a:pPr>
            <a:r>
              <a:rPr lang="en-US" altLang="en-US" sz="2400" dirty="0" smtClean="0"/>
              <a:t>Impact of project: </a:t>
            </a:r>
            <a:br>
              <a:rPr lang="en-US" altLang="en-US" sz="2400" dirty="0" smtClean="0"/>
            </a:br>
            <a:r>
              <a:rPr lang="en-US" altLang="en-US" sz="2400" dirty="0" smtClean="0"/>
              <a:t>National APS Training Partnership</a:t>
            </a:r>
          </a:p>
          <a:p>
            <a:pPr lvl="1" eaLnBrk="1" hangingPunct="1">
              <a:lnSpc>
                <a:spcPct val="90000"/>
              </a:lnSpc>
            </a:pPr>
            <a:r>
              <a:rPr lang="en-US" altLang="en-US" sz="2200" dirty="0" smtClean="0"/>
              <a:t>California</a:t>
            </a:r>
          </a:p>
          <a:p>
            <a:pPr lvl="1" eaLnBrk="1" hangingPunct="1">
              <a:lnSpc>
                <a:spcPct val="90000"/>
              </a:lnSpc>
            </a:pPr>
            <a:r>
              <a:rPr lang="en-US" altLang="en-US" sz="2200" dirty="0" smtClean="0"/>
              <a:t>National - NAPSA</a:t>
            </a:r>
          </a:p>
        </p:txBody>
      </p:sp>
    </p:spTree>
    <p:extLst>
      <p:ext uri="{BB962C8B-B14F-4D97-AF65-F5344CB8AC3E}">
        <p14:creationId xmlns:p14="http://schemas.microsoft.com/office/powerpoint/2010/main" val="915047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47800"/>
            <a:ext cx="8153400" cy="3924151"/>
          </a:xfrm>
          <a:prstGeom prst="rect">
            <a:avLst/>
          </a:prstGeom>
          <a:noFill/>
        </p:spPr>
        <p:txBody>
          <a:bodyPr wrap="square">
            <a:spAutoFit/>
          </a:bodyPr>
          <a:lstStyle/>
          <a:p>
            <a:pPr marL="347472" indent="-347472">
              <a:spcBef>
                <a:spcPts val="576"/>
              </a:spcBef>
              <a:defRPr/>
            </a:pPr>
            <a:r>
              <a:rPr lang="en-US" sz="2800" dirty="0" smtClean="0">
                <a:cs typeface="Arial" charset="0"/>
              </a:rPr>
              <a:t>People with disabilities </a:t>
            </a:r>
            <a:r>
              <a:rPr lang="en-US" sz="2800" b="1" i="1" dirty="0" smtClean="0">
                <a:cs typeface="Arial" charset="0"/>
              </a:rPr>
              <a:t>may</a:t>
            </a:r>
            <a:r>
              <a:rPr lang="en-US" sz="2800" dirty="0" smtClean="0">
                <a:cs typeface="Arial" charset="0"/>
              </a:rPr>
              <a:t> be “at risk” (vulnerable) for: </a:t>
            </a:r>
          </a:p>
          <a:p>
            <a:pPr marL="347472" indent="-347472">
              <a:spcBef>
                <a:spcPts val="576"/>
              </a:spcBef>
              <a:buFont typeface="Arial" pitchFamily="34" charset="0"/>
              <a:buChar char="•"/>
              <a:defRPr/>
            </a:pPr>
            <a:r>
              <a:rPr lang="en-US" sz="2800" dirty="0" smtClean="0">
                <a:cs typeface="Arial" charset="0"/>
              </a:rPr>
              <a:t>Premature decline</a:t>
            </a:r>
          </a:p>
          <a:p>
            <a:pPr marL="347472" indent="-347472">
              <a:spcBef>
                <a:spcPts val="576"/>
              </a:spcBef>
              <a:buFont typeface="Arial" pitchFamily="34" charset="0"/>
              <a:buChar char="•"/>
              <a:defRPr/>
            </a:pPr>
            <a:r>
              <a:rPr lang="en-US" sz="2800" dirty="0" smtClean="0">
                <a:cs typeface="Arial" charset="0"/>
              </a:rPr>
              <a:t>Mental health problems, including depression, substance abuse and suicide</a:t>
            </a:r>
          </a:p>
          <a:p>
            <a:pPr marL="347472" indent="-347472">
              <a:spcBef>
                <a:spcPts val="576"/>
              </a:spcBef>
              <a:buFont typeface="Arial" pitchFamily="34" charset="0"/>
              <a:buChar char="•"/>
              <a:defRPr/>
            </a:pPr>
            <a:r>
              <a:rPr lang="en-US" sz="2800" dirty="0" smtClean="0">
                <a:cs typeface="Arial" charset="0"/>
              </a:rPr>
              <a:t>Falls or other injuries</a:t>
            </a:r>
          </a:p>
          <a:p>
            <a:pPr marL="347472" indent="-347472">
              <a:spcBef>
                <a:spcPts val="576"/>
              </a:spcBef>
              <a:buFont typeface="Arial" pitchFamily="34" charset="0"/>
              <a:buChar char="•"/>
              <a:defRPr/>
            </a:pPr>
            <a:r>
              <a:rPr lang="en-US" sz="2800" dirty="0" smtClean="0">
                <a:cs typeface="Arial" charset="0"/>
              </a:rPr>
              <a:t>Self-neglect</a:t>
            </a:r>
          </a:p>
          <a:p>
            <a:pPr marL="347472" indent="-347472">
              <a:spcBef>
                <a:spcPts val="576"/>
              </a:spcBef>
              <a:buFont typeface="Arial" pitchFamily="34" charset="0"/>
              <a:buChar char="•"/>
              <a:defRPr/>
            </a:pPr>
            <a:r>
              <a:rPr lang="en-US" sz="2800" dirty="0" smtClean="0">
                <a:cs typeface="Arial" charset="0"/>
              </a:rPr>
              <a:t>Abuse and neglect by others</a:t>
            </a:r>
          </a:p>
        </p:txBody>
      </p:sp>
      <p:sp>
        <p:nvSpPr>
          <p:cNvPr id="4" name="Rectangle 2"/>
          <p:cNvSpPr txBox="1">
            <a:spLocks noChangeArrowheads="1"/>
          </p:cNvSpPr>
          <p:nvPr/>
        </p:nvSpPr>
        <p:spPr>
          <a:xfrm>
            <a:off x="457200" y="4572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Vulnerability</a:t>
            </a:r>
          </a:p>
        </p:txBody>
      </p:sp>
    </p:spTree>
    <p:custDataLst>
      <p:tags r:id="rId1"/>
    </p:custDataLst>
    <p:extLst>
      <p:ext uri="{BB962C8B-B14F-4D97-AF65-F5344CB8AC3E}">
        <p14:creationId xmlns:p14="http://schemas.microsoft.com/office/powerpoint/2010/main" val="2062173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891511"/>
              </p:ext>
            </p:extLst>
          </p:nvPr>
        </p:nvGraphicFramePr>
        <p:xfrm>
          <a:off x="304800" y="1295400"/>
          <a:ext cx="8686800" cy="525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515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609600" y="1676400"/>
            <a:ext cx="8153400" cy="4616648"/>
          </a:xfrm>
          <a:prstGeom prst="rect">
            <a:avLst/>
          </a:prstGeom>
          <a:noFill/>
        </p:spPr>
        <p:txBody>
          <a:bodyPr wrap="square">
            <a:spAutoFit/>
          </a:bodyPr>
          <a:lstStyle/>
          <a:p>
            <a:pPr marL="347472" indent="-347472">
              <a:spcBef>
                <a:spcPts val="576"/>
              </a:spcBef>
              <a:buFont typeface="Arial" pitchFamily="34" charset="0"/>
              <a:buChar char="•"/>
              <a:defRPr/>
            </a:pPr>
            <a:r>
              <a:rPr lang="en-US" sz="2400" dirty="0" smtClean="0">
                <a:cs typeface="Arial" charset="0"/>
              </a:rPr>
              <a:t>Imbalance in power</a:t>
            </a:r>
          </a:p>
          <a:p>
            <a:pPr marL="347472" indent="-347472">
              <a:spcBef>
                <a:spcPts val="576"/>
              </a:spcBef>
              <a:buFont typeface="Arial" pitchFamily="34" charset="0"/>
              <a:buChar char="•"/>
              <a:defRPr/>
            </a:pPr>
            <a:r>
              <a:rPr lang="en-US" sz="2400" dirty="0" smtClean="0">
                <a:cs typeface="Arial" charset="0"/>
              </a:rPr>
              <a:t>Shortage of caregivers and inadequate screening</a:t>
            </a:r>
          </a:p>
          <a:p>
            <a:pPr marL="347472" indent="-347472">
              <a:spcBef>
                <a:spcPts val="576"/>
              </a:spcBef>
              <a:buFont typeface="Arial" pitchFamily="34" charset="0"/>
              <a:buChar char="•"/>
              <a:defRPr/>
            </a:pPr>
            <a:r>
              <a:rPr lang="en-US" sz="2400" dirty="0" smtClean="0">
                <a:cs typeface="Arial" charset="0"/>
              </a:rPr>
              <a:t>Caregivers are likely to have access to adults’ homes, finances and personal information</a:t>
            </a:r>
          </a:p>
          <a:p>
            <a:pPr marL="347472" indent="-347472">
              <a:spcBef>
                <a:spcPts val="576"/>
              </a:spcBef>
              <a:buFont typeface="Arial" pitchFamily="34" charset="0"/>
              <a:buChar char="•"/>
              <a:defRPr/>
            </a:pPr>
            <a:r>
              <a:rPr lang="en-US" sz="2400" dirty="0" smtClean="0">
                <a:cs typeface="Arial" charset="0"/>
              </a:rPr>
              <a:t>Depending on the nature of the adults’ disabilities, they </a:t>
            </a:r>
            <a:r>
              <a:rPr lang="en-US" sz="2400" i="1" dirty="0" smtClean="0">
                <a:cs typeface="Arial" charset="0"/>
              </a:rPr>
              <a:t>may</a:t>
            </a:r>
            <a:r>
              <a:rPr lang="en-US" sz="2400" dirty="0" smtClean="0">
                <a:cs typeface="Arial" charset="0"/>
              </a:rPr>
              <a:t> be less able to:</a:t>
            </a:r>
          </a:p>
          <a:p>
            <a:pPr marL="1261872" lvl="2" indent="-347472">
              <a:spcBef>
                <a:spcPts val="576"/>
              </a:spcBef>
              <a:buFont typeface="Arial" pitchFamily="34" charset="0"/>
              <a:buChar char="•"/>
              <a:defRPr/>
            </a:pPr>
            <a:r>
              <a:rPr lang="en-US" sz="2400" dirty="0" smtClean="0">
                <a:cs typeface="Arial" charset="0"/>
              </a:rPr>
              <a:t>Understand or appreciate financial transactions, proposals or threats</a:t>
            </a:r>
          </a:p>
          <a:p>
            <a:pPr marL="1261872" lvl="2" indent="-347472">
              <a:spcBef>
                <a:spcPts val="576"/>
              </a:spcBef>
              <a:buFont typeface="Arial" pitchFamily="34" charset="0"/>
              <a:buChar char="•"/>
              <a:defRPr/>
            </a:pPr>
            <a:r>
              <a:rPr lang="en-US" sz="2400" dirty="0" smtClean="0">
                <a:cs typeface="Arial" charset="0"/>
              </a:rPr>
              <a:t>Avoid, escape or flee from danger</a:t>
            </a:r>
          </a:p>
          <a:p>
            <a:pPr marL="1261872" lvl="2" indent="-347472">
              <a:spcBef>
                <a:spcPts val="576"/>
              </a:spcBef>
              <a:buFont typeface="Arial" pitchFamily="34" charset="0"/>
              <a:buChar char="•"/>
              <a:defRPr/>
            </a:pPr>
            <a:r>
              <a:rPr lang="en-US" sz="2400" dirty="0" smtClean="0">
                <a:cs typeface="Arial" charset="0"/>
              </a:rPr>
              <a:t>Withstand manipulation, pressure, coercion or threats</a:t>
            </a:r>
          </a:p>
        </p:txBody>
      </p:sp>
      <p:sp>
        <p:nvSpPr>
          <p:cNvPr id="4" name="Rectangle 2"/>
          <p:cNvSpPr txBox="1">
            <a:spLocks noChangeArrowheads="1"/>
          </p:cNvSpPr>
          <p:nvPr/>
        </p:nvSpPr>
        <p:spPr>
          <a:xfrm>
            <a:off x="429126" y="304800"/>
            <a:ext cx="8686800" cy="1143000"/>
          </a:xfrm>
          <a:prstGeom prst="rect">
            <a:avLst/>
          </a:prstGeom>
        </p:spPr>
        <p:txBody>
          <a:bodyPr vert="horz" anchor="ctr">
            <a:normAutofit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Reliance on caregivers may heighten risk</a:t>
            </a:r>
          </a:p>
        </p:txBody>
      </p:sp>
    </p:spTree>
    <p:custDataLst>
      <p:tags r:id="rId1"/>
    </p:custDataLst>
    <p:extLst>
      <p:ext uri="{BB962C8B-B14F-4D97-AF65-F5344CB8AC3E}">
        <p14:creationId xmlns:p14="http://schemas.microsoft.com/office/powerpoint/2010/main" val="546445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8730" y="1295400"/>
            <a:ext cx="8153400" cy="1815882"/>
          </a:xfrm>
          <a:prstGeom prst="rect">
            <a:avLst/>
          </a:prstGeom>
          <a:noFill/>
        </p:spPr>
        <p:txBody>
          <a:bodyPr wrap="square">
            <a:spAutoFit/>
          </a:bodyPr>
          <a:lstStyle/>
          <a:p>
            <a:pPr>
              <a:spcBef>
                <a:spcPts val="576"/>
              </a:spcBef>
              <a:defRPr/>
            </a:pPr>
            <a:r>
              <a:rPr lang="en-US" sz="2800" dirty="0" smtClean="0">
                <a:cs typeface="Arial" charset="0"/>
              </a:rPr>
              <a:t>Under California’s elder adult reporting law, certain individuals must report the following types of abuse committed against elders and dependent adults to APS (WIC Section 15610.07):</a:t>
            </a:r>
          </a:p>
        </p:txBody>
      </p:sp>
      <p:sp>
        <p:nvSpPr>
          <p:cNvPr id="49" name="Rectangle 48">
            <a:hlinkClick r:id="rId4" action="ppaction://hlinksldjump"/>
          </p:cNvPr>
          <p:cNvSpPr/>
          <p:nvPr/>
        </p:nvSpPr>
        <p:spPr>
          <a:xfrm>
            <a:off x="754120" y="3741148"/>
            <a:ext cx="1717588" cy="1030552"/>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Physical Abuse</a:t>
            </a:r>
            <a:endParaRPr lang="en-US" sz="2400" b="1" kern="1200" dirty="0">
              <a:solidFill>
                <a:schemeClr val="tx1"/>
              </a:solidFill>
            </a:endParaRPr>
          </a:p>
        </p:txBody>
      </p:sp>
      <p:sp>
        <p:nvSpPr>
          <p:cNvPr id="50" name="Rectangle 49">
            <a:hlinkClick r:id="rId5" action="ppaction://hlinksldjump"/>
          </p:cNvPr>
          <p:cNvSpPr/>
          <p:nvPr/>
        </p:nvSpPr>
        <p:spPr>
          <a:xfrm>
            <a:off x="2717772" y="3735898"/>
            <a:ext cx="1717588" cy="1030552"/>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dirty="0" smtClean="0">
                <a:solidFill>
                  <a:schemeClr val="tx1"/>
                </a:solidFill>
              </a:rPr>
              <a:t>Psychological Abuse</a:t>
            </a:r>
            <a:endParaRPr lang="en-US" sz="2000" b="1" dirty="0">
              <a:solidFill>
                <a:schemeClr val="tx1"/>
              </a:solidFill>
            </a:endParaRPr>
          </a:p>
        </p:txBody>
      </p:sp>
      <p:sp>
        <p:nvSpPr>
          <p:cNvPr id="123" name="Rectangle 122">
            <a:hlinkClick r:id="rId6" action="ppaction://hlinksldjump"/>
          </p:cNvPr>
          <p:cNvSpPr/>
          <p:nvPr/>
        </p:nvSpPr>
        <p:spPr>
          <a:xfrm>
            <a:off x="4683212" y="3733800"/>
            <a:ext cx="1717588" cy="1030552"/>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Financial Abuse</a:t>
            </a:r>
            <a:endParaRPr lang="en-US" sz="2400" b="1" dirty="0">
              <a:solidFill>
                <a:schemeClr val="tx1"/>
              </a:solidFill>
            </a:endParaRPr>
          </a:p>
        </p:txBody>
      </p:sp>
      <p:sp>
        <p:nvSpPr>
          <p:cNvPr id="132" name="Rectangle 131">
            <a:hlinkClick r:id="rId7" action="ppaction://hlinksldjump"/>
          </p:cNvPr>
          <p:cNvSpPr/>
          <p:nvPr/>
        </p:nvSpPr>
        <p:spPr>
          <a:xfrm>
            <a:off x="6664412" y="3723290"/>
            <a:ext cx="1717588" cy="1030552"/>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Abduction</a:t>
            </a:r>
            <a:endParaRPr lang="en-US" sz="2400" b="1" dirty="0">
              <a:solidFill>
                <a:schemeClr val="tx1"/>
              </a:solidFill>
            </a:endParaRPr>
          </a:p>
        </p:txBody>
      </p:sp>
      <p:sp>
        <p:nvSpPr>
          <p:cNvPr id="133" name="Rectangle 132">
            <a:hlinkClick r:id="rId8" action="ppaction://hlinksldjump"/>
          </p:cNvPr>
          <p:cNvSpPr/>
          <p:nvPr/>
        </p:nvSpPr>
        <p:spPr>
          <a:xfrm>
            <a:off x="1828800" y="4989248"/>
            <a:ext cx="1717588" cy="1030552"/>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dirty="0" smtClean="0">
                <a:solidFill>
                  <a:schemeClr val="tx1"/>
                </a:solidFill>
              </a:rPr>
              <a:t>Abandonment</a:t>
            </a:r>
            <a:endParaRPr lang="en-US" sz="2000" b="1" kern="1200" dirty="0">
              <a:solidFill>
                <a:schemeClr val="tx1"/>
              </a:solidFill>
            </a:endParaRPr>
          </a:p>
        </p:txBody>
      </p:sp>
      <p:sp>
        <p:nvSpPr>
          <p:cNvPr id="134" name="Rectangle 133">
            <a:hlinkClick r:id="rId9" action="ppaction://hlinksldjump"/>
          </p:cNvPr>
          <p:cNvSpPr/>
          <p:nvPr/>
        </p:nvSpPr>
        <p:spPr>
          <a:xfrm>
            <a:off x="3845012" y="4995040"/>
            <a:ext cx="1717588" cy="1030552"/>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Isolation</a:t>
            </a:r>
            <a:endParaRPr lang="en-US" sz="2400" b="1" kern="1200" dirty="0">
              <a:solidFill>
                <a:schemeClr val="tx1"/>
              </a:solidFill>
            </a:endParaRPr>
          </a:p>
        </p:txBody>
      </p:sp>
      <p:sp>
        <p:nvSpPr>
          <p:cNvPr id="138" name="Rectangle 137">
            <a:hlinkClick r:id="" action="ppaction://noaction"/>
          </p:cNvPr>
          <p:cNvSpPr/>
          <p:nvPr/>
        </p:nvSpPr>
        <p:spPr>
          <a:xfrm>
            <a:off x="5943600" y="4978738"/>
            <a:ext cx="1717588" cy="1030552"/>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Neglect</a:t>
            </a:r>
            <a:endParaRPr lang="en-US" sz="2400" b="1" kern="1200" dirty="0">
              <a:solidFill>
                <a:schemeClr val="tx1"/>
              </a:solidFill>
            </a:endParaRPr>
          </a:p>
        </p:txBody>
      </p:sp>
      <p:sp>
        <p:nvSpPr>
          <p:cNvPr id="12" name="Title 1"/>
          <p:cNvSpPr txBox="1">
            <a:spLocks/>
          </p:cNvSpPr>
          <p:nvPr/>
        </p:nvSpPr>
        <p:spPr>
          <a:xfrm>
            <a:off x="304800"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Responding to abuse reports</a:t>
            </a:r>
            <a:endParaRPr lang="en-US" dirty="0"/>
          </a:p>
        </p:txBody>
      </p:sp>
    </p:spTree>
    <p:custDataLst>
      <p:tags r:id="rId1"/>
    </p:custDataLst>
    <p:extLst>
      <p:ext uri="{BB962C8B-B14F-4D97-AF65-F5344CB8AC3E}">
        <p14:creationId xmlns:p14="http://schemas.microsoft.com/office/powerpoint/2010/main" val="1972830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47800"/>
            <a:ext cx="5029200" cy="3185487"/>
          </a:xfrm>
          <a:prstGeom prst="rect">
            <a:avLst/>
          </a:prstGeom>
          <a:noFill/>
        </p:spPr>
        <p:txBody>
          <a:bodyPr wrap="square">
            <a:spAutoFit/>
          </a:bodyPr>
          <a:lstStyle/>
          <a:p>
            <a:pPr>
              <a:spcBef>
                <a:spcPts val="576"/>
              </a:spcBef>
              <a:tabLst>
                <a:tab pos="0" algn="l"/>
              </a:tabLst>
              <a:defRPr/>
            </a:pPr>
            <a:r>
              <a:rPr lang="en-US" sz="2800" dirty="0" smtClean="0">
                <a:cs typeface="Arial" charset="0"/>
              </a:rPr>
              <a:t>Includes:</a:t>
            </a:r>
          </a:p>
          <a:p>
            <a:pPr>
              <a:spcBef>
                <a:spcPts val="576"/>
              </a:spcBef>
              <a:tabLst>
                <a:tab pos="0" algn="l"/>
              </a:tabLst>
              <a:defRPr/>
            </a:pPr>
            <a:r>
              <a:rPr lang="en-US" sz="2800" dirty="0" smtClean="0">
                <a:cs typeface="Arial" charset="0"/>
              </a:rPr>
              <a:t>assault, battery, assault with a deadly weapon, unreasonable physical constraint, prolonged or continual deprivation of food or water, sexual assault and rape (WIC Section 15610.63). </a:t>
            </a:r>
          </a:p>
        </p:txBody>
      </p:sp>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486400" y="4100138"/>
            <a:ext cx="3657600" cy="2743200"/>
          </a:xfrm>
          <a:prstGeom prst="rect">
            <a:avLst/>
          </a:prstGeom>
          <a:ln>
            <a:solidFill>
              <a:schemeClr val="tx1"/>
            </a:solidFill>
          </a:ln>
        </p:spPr>
      </p:pic>
      <p:sp>
        <p:nvSpPr>
          <p:cNvPr id="6"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Physical abuse (California)</a:t>
            </a:r>
            <a:endParaRPr lang="en-US" dirty="0"/>
          </a:p>
        </p:txBody>
      </p:sp>
    </p:spTree>
    <p:custDataLst>
      <p:tags r:id="rId1"/>
    </p:custDataLst>
    <p:extLst>
      <p:ext uri="{BB962C8B-B14F-4D97-AF65-F5344CB8AC3E}">
        <p14:creationId xmlns:p14="http://schemas.microsoft.com/office/powerpoint/2010/main" val="2594556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47800"/>
            <a:ext cx="3962400" cy="4893647"/>
          </a:xfrm>
          <a:prstGeom prst="rect">
            <a:avLst/>
          </a:prstGeom>
          <a:noFill/>
        </p:spPr>
        <p:txBody>
          <a:bodyPr wrap="square">
            <a:spAutoFit/>
          </a:bodyPr>
          <a:lstStyle/>
          <a:p>
            <a:pPr>
              <a:spcBef>
                <a:spcPts val="576"/>
              </a:spcBef>
              <a:tabLst>
                <a:tab pos="0" algn="l"/>
              </a:tabLst>
              <a:defRPr/>
            </a:pPr>
            <a:r>
              <a:rPr lang="en-US" sz="2800" dirty="0" smtClean="0">
                <a:cs typeface="Arial" charset="0"/>
              </a:rPr>
              <a:t>Psychological or mental abuse is causing:</a:t>
            </a:r>
          </a:p>
          <a:p>
            <a:pPr>
              <a:spcBef>
                <a:spcPts val="576"/>
              </a:spcBef>
              <a:buFont typeface="Arial" pitchFamily="34" charset="0"/>
              <a:buChar char="•"/>
              <a:tabLst>
                <a:tab pos="0" algn="l"/>
              </a:tabLst>
              <a:defRPr/>
            </a:pPr>
            <a:r>
              <a:rPr lang="en-US" sz="2800" dirty="0" smtClean="0">
                <a:cs typeface="Arial" charset="0"/>
              </a:rPr>
              <a:t> Fear</a:t>
            </a:r>
          </a:p>
          <a:p>
            <a:pPr>
              <a:spcBef>
                <a:spcPts val="576"/>
              </a:spcBef>
              <a:buFont typeface="Arial" pitchFamily="34" charset="0"/>
              <a:buChar char="•"/>
              <a:tabLst>
                <a:tab pos="0" algn="l"/>
              </a:tabLst>
              <a:defRPr/>
            </a:pPr>
            <a:r>
              <a:rPr lang="en-US" sz="2800" dirty="0" smtClean="0">
                <a:cs typeface="Arial" charset="0"/>
              </a:rPr>
              <a:t> Agitation</a:t>
            </a:r>
          </a:p>
          <a:p>
            <a:pPr>
              <a:spcBef>
                <a:spcPts val="576"/>
              </a:spcBef>
              <a:buFont typeface="Arial" pitchFamily="34" charset="0"/>
              <a:buChar char="•"/>
              <a:tabLst>
                <a:tab pos="0" algn="l"/>
              </a:tabLst>
              <a:defRPr/>
            </a:pPr>
            <a:r>
              <a:rPr lang="en-US" sz="2800" dirty="0" smtClean="0">
                <a:cs typeface="Arial" charset="0"/>
              </a:rPr>
              <a:t> Confusion</a:t>
            </a:r>
          </a:p>
          <a:p>
            <a:pPr>
              <a:spcBef>
                <a:spcPts val="576"/>
              </a:spcBef>
              <a:buFont typeface="Arial" pitchFamily="34" charset="0"/>
              <a:buChar char="•"/>
              <a:tabLst>
                <a:tab pos="0" algn="l"/>
              </a:tabLst>
              <a:defRPr/>
            </a:pPr>
            <a:r>
              <a:rPr lang="en-US" sz="2800" dirty="0" smtClean="0">
                <a:cs typeface="Arial" charset="0"/>
              </a:rPr>
              <a:t> Severe depression</a:t>
            </a:r>
          </a:p>
          <a:p>
            <a:pPr>
              <a:spcBef>
                <a:spcPts val="576"/>
              </a:spcBef>
              <a:buFont typeface="Arial" pitchFamily="34" charset="0"/>
              <a:buChar char="•"/>
              <a:tabLst>
                <a:tab pos="0" algn="l"/>
              </a:tabLst>
              <a:defRPr/>
            </a:pPr>
            <a:r>
              <a:rPr lang="en-US" sz="2800" dirty="0" smtClean="0">
                <a:cs typeface="Arial" charset="0"/>
              </a:rPr>
              <a:t> Emotional distress</a:t>
            </a:r>
          </a:p>
          <a:p>
            <a:pPr>
              <a:spcBef>
                <a:spcPts val="576"/>
              </a:spcBef>
              <a:tabLst>
                <a:tab pos="0" algn="l"/>
              </a:tabLst>
              <a:defRPr/>
            </a:pPr>
            <a:r>
              <a:rPr lang="en-US" sz="2800" dirty="0" smtClean="0">
                <a:cs typeface="Arial" charset="0"/>
              </a:rPr>
              <a:t>(WIC Section 15610.53)</a:t>
            </a:r>
          </a:p>
          <a:p>
            <a:pPr>
              <a:spcBef>
                <a:spcPts val="576"/>
              </a:spcBef>
              <a:tabLst>
                <a:tab pos="0" algn="l"/>
              </a:tabLst>
              <a:defRPr/>
            </a:pPr>
            <a:endParaRPr lang="en-US" sz="2400" dirty="0" smtClean="0">
              <a:effectLst>
                <a:outerShdw blurRad="38100" dist="38100" dir="2700000" algn="tl">
                  <a:srgbClr val="C0C0C0"/>
                </a:outerShdw>
              </a:effectLst>
              <a:latin typeface="Arial" charset="0"/>
            </a:endParaRPr>
          </a:p>
          <a:p>
            <a:pPr>
              <a:spcBef>
                <a:spcPts val="576"/>
              </a:spcBef>
              <a:tabLst>
                <a:tab pos="0" algn="l"/>
              </a:tabLst>
              <a:defRPr/>
            </a:pPr>
            <a:endParaRPr lang="en-US" sz="2400" dirty="0" smtClean="0">
              <a:solidFill>
                <a:srgbClr val="3732A0"/>
              </a:solidFill>
              <a:latin typeface="Century Gothic" pitchFamily="34" charset="0"/>
              <a:cs typeface="Arial" charset="0"/>
            </a:endParaRPr>
          </a:p>
        </p:txBody>
      </p:sp>
      <p:sp>
        <p:nvSpPr>
          <p:cNvPr id="5" name="Title 1"/>
          <p:cNvSpPr txBox="1">
            <a:spLocks/>
          </p:cNvSpPr>
          <p:nvPr/>
        </p:nvSpPr>
        <p:spPr>
          <a:xfrm>
            <a:off x="216190" y="3048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Psychological abuse (California)</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634" y="4114800"/>
            <a:ext cx="411736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815150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47800"/>
            <a:ext cx="3962400" cy="4401205"/>
          </a:xfrm>
          <a:prstGeom prst="rect">
            <a:avLst/>
          </a:prstGeom>
          <a:noFill/>
        </p:spPr>
        <p:txBody>
          <a:bodyPr wrap="square">
            <a:spAutoFit/>
          </a:bodyPr>
          <a:lstStyle/>
          <a:p>
            <a:pPr>
              <a:spcBef>
                <a:spcPts val="576"/>
              </a:spcBef>
              <a:tabLst>
                <a:tab pos="0" algn="l"/>
              </a:tabLst>
              <a:defRPr/>
            </a:pPr>
            <a:r>
              <a:rPr lang="en-US" sz="2800" dirty="0" smtClean="0">
                <a:cs typeface="Arial" charset="0"/>
              </a:rPr>
              <a:t>Taking, secreting or appropriating money or property of an elder or dependent adult by a person who has the care or custody of or who is in a position of trust to, that elder or dependent adult (WIC Section 15610.30).</a:t>
            </a:r>
          </a:p>
        </p:txBody>
      </p:sp>
      <p:sp>
        <p:nvSpPr>
          <p:cNvPr id="5"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Financial abuse (California)</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945" y="4114800"/>
            <a:ext cx="332005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944120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47800"/>
            <a:ext cx="3962400" cy="4401205"/>
          </a:xfrm>
          <a:prstGeom prst="rect">
            <a:avLst/>
          </a:prstGeom>
          <a:noFill/>
        </p:spPr>
        <p:txBody>
          <a:bodyPr wrap="square">
            <a:spAutoFit/>
          </a:bodyPr>
          <a:lstStyle/>
          <a:p>
            <a:pPr>
              <a:spcBef>
                <a:spcPts val="576"/>
              </a:spcBef>
              <a:tabLst>
                <a:tab pos="0" algn="l"/>
              </a:tabLst>
              <a:defRPr/>
            </a:pPr>
            <a:r>
              <a:rPr lang="en-US" sz="2800" dirty="0" smtClean="0">
                <a:cs typeface="Arial" charset="0"/>
              </a:rPr>
              <a:t>Removal from state and/or restraint from returning to this state of any elder or dependent adult who does not have the capacity to consent to the removal from or restraint from returning to this state (WIC Section 15610.06)</a:t>
            </a:r>
          </a:p>
        </p:txBody>
      </p:sp>
      <p:sp>
        <p:nvSpPr>
          <p:cNvPr id="5"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Abduction (California)</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895" y="4114800"/>
            <a:ext cx="412510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95680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47800"/>
            <a:ext cx="3962400" cy="4401205"/>
          </a:xfrm>
          <a:prstGeom prst="rect">
            <a:avLst/>
          </a:prstGeom>
          <a:noFill/>
        </p:spPr>
        <p:txBody>
          <a:bodyPr wrap="square">
            <a:spAutoFit/>
          </a:bodyPr>
          <a:lstStyle/>
          <a:p>
            <a:pPr>
              <a:spcBef>
                <a:spcPts val="576"/>
              </a:spcBef>
              <a:tabLst>
                <a:tab pos="0" algn="l"/>
              </a:tabLst>
              <a:defRPr/>
            </a:pPr>
            <a:r>
              <a:rPr lang="en-US" sz="2800" dirty="0" smtClean="0">
                <a:cs typeface="Arial" charset="0"/>
              </a:rPr>
              <a:t>Desertion or willful forsaking of an elder or a dependent adult by anyone who has care or custody of that person under circumstances in which a reasonable person would continue to provide care and custody (WIC Section 15610.05).</a:t>
            </a:r>
          </a:p>
        </p:txBody>
      </p:sp>
      <p:sp>
        <p:nvSpPr>
          <p:cNvPr id="5"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Abandonment (California)</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776" y="2755232"/>
            <a:ext cx="27432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825868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47800"/>
            <a:ext cx="3962400" cy="3108543"/>
          </a:xfrm>
          <a:prstGeom prst="rect">
            <a:avLst/>
          </a:prstGeom>
          <a:noFill/>
        </p:spPr>
        <p:txBody>
          <a:bodyPr wrap="square">
            <a:spAutoFit/>
          </a:bodyPr>
          <a:lstStyle/>
          <a:p>
            <a:pPr>
              <a:spcBef>
                <a:spcPts val="576"/>
              </a:spcBef>
              <a:tabLst>
                <a:tab pos="0" algn="l"/>
              </a:tabLst>
              <a:defRPr/>
            </a:pPr>
            <a:r>
              <a:rPr lang="en-US" sz="2800" dirty="0" smtClean="0">
                <a:cs typeface="Arial" charset="0"/>
              </a:rPr>
              <a:t>Isolation means prevention from receiving phone calls or mail, false imprisonment or physical restraint from meeting with visitors (WIC Section 15610.43).</a:t>
            </a:r>
          </a:p>
        </p:txBody>
      </p:sp>
      <p:sp>
        <p:nvSpPr>
          <p:cNvPr id="5"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Isolation (California)</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295" y="3937000"/>
            <a:ext cx="39878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07435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lstStyle/>
          <a:p>
            <a:pPr defTabSz="912813" eaLnBrk="1" hangingPunct="1"/>
            <a:r>
              <a:rPr lang="en-US" altLang="en-US" dirty="0" smtClean="0"/>
              <a:t>Housekeeping and Introductions</a:t>
            </a:r>
          </a:p>
        </p:txBody>
      </p:sp>
      <p:sp>
        <p:nvSpPr>
          <p:cNvPr id="4100" name="Rectangle 3"/>
          <p:cNvSpPr>
            <a:spLocks noGrp="1" noChangeArrowheads="1"/>
          </p:cNvSpPr>
          <p:nvPr>
            <p:ph type="body" idx="4294967295"/>
          </p:nvPr>
        </p:nvSpPr>
        <p:spPr>
          <a:xfrm>
            <a:off x="457200" y="2057400"/>
            <a:ext cx="5486400" cy="3581400"/>
          </a:xfrm>
        </p:spPr>
        <p:txBody>
          <a:bodyPr/>
          <a:lstStyle/>
          <a:p>
            <a:pPr marL="341313" indent="-341313" defTabSz="912813" eaLnBrk="1" hangingPunct="1"/>
            <a:r>
              <a:rPr lang="en-US" altLang="en-US" dirty="0" smtClean="0"/>
              <a:t>Schedule for the day</a:t>
            </a:r>
          </a:p>
          <a:p>
            <a:pPr marL="341313" indent="-341313" defTabSz="912813" eaLnBrk="1" hangingPunct="1">
              <a:buFontTx/>
              <a:buNone/>
            </a:pPr>
            <a:endParaRPr lang="en-US" altLang="en-US" sz="1800" dirty="0" smtClean="0"/>
          </a:p>
          <a:p>
            <a:pPr marL="341313" indent="-341313" defTabSz="912813" eaLnBrk="1" hangingPunct="1"/>
            <a:r>
              <a:rPr lang="en-US" altLang="en-US" dirty="0" smtClean="0"/>
              <a:t>Location of restroom</a:t>
            </a:r>
          </a:p>
          <a:p>
            <a:pPr marL="341313" indent="-341313" defTabSz="912813" eaLnBrk="1" hangingPunct="1">
              <a:buFontTx/>
              <a:buNone/>
            </a:pPr>
            <a:endParaRPr lang="en-US" altLang="en-US" sz="1800" dirty="0" smtClean="0"/>
          </a:p>
          <a:p>
            <a:pPr marL="341313" indent="-341313" defTabSz="912813" eaLnBrk="1" hangingPunct="1"/>
            <a:r>
              <a:rPr lang="en-US" altLang="en-US" dirty="0" smtClean="0"/>
              <a:t>Set cell phones to vibrate</a:t>
            </a:r>
          </a:p>
          <a:p>
            <a:pPr marL="341313" indent="-341313" defTabSz="912813" eaLnBrk="1" hangingPunct="1">
              <a:buFontTx/>
              <a:buNone/>
            </a:pPr>
            <a:endParaRPr lang="en-US" altLang="en-US" sz="1800" dirty="0" smtClean="0"/>
          </a:p>
          <a:p>
            <a:pPr marL="341313" indent="-341313" defTabSz="912813" eaLnBrk="1" hangingPunct="1"/>
            <a:r>
              <a:rPr lang="en-US" altLang="en-US" dirty="0" smtClean="0"/>
              <a:t>Introductions</a:t>
            </a:r>
          </a:p>
          <a:p>
            <a:pPr marL="341313" indent="-341313" defTabSz="912813" eaLnBrk="1" hangingPunct="1">
              <a:buFontTx/>
              <a:buNone/>
            </a:pPr>
            <a:endParaRPr lang="en-US" altLang="en-US" dirty="0" smtClean="0"/>
          </a:p>
        </p:txBody>
      </p:sp>
      <p:pic>
        <p:nvPicPr>
          <p:cNvPr id="8" name="Picture 7" descr="C:\Documents and Settings\Owner\Local Settings\Temporary Internet Files\Content.IE5\18EMC1I5\MPj0433100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9974">
            <a:off x="5943600" y="1916113"/>
            <a:ext cx="2058988" cy="3295650"/>
          </a:xfrm>
          <a:prstGeom prst="rect">
            <a:avLst/>
          </a:prstGeom>
          <a:ln w="38100">
            <a:solidFill>
              <a:schemeClr val="tx2">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2045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47800"/>
            <a:ext cx="3962400" cy="4785926"/>
          </a:xfrm>
          <a:prstGeom prst="rect">
            <a:avLst/>
          </a:prstGeom>
          <a:noFill/>
        </p:spPr>
        <p:txBody>
          <a:bodyPr wrap="square">
            <a:spAutoFit/>
          </a:bodyPr>
          <a:lstStyle/>
          <a:p>
            <a:pPr>
              <a:spcBef>
                <a:spcPts val="576"/>
              </a:spcBef>
              <a:tabLst>
                <a:tab pos="0" algn="l"/>
              </a:tabLst>
              <a:defRPr/>
            </a:pPr>
            <a:r>
              <a:rPr lang="en-US" sz="2800" dirty="0" smtClean="0">
                <a:cs typeface="Arial" charset="0"/>
              </a:rPr>
              <a:t>“Negligent failure” to:</a:t>
            </a:r>
          </a:p>
          <a:p>
            <a:pPr marL="231775" indent="-231775">
              <a:spcBef>
                <a:spcPts val="576"/>
              </a:spcBef>
              <a:buFont typeface="Arial" pitchFamily="34" charset="0"/>
              <a:buChar char="•"/>
              <a:tabLst>
                <a:tab pos="231775" algn="l"/>
              </a:tabLst>
              <a:defRPr/>
            </a:pPr>
            <a:r>
              <a:rPr lang="en-US" sz="2800" dirty="0" smtClean="0">
                <a:cs typeface="Arial" charset="0"/>
              </a:rPr>
              <a:t>Assist with personal hygiene</a:t>
            </a:r>
          </a:p>
          <a:p>
            <a:pPr marL="231775" indent="-231775">
              <a:spcBef>
                <a:spcPts val="576"/>
              </a:spcBef>
              <a:buFont typeface="Arial" pitchFamily="34" charset="0"/>
              <a:buChar char="•"/>
              <a:tabLst>
                <a:tab pos="231775" algn="l"/>
              </a:tabLst>
              <a:defRPr/>
            </a:pPr>
            <a:r>
              <a:rPr lang="en-US" sz="2800" dirty="0" smtClean="0">
                <a:cs typeface="Arial" charset="0"/>
              </a:rPr>
              <a:t>Provide food, clothing, shelter or medical care</a:t>
            </a:r>
          </a:p>
          <a:p>
            <a:pPr marL="231775" indent="-231775">
              <a:spcBef>
                <a:spcPts val="576"/>
              </a:spcBef>
              <a:buFont typeface="Arial" pitchFamily="34" charset="0"/>
              <a:buChar char="•"/>
              <a:tabLst>
                <a:tab pos="231775" algn="l"/>
              </a:tabLst>
              <a:defRPr/>
            </a:pPr>
            <a:r>
              <a:rPr lang="en-US" sz="2800" dirty="0" smtClean="0">
                <a:cs typeface="Arial" charset="0"/>
              </a:rPr>
              <a:t>Protect from health and safety hazards</a:t>
            </a:r>
          </a:p>
          <a:p>
            <a:pPr marL="231775" indent="-231775">
              <a:spcBef>
                <a:spcPts val="576"/>
              </a:spcBef>
              <a:buFont typeface="Arial" pitchFamily="34" charset="0"/>
              <a:buChar char="•"/>
              <a:tabLst>
                <a:tab pos="231775" algn="l"/>
              </a:tabLst>
              <a:defRPr/>
            </a:pPr>
            <a:r>
              <a:rPr lang="en-US" sz="2800" dirty="0" smtClean="0">
                <a:cs typeface="Arial" charset="0"/>
              </a:rPr>
              <a:t>Prevent malnutrition or dehydration</a:t>
            </a:r>
          </a:p>
          <a:p>
            <a:pPr marL="231775" indent="-231775">
              <a:spcBef>
                <a:spcPts val="576"/>
              </a:spcBef>
              <a:tabLst>
                <a:tab pos="231775" algn="l"/>
              </a:tabLst>
              <a:defRPr/>
            </a:pPr>
            <a:r>
              <a:rPr lang="en-US" sz="2800" dirty="0" smtClean="0">
                <a:cs typeface="Arial" charset="0"/>
              </a:rPr>
              <a:t>(WIC Section15610.57)</a:t>
            </a:r>
          </a:p>
        </p:txBody>
      </p:sp>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241758" y="4186943"/>
            <a:ext cx="3886200" cy="2589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neglect (California)</a:t>
            </a:r>
            <a:endParaRPr lang="en-US" dirty="0"/>
          </a:p>
        </p:txBody>
      </p:sp>
    </p:spTree>
    <p:custDataLst>
      <p:tags r:id="rId1"/>
    </p:custDataLst>
    <p:extLst>
      <p:ext uri="{BB962C8B-B14F-4D97-AF65-F5344CB8AC3E}">
        <p14:creationId xmlns:p14="http://schemas.microsoft.com/office/powerpoint/2010/main" val="3116534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lf neglect.png"/>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l="6050" t="6717" r="10937" b="8792"/>
          <a:stretch/>
        </p:blipFill>
        <p:spPr>
          <a:xfrm>
            <a:off x="6440556" y="3200400"/>
            <a:ext cx="2703444"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09600" y="1447800"/>
            <a:ext cx="3962400" cy="4047262"/>
          </a:xfrm>
          <a:prstGeom prst="rect">
            <a:avLst/>
          </a:prstGeom>
          <a:noFill/>
        </p:spPr>
        <p:txBody>
          <a:bodyPr wrap="square">
            <a:spAutoFit/>
          </a:bodyPr>
          <a:lstStyle/>
          <a:p>
            <a:pPr>
              <a:spcBef>
                <a:spcPts val="576"/>
              </a:spcBef>
              <a:tabLst>
                <a:tab pos="0" algn="l"/>
              </a:tabLst>
              <a:defRPr/>
            </a:pPr>
            <a:r>
              <a:rPr lang="en-US" sz="2800" dirty="0"/>
              <a:t>The negligent failure of an elder or dependent adult to exercise that degree of self care that a reasonable person in a like position would exercise. </a:t>
            </a:r>
            <a:r>
              <a:rPr lang="en-US" sz="2800" dirty="0" smtClean="0"/>
              <a:t/>
            </a:r>
            <a:br>
              <a:rPr lang="en-US" sz="2800" dirty="0" smtClean="0"/>
            </a:br>
            <a:r>
              <a:rPr lang="en-US" sz="2800" dirty="0" smtClean="0">
                <a:cs typeface="Arial" charset="0"/>
              </a:rPr>
              <a:t>(</a:t>
            </a:r>
            <a:r>
              <a:rPr lang="en-US" sz="2800" dirty="0">
                <a:cs typeface="Arial" charset="0"/>
              </a:rPr>
              <a:t>WIC Section15610.57)</a:t>
            </a:r>
          </a:p>
          <a:p>
            <a:pPr>
              <a:spcBef>
                <a:spcPts val="576"/>
              </a:spcBef>
              <a:tabLst>
                <a:tab pos="0" algn="l"/>
              </a:tabLst>
              <a:defRPr/>
            </a:pPr>
            <a:endParaRPr lang="en-US" sz="2800" dirty="0" smtClean="0">
              <a:cs typeface="Arial" charset="0"/>
            </a:endParaRPr>
          </a:p>
        </p:txBody>
      </p:sp>
      <p:sp>
        <p:nvSpPr>
          <p:cNvPr id="5"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Self-Neglect (California)</a:t>
            </a:r>
            <a:endParaRPr lang="en-US" dirty="0"/>
          </a:p>
        </p:txBody>
      </p:sp>
    </p:spTree>
    <p:custDataLst>
      <p:tags r:id="rId1"/>
    </p:custDataLst>
    <p:extLst>
      <p:ext uri="{BB962C8B-B14F-4D97-AF65-F5344CB8AC3E}">
        <p14:creationId xmlns:p14="http://schemas.microsoft.com/office/powerpoint/2010/main" val="502276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609600" y="1168525"/>
            <a:ext cx="8305800" cy="5139869"/>
          </a:xfrm>
          <a:prstGeom prst="rect">
            <a:avLst/>
          </a:prstGeom>
          <a:noFill/>
        </p:spPr>
        <p:txBody>
          <a:bodyPr wrap="square">
            <a:spAutoFit/>
          </a:bodyPr>
          <a:lstStyle/>
          <a:p>
            <a:pPr>
              <a:spcBef>
                <a:spcPts val="576"/>
              </a:spcBef>
              <a:defRPr/>
            </a:pPr>
            <a:r>
              <a:rPr lang="en-US" sz="2800" dirty="0">
                <a:cs typeface="Arial" charset="0"/>
              </a:rPr>
              <a:t>A</a:t>
            </a:r>
            <a:r>
              <a:rPr lang="en-US" sz="2800" dirty="0" smtClean="0">
                <a:cs typeface="Arial" charset="0"/>
              </a:rPr>
              <a:t>ctual signs, symptoms or evidence. They include:</a:t>
            </a:r>
          </a:p>
          <a:p>
            <a:pPr marL="231775" indent="-231775">
              <a:spcBef>
                <a:spcPts val="576"/>
              </a:spcBef>
              <a:buFont typeface="Arial" pitchFamily="34" charset="0"/>
              <a:buChar char="•"/>
              <a:defRPr/>
            </a:pPr>
            <a:r>
              <a:rPr lang="en-US" sz="2800" dirty="0" smtClean="0">
                <a:cs typeface="Arial" charset="0"/>
              </a:rPr>
              <a:t>Suspicious injuries, including bruises or fractures, or burns that are not likely to occur accidentally.</a:t>
            </a:r>
            <a:br>
              <a:rPr lang="en-US" sz="2800" dirty="0" smtClean="0">
                <a:cs typeface="Arial" charset="0"/>
              </a:rPr>
            </a:br>
            <a:endParaRPr lang="en-US" sz="2800" dirty="0" smtClean="0">
              <a:cs typeface="Arial" charset="0"/>
            </a:endParaRPr>
          </a:p>
          <a:p>
            <a:pPr marL="231775" indent="-231775">
              <a:spcBef>
                <a:spcPts val="576"/>
              </a:spcBef>
              <a:buFont typeface="Arial" pitchFamily="34" charset="0"/>
              <a:buChar char="•"/>
              <a:defRPr/>
            </a:pPr>
            <a:r>
              <a:rPr lang="en-US" sz="2800" dirty="0" smtClean="0">
                <a:cs typeface="Arial" charset="0"/>
              </a:rPr>
              <a:t>Suspicious documents, such as recently executed wills, deeds or trusts executed by elders with severe impairments.</a:t>
            </a:r>
          </a:p>
          <a:p>
            <a:pPr marL="231775" indent="-231775">
              <a:spcBef>
                <a:spcPts val="576"/>
              </a:spcBef>
              <a:buFont typeface="Arial" pitchFamily="34" charset="0"/>
              <a:buChar char="•"/>
              <a:defRPr/>
            </a:pPr>
            <a:endParaRPr lang="en-US" sz="2800" dirty="0" smtClean="0">
              <a:cs typeface="Arial" charset="0"/>
            </a:endParaRPr>
          </a:p>
          <a:p>
            <a:pPr marL="231775" indent="-231775">
              <a:spcBef>
                <a:spcPts val="576"/>
              </a:spcBef>
              <a:buFont typeface="Arial" pitchFamily="34" charset="0"/>
              <a:buChar char="•"/>
              <a:defRPr/>
            </a:pPr>
            <a:r>
              <a:rPr lang="en-US" sz="2800" dirty="0" smtClean="0"/>
              <a:t>Suspicious behaviors such as elders and their caregivers offering different explanations for injuries. </a:t>
            </a:r>
            <a:endParaRPr lang="en-US" sz="2800" dirty="0" smtClean="0">
              <a:cs typeface="Arial" charset="0"/>
            </a:endParaRPr>
          </a:p>
        </p:txBody>
      </p:sp>
      <p:sp>
        <p:nvSpPr>
          <p:cNvPr id="12" name="Title 1"/>
          <p:cNvSpPr txBox="1">
            <a:spLocks/>
          </p:cNvSpPr>
          <p:nvPr/>
        </p:nvSpPr>
        <p:spPr>
          <a:xfrm>
            <a:off x="346426" y="2286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Indicators of abuse</a:t>
            </a:r>
            <a:endParaRPr lang="en-US" dirty="0"/>
          </a:p>
        </p:txBody>
      </p:sp>
    </p:spTree>
    <p:custDataLst>
      <p:tags r:id="rId1"/>
    </p:custDataLst>
    <p:extLst>
      <p:ext uri="{BB962C8B-B14F-4D97-AF65-F5344CB8AC3E}">
        <p14:creationId xmlns:p14="http://schemas.microsoft.com/office/powerpoint/2010/main" val="1197566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2286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Videos</a:t>
            </a:r>
            <a:endParaRPr lang="en-US" dirty="0"/>
          </a:p>
        </p:txBody>
      </p:sp>
      <p:graphicFrame>
        <p:nvGraphicFramePr>
          <p:cNvPr id="2" name="Diagram 1"/>
          <p:cNvGraphicFramePr/>
          <p:nvPr>
            <p:extLst>
              <p:ext uri="{D42A27DB-BD31-4B8C-83A1-F6EECF244321}">
                <p14:modId xmlns:p14="http://schemas.microsoft.com/office/powerpoint/2010/main" val="4028905560"/>
              </p:ext>
            </p:extLst>
          </p:nvPr>
        </p:nvGraphicFramePr>
        <p:xfrm>
          <a:off x="0" y="1447800"/>
          <a:ext cx="8991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04843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771"/>
            <a:ext cx="9144000" cy="1143000"/>
          </a:xfrm>
        </p:spPr>
        <p:txBody>
          <a:bodyPr>
            <a:normAutofit/>
          </a:bodyPr>
          <a:lstStyle/>
          <a:p>
            <a:r>
              <a:rPr lang="en-US" sz="3200" dirty="0" smtClean="0"/>
              <a:t>Abuse Type </a:t>
            </a:r>
            <a:r>
              <a:rPr lang="en-US" sz="3200" dirty="0" smtClean="0"/>
              <a:t>as </a:t>
            </a:r>
            <a:r>
              <a:rPr lang="en-US" sz="3200" dirty="0" smtClean="0"/>
              <a:t>a Percentage of All </a:t>
            </a:r>
            <a:r>
              <a:rPr lang="en-US" sz="3200" dirty="0" smtClean="0"/>
              <a:t>Reports (CA)</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7498035"/>
              </p:ext>
            </p:extLst>
          </p:nvPr>
        </p:nvGraphicFramePr>
        <p:xfrm>
          <a:off x="457200" y="1143000"/>
          <a:ext cx="8305800" cy="51012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019800"/>
            <a:ext cx="6248400" cy="369332"/>
          </a:xfrm>
          <a:prstGeom prst="rect">
            <a:avLst/>
          </a:prstGeom>
          <a:noFill/>
        </p:spPr>
        <p:txBody>
          <a:bodyPr wrap="square" rtlCol="0">
            <a:spAutoFit/>
          </a:bodyPr>
          <a:lstStyle/>
          <a:p>
            <a:pPr algn="r"/>
            <a:r>
              <a:rPr lang="en-US" dirty="0" smtClean="0"/>
              <a:t>*</a:t>
            </a:r>
            <a:r>
              <a:rPr lang="en-US" dirty="0" smtClean="0"/>
              <a:t>There were 91 cases of confirmed/inconclusive sexual abuse</a:t>
            </a:r>
            <a:endParaRPr lang="en-US" dirty="0"/>
          </a:p>
        </p:txBody>
      </p:sp>
      <p:sp>
        <p:nvSpPr>
          <p:cNvPr id="5" name="Footer Placeholder 2"/>
          <p:cNvSpPr>
            <a:spLocks noGrp="1"/>
          </p:cNvSpPr>
          <p:nvPr>
            <p:ph type="ftr" sz="quarter" idx="11"/>
          </p:nvPr>
        </p:nvSpPr>
        <p:spPr>
          <a:xfrm>
            <a:off x="2057400" y="6477000"/>
            <a:ext cx="7086600" cy="370114"/>
          </a:xfrm>
        </p:spPr>
        <p:txBody>
          <a:bodyPr/>
          <a:lstStyle/>
          <a:p>
            <a:r>
              <a:rPr lang="en-US" sz="1400" dirty="0" smtClean="0">
                <a:solidFill>
                  <a:schemeClr val="tx1"/>
                </a:solidFill>
              </a:rPr>
              <a:t>Based on Reports from CDSS SOC 242 - December 2014           </a:t>
            </a:r>
            <a:endParaRPr lang="en-US" sz="1400" dirty="0">
              <a:solidFill>
                <a:schemeClr val="tx1"/>
              </a:solidFill>
            </a:endParaRPr>
          </a:p>
        </p:txBody>
      </p:sp>
    </p:spTree>
    <p:extLst>
      <p:ext uri="{BB962C8B-B14F-4D97-AF65-F5344CB8AC3E}">
        <p14:creationId xmlns:p14="http://schemas.microsoft.com/office/powerpoint/2010/main" val="4122718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700" y="1594940"/>
            <a:ext cx="7239000" cy="4154984"/>
          </a:xfrm>
          <a:prstGeom prst="rect">
            <a:avLst/>
          </a:prstGeom>
          <a:noFill/>
        </p:spPr>
        <p:txBody>
          <a:bodyPr wrap="square">
            <a:spAutoFit/>
          </a:bodyPr>
          <a:lstStyle/>
          <a:p>
            <a:pPr>
              <a:spcBef>
                <a:spcPts val="576"/>
              </a:spcBef>
              <a:tabLst>
                <a:tab pos="0" algn="l"/>
              </a:tabLst>
              <a:defRPr/>
            </a:pPr>
            <a:r>
              <a:rPr lang="en-US" sz="2400" b="1" dirty="0" smtClean="0">
                <a:cs typeface="Arial" charset="0"/>
              </a:rPr>
              <a:t>In California: </a:t>
            </a:r>
            <a:r>
              <a:rPr lang="en-US" sz="2400" dirty="0" smtClean="0">
                <a:cs typeface="Arial" charset="0"/>
              </a:rPr>
              <a:t>“Any person who has assumed full or intermittent responsibility for care or custody of an elder or dependent adult, whether or not that person receives compensation, including administrators, supervisors and any licensed staff of a public or private facility that provides care or services for elder or dependent adults, or any elder or dependent adult care custodian, health practitioner, clergy member or employee of a county adult protective services agency or a local law enforcement agency, is a mandated reporter.” (WIC Section 15610.17)</a:t>
            </a:r>
          </a:p>
        </p:txBody>
      </p:sp>
      <p:sp>
        <p:nvSpPr>
          <p:cNvPr id="4"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Who is required to report?</a:t>
            </a:r>
            <a:endParaRPr lang="en-US" dirty="0"/>
          </a:p>
        </p:txBody>
      </p:sp>
    </p:spTree>
    <p:custDataLst>
      <p:tags r:id="rId1"/>
    </p:custDataLst>
    <p:extLst>
      <p:ext uri="{BB962C8B-B14F-4D97-AF65-F5344CB8AC3E}">
        <p14:creationId xmlns:p14="http://schemas.microsoft.com/office/powerpoint/2010/main" val="1234888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custDataLst>
              <p:tags r:id="rId2"/>
            </p:custDataLst>
          </p:nvPr>
        </p:nvGrpSpPr>
        <p:grpSpPr>
          <a:xfrm>
            <a:off x="6517509" y="2590800"/>
            <a:ext cx="1784653" cy="1371600"/>
            <a:chOff x="5757327" y="0"/>
            <a:chExt cx="1784653" cy="1371600"/>
          </a:xfrm>
        </p:grpSpPr>
        <p:sp>
          <p:nvSpPr>
            <p:cNvPr id="60" name="Rounded Rectangle 59"/>
            <p:cNvSpPr/>
            <p:nvPr/>
          </p:nvSpPr>
          <p:spPr>
            <a:xfrm>
              <a:off x="5757327" y="0"/>
              <a:ext cx="1784653" cy="1371600"/>
            </a:xfrm>
            <a:prstGeom prst="roundRect">
              <a:avLst>
                <a:gd name="adj" fmla="val 10000"/>
              </a:avLst>
            </a:prstGeom>
            <a:solidFill>
              <a:schemeClr val="tx2">
                <a:lumMod val="40000"/>
                <a:lumOff val="6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61" name="Rounded Rectangle 10"/>
            <p:cNvSpPr/>
            <p:nvPr/>
          </p:nvSpPr>
          <p:spPr>
            <a:xfrm>
              <a:off x="5757327" y="182880"/>
              <a:ext cx="1784653" cy="1005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smtClean="0">
                  <a:solidFill>
                    <a:schemeClr val="tx1"/>
                  </a:solidFill>
                  <a:latin typeface="Century Gothic" pitchFamily="34" charset="0"/>
                </a:rPr>
                <a:t>Daughter</a:t>
              </a:r>
              <a:r>
                <a:rPr lang="en-US" sz="2400" b="1" kern="1200" dirty="0" smtClean="0">
                  <a:solidFill>
                    <a:schemeClr val="tx1"/>
                  </a:solidFill>
                  <a:latin typeface="Century Gothic" pitchFamily="34" charset="0"/>
                </a:rPr>
                <a:t> </a:t>
              </a:r>
              <a:r>
                <a:rPr lang="en-US" sz="1800" b="1" kern="1200" dirty="0" smtClean="0">
                  <a:solidFill>
                    <a:schemeClr val="tx1"/>
                  </a:solidFill>
                  <a:latin typeface="Century Gothic" pitchFamily="34" charset="0"/>
                </a:rPr>
                <a:t>  </a:t>
              </a:r>
              <a:r>
                <a:rPr lang="en-US" sz="1400" b="1" kern="1200" dirty="0" smtClean="0">
                  <a:solidFill>
                    <a:schemeClr val="tx1"/>
                  </a:solidFill>
                  <a:latin typeface="Century Gothic" pitchFamily="34" charset="0"/>
                </a:rPr>
                <a:t>providing volunteer respite care</a:t>
              </a:r>
              <a:endParaRPr lang="en-US" sz="1400" b="1" kern="1200" dirty="0">
                <a:solidFill>
                  <a:schemeClr val="tx1"/>
                </a:solidFill>
                <a:latin typeface="Century Gothic" pitchFamily="34" charset="0"/>
              </a:endParaRPr>
            </a:p>
          </p:txBody>
        </p:sp>
      </p:grpSp>
      <p:grpSp>
        <p:nvGrpSpPr>
          <p:cNvPr id="58" name="Group 57"/>
          <p:cNvGrpSpPr/>
          <p:nvPr>
            <p:custDataLst>
              <p:tags r:id="rId3"/>
            </p:custDataLst>
          </p:nvPr>
        </p:nvGrpSpPr>
        <p:grpSpPr>
          <a:xfrm>
            <a:off x="4599006" y="2590800"/>
            <a:ext cx="1784653" cy="1371600"/>
            <a:chOff x="3838824" y="0"/>
            <a:chExt cx="1784653" cy="1371600"/>
          </a:xfrm>
        </p:grpSpPr>
        <p:sp>
          <p:nvSpPr>
            <p:cNvPr id="62" name="Rounded Rectangle 61"/>
            <p:cNvSpPr/>
            <p:nvPr/>
          </p:nvSpPr>
          <p:spPr>
            <a:xfrm>
              <a:off x="3838824" y="0"/>
              <a:ext cx="1784653" cy="1371600"/>
            </a:xfrm>
            <a:prstGeom prst="roundRect">
              <a:avLst>
                <a:gd name="adj" fmla="val 10000"/>
              </a:avLst>
            </a:prstGeom>
            <a:solidFill>
              <a:schemeClr val="tx2">
                <a:lumMod val="40000"/>
                <a:lumOff val="6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63" name="Rounded Rectangle 8"/>
            <p:cNvSpPr/>
            <p:nvPr/>
          </p:nvSpPr>
          <p:spPr>
            <a:xfrm>
              <a:off x="3838824" y="0"/>
              <a:ext cx="1784653" cy="1005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smtClean="0">
                  <a:solidFill>
                    <a:schemeClr val="tx1"/>
                  </a:solidFill>
                  <a:latin typeface="Century Gothic" pitchFamily="34" charset="0"/>
                </a:rPr>
                <a:t>Neighbor</a:t>
              </a:r>
              <a:endParaRPr lang="en-US" sz="2000" b="1" kern="1200" dirty="0">
                <a:solidFill>
                  <a:schemeClr val="tx1"/>
                </a:solidFill>
                <a:latin typeface="Century Gothic" pitchFamily="34" charset="0"/>
              </a:endParaRPr>
            </a:p>
          </p:txBody>
        </p:sp>
      </p:grpSp>
      <p:grpSp>
        <p:nvGrpSpPr>
          <p:cNvPr id="57" name="Group 56"/>
          <p:cNvGrpSpPr/>
          <p:nvPr>
            <p:custDataLst>
              <p:tags r:id="rId4"/>
            </p:custDataLst>
          </p:nvPr>
        </p:nvGrpSpPr>
        <p:grpSpPr>
          <a:xfrm>
            <a:off x="2654066" y="2590800"/>
            <a:ext cx="1811090" cy="1371600"/>
            <a:chOff x="1893884" y="0"/>
            <a:chExt cx="1811090" cy="3352800"/>
          </a:xfrm>
        </p:grpSpPr>
        <p:sp>
          <p:nvSpPr>
            <p:cNvPr id="64" name="Rounded Rectangle 63"/>
            <p:cNvSpPr/>
            <p:nvPr/>
          </p:nvSpPr>
          <p:spPr>
            <a:xfrm>
              <a:off x="1920321" y="0"/>
              <a:ext cx="1784653" cy="3352800"/>
            </a:xfrm>
            <a:prstGeom prst="roundRect">
              <a:avLst>
                <a:gd name="adj" fmla="val 10000"/>
              </a:avLst>
            </a:prstGeom>
            <a:solidFill>
              <a:schemeClr val="tx2">
                <a:lumMod val="40000"/>
                <a:lumOff val="6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65" name="Rounded Rectangle 6"/>
            <p:cNvSpPr/>
            <p:nvPr/>
          </p:nvSpPr>
          <p:spPr>
            <a:xfrm>
              <a:off x="1893884" y="1043854"/>
              <a:ext cx="1784653" cy="1005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smtClean="0">
                  <a:solidFill>
                    <a:schemeClr val="tx1"/>
                  </a:solidFill>
                  <a:latin typeface="Century Gothic" pitchFamily="34" charset="0"/>
                </a:rPr>
                <a:t>Adult Day Health</a:t>
              </a:r>
              <a:endParaRPr lang="en-US" sz="2000" b="1" kern="1200" dirty="0">
                <a:solidFill>
                  <a:schemeClr val="tx1"/>
                </a:solidFill>
                <a:latin typeface="Century Gothic" pitchFamily="34" charset="0"/>
              </a:endParaRPr>
            </a:p>
          </p:txBody>
        </p:sp>
      </p:grpSp>
      <p:grpSp>
        <p:nvGrpSpPr>
          <p:cNvPr id="56" name="Group 55"/>
          <p:cNvGrpSpPr/>
          <p:nvPr>
            <p:custDataLst>
              <p:tags r:id="rId5"/>
            </p:custDataLst>
          </p:nvPr>
        </p:nvGrpSpPr>
        <p:grpSpPr>
          <a:xfrm>
            <a:off x="762000" y="2590800"/>
            <a:ext cx="1784653" cy="1371600"/>
            <a:chOff x="1818" y="0"/>
            <a:chExt cx="1784653" cy="1371600"/>
          </a:xfrm>
        </p:grpSpPr>
        <p:sp>
          <p:nvSpPr>
            <p:cNvPr id="66" name="Rounded Rectangle 65"/>
            <p:cNvSpPr/>
            <p:nvPr/>
          </p:nvSpPr>
          <p:spPr>
            <a:xfrm>
              <a:off x="1818" y="0"/>
              <a:ext cx="1784653" cy="1371600"/>
            </a:xfrm>
            <a:prstGeom prst="roundRect">
              <a:avLst>
                <a:gd name="adj" fmla="val 10000"/>
              </a:avLst>
            </a:prstGeom>
            <a:solidFill>
              <a:schemeClr val="tx2">
                <a:lumMod val="40000"/>
                <a:lumOff val="6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67" name="Rounded Rectangle 4"/>
            <p:cNvSpPr/>
            <p:nvPr/>
          </p:nvSpPr>
          <p:spPr>
            <a:xfrm>
              <a:off x="1818" y="0"/>
              <a:ext cx="1784653" cy="1005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smtClean="0">
                  <a:solidFill>
                    <a:schemeClr val="tx1"/>
                  </a:solidFill>
                  <a:latin typeface="Century Gothic" pitchFamily="34" charset="0"/>
                </a:rPr>
                <a:t>Paramedic</a:t>
              </a:r>
              <a:endParaRPr lang="en-US" sz="2000" b="1" kern="1200" dirty="0">
                <a:solidFill>
                  <a:schemeClr val="tx1"/>
                </a:solidFill>
                <a:latin typeface="Century Gothic" pitchFamily="34" charset="0"/>
              </a:endParaRPr>
            </a:p>
          </p:txBody>
        </p:sp>
      </p:grpSp>
      <p:sp>
        <p:nvSpPr>
          <p:cNvPr id="5" name="Rounded Rectangle 4"/>
          <p:cNvSpPr/>
          <p:nvPr/>
        </p:nvSpPr>
        <p:spPr>
          <a:xfrm>
            <a:off x="451956" y="304800"/>
            <a:ext cx="8026400" cy="1219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smtClean="0">
                <a:solidFill>
                  <a:schemeClr val="tx1"/>
                </a:solidFill>
                <a:latin typeface="+mj-lt"/>
              </a:rPr>
              <a:t>Which of the following individuals are mandated reporters? Why?</a:t>
            </a:r>
            <a:endParaRPr lang="en-US" sz="2400" dirty="0">
              <a:solidFill>
                <a:schemeClr val="tx1"/>
              </a:solidFill>
              <a:latin typeface="+mj-lt"/>
            </a:endParaRPr>
          </a:p>
        </p:txBody>
      </p:sp>
      <p:grpSp>
        <p:nvGrpSpPr>
          <p:cNvPr id="33" name="Group 32"/>
          <p:cNvGrpSpPr/>
          <p:nvPr>
            <p:custDataLst>
              <p:tags r:id="rId6"/>
            </p:custDataLst>
          </p:nvPr>
        </p:nvGrpSpPr>
        <p:grpSpPr>
          <a:xfrm>
            <a:off x="761999" y="4572000"/>
            <a:ext cx="1784653" cy="1371600"/>
            <a:chOff x="1818" y="0"/>
            <a:chExt cx="1784653" cy="1371600"/>
          </a:xfrm>
        </p:grpSpPr>
        <p:sp>
          <p:nvSpPr>
            <p:cNvPr id="34" name="Rounded Rectangle 33"/>
            <p:cNvSpPr/>
            <p:nvPr/>
          </p:nvSpPr>
          <p:spPr>
            <a:xfrm>
              <a:off x="1818" y="0"/>
              <a:ext cx="1784653" cy="1371600"/>
            </a:xfrm>
            <a:prstGeom prst="roundRect">
              <a:avLst>
                <a:gd name="adj" fmla="val 10000"/>
              </a:avLst>
            </a:prstGeom>
            <a:solidFill>
              <a:schemeClr val="tx2">
                <a:lumMod val="40000"/>
                <a:lumOff val="6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35" name="Rounded Rectangle 4"/>
            <p:cNvSpPr/>
            <p:nvPr/>
          </p:nvSpPr>
          <p:spPr>
            <a:xfrm>
              <a:off x="1818" y="0"/>
              <a:ext cx="1784653" cy="1005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smtClean="0">
                  <a:solidFill>
                    <a:schemeClr val="tx1"/>
                  </a:solidFill>
                  <a:latin typeface="Century Gothic" pitchFamily="34" charset="0"/>
                </a:rPr>
                <a:t>Doctor</a:t>
              </a:r>
              <a:endParaRPr lang="en-US" sz="2000" b="1" kern="1200" dirty="0">
                <a:solidFill>
                  <a:schemeClr val="tx1"/>
                </a:solidFill>
                <a:latin typeface="Century Gothic" pitchFamily="34" charset="0"/>
              </a:endParaRPr>
            </a:p>
          </p:txBody>
        </p:sp>
      </p:grpSp>
      <p:grpSp>
        <p:nvGrpSpPr>
          <p:cNvPr id="36" name="Group 35"/>
          <p:cNvGrpSpPr/>
          <p:nvPr>
            <p:custDataLst>
              <p:tags r:id="rId7"/>
            </p:custDataLst>
          </p:nvPr>
        </p:nvGrpSpPr>
        <p:grpSpPr>
          <a:xfrm>
            <a:off x="2786361" y="4572000"/>
            <a:ext cx="1784653" cy="1371600"/>
            <a:chOff x="1818" y="0"/>
            <a:chExt cx="1784653" cy="1371600"/>
          </a:xfrm>
        </p:grpSpPr>
        <p:sp>
          <p:nvSpPr>
            <p:cNvPr id="37" name="Rounded Rectangle 36"/>
            <p:cNvSpPr/>
            <p:nvPr/>
          </p:nvSpPr>
          <p:spPr>
            <a:xfrm>
              <a:off x="1818" y="0"/>
              <a:ext cx="1784653" cy="1371600"/>
            </a:xfrm>
            <a:prstGeom prst="roundRect">
              <a:avLst>
                <a:gd name="adj" fmla="val 10000"/>
              </a:avLst>
            </a:prstGeom>
            <a:solidFill>
              <a:schemeClr val="tx2">
                <a:lumMod val="40000"/>
                <a:lumOff val="6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38" name="Rounded Rectangle 4"/>
            <p:cNvSpPr/>
            <p:nvPr/>
          </p:nvSpPr>
          <p:spPr>
            <a:xfrm>
              <a:off x="1818" y="0"/>
              <a:ext cx="1784653" cy="1005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dirty="0" smtClean="0">
                  <a:solidFill>
                    <a:schemeClr val="tx1"/>
                  </a:solidFill>
                  <a:latin typeface="Century Gothic" pitchFamily="34" charset="0"/>
                </a:rPr>
                <a:t>Priest</a:t>
              </a:r>
              <a:endParaRPr lang="en-US" sz="2000" b="1" kern="1200" dirty="0">
                <a:solidFill>
                  <a:schemeClr val="tx1"/>
                </a:solidFill>
                <a:latin typeface="Century Gothic" pitchFamily="34" charset="0"/>
              </a:endParaRPr>
            </a:p>
          </p:txBody>
        </p:sp>
      </p:grpSp>
      <p:grpSp>
        <p:nvGrpSpPr>
          <p:cNvPr id="39" name="Group 38"/>
          <p:cNvGrpSpPr/>
          <p:nvPr>
            <p:custDataLst>
              <p:tags r:id="rId8"/>
            </p:custDataLst>
          </p:nvPr>
        </p:nvGrpSpPr>
        <p:grpSpPr>
          <a:xfrm>
            <a:off x="4732856" y="4572000"/>
            <a:ext cx="1823496" cy="1371600"/>
            <a:chOff x="-37025" y="0"/>
            <a:chExt cx="1823496" cy="1371600"/>
          </a:xfrm>
        </p:grpSpPr>
        <p:sp>
          <p:nvSpPr>
            <p:cNvPr id="40" name="Rounded Rectangle 39"/>
            <p:cNvSpPr/>
            <p:nvPr/>
          </p:nvSpPr>
          <p:spPr>
            <a:xfrm>
              <a:off x="1818" y="0"/>
              <a:ext cx="1784653" cy="1371600"/>
            </a:xfrm>
            <a:prstGeom prst="roundRect">
              <a:avLst>
                <a:gd name="adj" fmla="val 10000"/>
              </a:avLst>
            </a:prstGeom>
            <a:solidFill>
              <a:schemeClr val="tx2">
                <a:lumMod val="40000"/>
                <a:lumOff val="6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41" name="Rounded Rectangle 4"/>
            <p:cNvSpPr/>
            <p:nvPr/>
          </p:nvSpPr>
          <p:spPr>
            <a:xfrm>
              <a:off x="-37025" y="91440"/>
              <a:ext cx="1784653" cy="8229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smtClean="0">
                  <a:solidFill>
                    <a:schemeClr val="tx1"/>
                  </a:solidFill>
                  <a:latin typeface="Century Gothic" pitchFamily="34" charset="0"/>
                </a:rPr>
                <a:t>Banker</a:t>
              </a:r>
              <a:endParaRPr lang="en-US" sz="2000" b="1" kern="1200" dirty="0">
                <a:solidFill>
                  <a:schemeClr val="tx1"/>
                </a:solidFill>
                <a:latin typeface="Century Gothic" pitchFamily="34" charset="0"/>
              </a:endParaRPr>
            </a:p>
          </p:txBody>
        </p:sp>
      </p:grpSp>
      <p:grpSp>
        <p:nvGrpSpPr>
          <p:cNvPr id="42" name="Group 41"/>
          <p:cNvGrpSpPr/>
          <p:nvPr>
            <p:custDataLst>
              <p:tags r:id="rId9"/>
            </p:custDataLst>
          </p:nvPr>
        </p:nvGrpSpPr>
        <p:grpSpPr>
          <a:xfrm>
            <a:off x="6731025" y="4596882"/>
            <a:ext cx="1823305" cy="1371600"/>
            <a:chOff x="-36834" y="0"/>
            <a:chExt cx="1823305" cy="1371600"/>
          </a:xfrm>
        </p:grpSpPr>
        <p:sp>
          <p:nvSpPr>
            <p:cNvPr id="43" name="Rounded Rectangle 42"/>
            <p:cNvSpPr/>
            <p:nvPr/>
          </p:nvSpPr>
          <p:spPr>
            <a:xfrm>
              <a:off x="1818" y="0"/>
              <a:ext cx="1784653" cy="1371600"/>
            </a:xfrm>
            <a:prstGeom prst="roundRect">
              <a:avLst>
                <a:gd name="adj" fmla="val 10000"/>
              </a:avLst>
            </a:prstGeom>
            <a:solidFill>
              <a:schemeClr val="tx2">
                <a:lumMod val="40000"/>
                <a:lumOff val="6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44" name="Rounded Rectangle 4"/>
            <p:cNvSpPr/>
            <p:nvPr/>
          </p:nvSpPr>
          <p:spPr>
            <a:xfrm>
              <a:off x="-36834" y="66558"/>
              <a:ext cx="1784653" cy="1005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smtClean="0">
                  <a:solidFill>
                    <a:schemeClr val="tx1"/>
                  </a:solidFill>
                  <a:latin typeface="Century Gothic" pitchFamily="34" charset="0"/>
                </a:rPr>
                <a:t>Public</a:t>
              </a:r>
            </a:p>
            <a:p>
              <a:pPr lvl="0" algn="ctr" defTabSz="1066800">
                <a:lnSpc>
                  <a:spcPct val="90000"/>
                </a:lnSpc>
                <a:spcBef>
                  <a:spcPct val="0"/>
                </a:spcBef>
                <a:spcAft>
                  <a:spcPct val="35000"/>
                </a:spcAft>
              </a:pPr>
              <a:r>
                <a:rPr lang="en-US" sz="2000" b="1" dirty="0" smtClean="0">
                  <a:solidFill>
                    <a:schemeClr val="tx1"/>
                  </a:solidFill>
                  <a:latin typeface="Century Gothic" pitchFamily="34" charset="0"/>
                </a:rPr>
                <a:t>Notary</a:t>
              </a:r>
              <a:endParaRPr lang="en-US" sz="2000" b="1" kern="1200" dirty="0">
                <a:solidFill>
                  <a:schemeClr val="tx1"/>
                </a:solidFill>
                <a:latin typeface="Century Gothic" pitchFamily="34" charset="0"/>
              </a:endParaRPr>
            </a:p>
          </p:txBody>
        </p:sp>
      </p:grpSp>
    </p:spTree>
    <p:custDataLst>
      <p:tags r:id="rId1"/>
    </p:custDataLst>
    <p:extLst>
      <p:ext uri="{BB962C8B-B14F-4D97-AF65-F5344CB8AC3E}">
        <p14:creationId xmlns:p14="http://schemas.microsoft.com/office/powerpoint/2010/main" val="509343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Group 18"/>
          <p:cNvGraphicFramePr>
            <a:graphicFrameLocks noGrp="1"/>
          </p:cNvGraphicFramePr>
          <p:nvPr>
            <p:extLst>
              <p:ext uri="{D42A27DB-BD31-4B8C-83A1-F6EECF244321}">
                <p14:modId xmlns:p14="http://schemas.microsoft.com/office/powerpoint/2010/main" val="4163003348"/>
              </p:ext>
            </p:extLst>
          </p:nvPr>
        </p:nvGraphicFramePr>
        <p:xfrm>
          <a:off x="685800" y="1981200"/>
          <a:ext cx="7772400" cy="457200"/>
        </p:xfrm>
        <a:graphic>
          <a:graphicData uri="http://schemas.openxmlformats.org/drawingml/2006/table">
            <a:tbl>
              <a:tblPr/>
              <a:tblGrid>
                <a:gridCol w="3962400"/>
                <a:gridCol w="3810000"/>
              </a:tblGrid>
              <a:tr h="30480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entury Gothic" pitchFamily="34" charset="0"/>
                        </a:rPr>
                        <a:t>If the abuse occurred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entury Gothic" pitchFamily="34" charset="0"/>
                        </a:rPr>
                        <a:t>Then the report goes 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9" name="Content Placeholder 6"/>
          <p:cNvSpPr txBox="1">
            <a:spLocks/>
          </p:cNvSpPr>
          <p:nvPr/>
        </p:nvSpPr>
        <p:spPr>
          <a:xfrm>
            <a:off x="609600" y="2667000"/>
            <a:ext cx="4114800" cy="4302716"/>
          </a:xfrm>
          <a:prstGeom prst="rect">
            <a:avLst/>
          </a:prstGeom>
        </p:spPr>
        <p:txBody>
          <a:bodyPr vert="horz" lIns="91440" tIns="45720" rIns="91440" bIns="45720" rtlCol="0">
            <a:spAutoFit/>
          </a:bodyPr>
          <a:lstStyle/>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lang="en-US" sz="2400" dirty="0" smtClean="0"/>
              <a:t>Private homes</a:t>
            </a:r>
            <a:endParaRPr kumimoji="0" lang="en-US" sz="2400" b="0" i="0" u="none" strike="noStrike" kern="1200" cap="none" spc="0" normalizeH="0" baseline="0" noProof="0" dirty="0" smtClean="0">
              <a:ln>
                <a:noFill/>
              </a:ln>
              <a:effectLst/>
              <a:uLnTx/>
              <a:uFillTx/>
            </a:endParaRPr>
          </a:p>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effectLst/>
                <a:uLnTx/>
                <a:uFillTx/>
              </a:rPr>
              <a:t>Long Term Care Facility</a:t>
            </a:r>
          </a:p>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effectLst/>
                <a:uLnTx/>
                <a:uFillTx/>
              </a:rPr>
              <a:t>State Mental Health Hospital</a:t>
            </a:r>
          </a:p>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effectLst/>
                <a:uLnTx/>
                <a:uFillTx/>
              </a:rPr>
              <a:t>State Developmental Center</a:t>
            </a:r>
          </a:p>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lang="en-US" sz="2400" dirty="0"/>
              <a:t/>
            </a:r>
            <a:br>
              <a:rPr lang="en-US" sz="2400" dirty="0"/>
            </a:br>
            <a:r>
              <a:rPr lang="en-US" sz="2400" dirty="0" smtClean="0"/>
              <a:t>Penal code violations in any setting</a:t>
            </a:r>
            <a:endParaRPr kumimoji="0" lang="en-US" sz="2400" b="0" i="0" u="none" strike="noStrike" kern="1200" cap="none" spc="0" normalizeH="0" baseline="0" noProof="0" dirty="0" smtClean="0">
              <a:ln>
                <a:noFill/>
              </a:ln>
              <a:effectLst/>
              <a:uLnTx/>
              <a:uFillTx/>
            </a:endParaRPr>
          </a:p>
          <a:p>
            <a:pPr marL="0" marR="0" lvl="0" indent="0" algn="ctr" defTabSz="912813"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2813"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2813"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PPTShape_0"/>
          <p:cNvSpPr txBox="1">
            <a:spLocks/>
          </p:cNvSpPr>
          <p:nvPr/>
        </p:nvSpPr>
        <p:spPr>
          <a:xfrm>
            <a:off x="4648200" y="2667000"/>
            <a:ext cx="4114800" cy="4038600"/>
          </a:xfrm>
          <a:prstGeom prst="rect">
            <a:avLst/>
          </a:prstGeom>
        </p:spPr>
        <p:txBody>
          <a:bodyPr vert="horz" lIns="91440" tIns="45720" rIns="91440" bIns="45720" rtlCol="0">
            <a:normAutofit/>
          </a:bodyPr>
          <a:lstStyle/>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lang="en-US" sz="2400" dirty="0" smtClean="0"/>
              <a:t>APS</a:t>
            </a:r>
          </a:p>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lang="en-US" sz="2400" dirty="0" smtClean="0"/>
              <a:t>Ombudsman</a:t>
            </a:r>
            <a:endParaRPr kumimoji="0" lang="en-US" sz="2400" b="0" i="0" u="none" strike="noStrike" kern="1200" cap="none" spc="0" normalizeH="0" baseline="0" noProof="0" dirty="0" smtClean="0">
              <a:ln>
                <a:noFill/>
              </a:ln>
              <a:effectLst/>
              <a:uLnTx/>
              <a:uFillTx/>
            </a:endParaRPr>
          </a:p>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effectLst/>
                <a:uLnTx/>
                <a:uFillTx/>
                <a:latin typeface="+mn-lt"/>
                <a:ea typeface="+mn-ea"/>
                <a:cs typeface="+mn-cs"/>
              </a:rPr>
              <a:t>State Dept. of Mental Health </a:t>
            </a:r>
          </a:p>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effectLst/>
                <a:uLnTx/>
                <a:uFillTx/>
                <a:latin typeface="+mn-lt"/>
                <a:ea typeface="+mn-ea"/>
                <a:cs typeface="+mn-cs"/>
              </a:rPr>
              <a:t>State Dept. of Developmental Services </a:t>
            </a:r>
          </a:p>
          <a:p>
            <a:pPr marR="0" lvl="0" defTabSz="912813" rtl="0" eaLnBrk="1" fontAlgn="auto" latinLnBrk="0" hangingPunct="1">
              <a:lnSpc>
                <a:spcPct val="100000"/>
              </a:lnSpc>
              <a:spcBef>
                <a:spcPct val="20000"/>
              </a:spcBef>
              <a:spcAft>
                <a:spcPts val="0"/>
              </a:spcAft>
              <a:buClrTx/>
              <a:buSzTx/>
              <a:buFont typeface="Wingdings" pitchFamily="2" charset="2"/>
              <a:buNone/>
              <a:tabLst/>
              <a:defRPr/>
            </a:pPr>
            <a:r>
              <a:rPr lang="en-US" sz="2400" dirty="0" smtClean="0"/>
              <a:t>Law Enforcement</a:t>
            </a:r>
            <a:endParaRPr kumimoji="0" lang="en-US" sz="2400" b="0" i="0" u="none" strike="noStrike" kern="1200" cap="none" spc="0" normalizeH="0" baseline="0" noProof="0" dirty="0" smtClean="0">
              <a:ln>
                <a:noFill/>
              </a:ln>
              <a:effectLst/>
              <a:uLnTx/>
              <a:uFillTx/>
            </a:endParaRPr>
          </a:p>
          <a:p>
            <a:pPr marL="0" marR="0" lvl="0" indent="0" algn="ctr" defTabSz="912813"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2813"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2813"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8" name="Title 1"/>
          <p:cNvSpPr txBox="1">
            <a:spLocks/>
          </p:cNvSpPr>
          <p:nvPr/>
        </p:nvSpPr>
        <p:spPr>
          <a:xfrm>
            <a:off x="346426" y="457200"/>
            <a:ext cx="8686800" cy="1143000"/>
          </a:xfrm>
          <a:prstGeom prst="rect">
            <a:avLst/>
          </a:prstGeom>
        </p:spPr>
        <p:txBody>
          <a:bodyPr vert="horz" anchor="t">
            <a:normAutofit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Responding to Abuse – Jurisdiction (California)</a:t>
            </a:r>
            <a:endParaRPr lang="en-US" dirty="0"/>
          </a:p>
        </p:txBody>
      </p:sp>
    </p:spTree>
    <p:custDataLst>
      <p:tags r:id="rId1"/>
    </p:custDataLst>
    <p:extLst>
      <p:ext uri="{BB962C8B-B14F-4D97-AF65-F5344CB8AC3E}">
        <p14:creationId xmlns:p14="http://schemas.microsoft.com/office/powerpoint/2010/main" val="37598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47800"/>
            <a:ext cx="5029200" cy="3262432"/>
          </a:xfrm>
          <a:prstGeom prst="rect">
            <a:avLst/>
          </a:prstGeom>
          <a:noFill/>
        </p:spPr>
        <p:txBody>
          <a:bodyPr wrap="square">
            <a:spAutoFit/>
          </a:bodyPr>
          <a:lstStyle/>
          <a:p>
            <a:pPr>
              <a:spcBef>
                <a:spcPts val="576"/>
              </a:spcBef>
              <a:tabLst>
                <a:tab pos="0" algn="l"/>
              </a:tabLst>
              <a:defRPr/>
            </a:pPr>
            <a:r>
              <a:rPr lang="en-US" sz="2800" dirty="0" smtClean="0">
                <a:cs typeface="Arial" charset="0"/>
              </a:rPr>
              <a:t>Exceptions:</a:t>
            </a:r>
          </a:p>
          <a:p>
            <a:pPr marL="168275" indent="-168275">
              <a:spcBef>
                <a:spcPts val="576"/>
              </a:spcBef>
              <a:buFont typeface="Arial" pitchFamily="34" charset="0"/>
              <a:buChar char="•"/>
              <a:tabLst>
                <a:tab pos="0" algn="l"/>
              </a:tabLst>
              <a:defRPr/>
            </a:pPr>
            <a:r>
              <a:rPr lang="en-US" sz="2800" dirty="0" smtClean="0">
                <a:cs typeface="Arial" charset="0"/>
              </a:rPr>
              <a:t>When adults are incapable of consenting as a result of impairment </a:t>
            </a:r>
            <a:r>
              <a:rPr lang="en-US" sz="2800" i="1" dirty="0" smtClean="0">
                <a:cs typeface="Arial" charset="0"/>
              </a:rPr>
              <a:t>(acting under the principle of parens patriae)</a:t>
            </a:r>
          </a:p>
          <a:p>
            <a:pPr marL="231775" indent="-231775">
              <a:spcBef>
                <a:spcPts val="576"/>
              </a:spcBef>
              <a:buFont typeface="Arial" pitchFamily="34" charset="0"/>
              <a:buChar char="•"/>
              <a:tabLst>
                <a:tab pos="0" algn="l"/>
              </a:tabLst>
              <a:defRPr/>
            </a:pPr>
            <a:r>
              <a:rPr lang="en-US" sz="2800" i="1" dirty="0" smtClean="0">
                <a:cs typeface="Arial" charset="0"/>
              </a:rPr>
              <a:t>When crimes have been committed</a:t>
            </a:r>
            <a:endParaRPr lang="en-US" sz="2800" dirty="0" smtClean="0">
              <a:cs typeface="Arial" charset="0"/>
            </a:endParaRPr>
          </a:p>
        </p:txBody>
      </p:sp>
      <p:pic>
        <p:nvPicPr>
          <p:cNvPr id="11" name="Picture 22"/>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5638800" y="4038600"/>
            <a:ext cx="3291840" cy="2468880"/>
          </a:xfrm>
          <a:prstGeom prst="rect">
            <a:avLst/>
          </a:prstGeom>
          <a:noFill/>
          <a:ln w="9525">
            <a:noFill/>
            <a:miter lim="800000"/>
            <a:headEnd/>
            <a:tailEnd/>
          </a:ln>
        </p:spPr>
      </p:pic>
      <p:sp>
        <p:nvSpPr>
          <p:cNvPr id="5"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Aps Services are voluntary</a:t>
            </a:r>
            <a:endParaRPr lang="en-US" dirty="0"/>
          </a:p>
        </p:txBody>
      </p:sp>
    </p:spTree>
    <p:custDataLst>
      <p:tags r:id="rId1"/>
    </p:custDataLst>
    <p:extLst>
      <p:ext uri="{BB962C8B-B14F-4D97-AF65-F5344CB8AC3E}">
        <p14:creationId xmlns:p14="http://schemas.microsoft.com/office/powerpoint/2010/main" val="213115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6160" y="1447800"/>
            <a:ext cx="7543800" cy="1815882"/>
          </a:xfrm>
          <a:prstGeom prst="rect">
            <a:avLst/>
          </a:prstGeom>
          <a:noFill/>
        </p:spPr>
        <p:txBody>
          <a:bodyPr wrap="square">
            <a:spAutoFit/>
          </a:bodyPr>
          <a:lstStyle/>
          <a:p>
            <a:pPr>
              <a:spcBef>
                <a:spcPts val="576"/>
              </a:spcBef>
              <a:tabLst>
                <a:tab pos="0" algn="l"/>
              </a:tabLst>
              <a:defRPr/>
            </a:pPr>
            <a:r>
              <a:rPr lang="en-US" sz="2800" dirty="0" smtClean="0">
                <a:cs typeface="Arial" charset="0"/>
              </a:rPr>
              <a:t>Based on what you have learned so far, please read each of the following case vignettes and determine whether or not it is an appropriate APS referral.</a:t>
            </a:r>
          </a:p>
        </p:txBody>
      </p:sp>
      <p:sp>
        <p:nvSpPr>
          <p:cNvPr id="5" name="Rectangle 4">
            <a:hlinkClick r:id="" action="ppaction://noaction"/>
          </p:cNvPr>
          <p:cNvSpPr/>
          <p:nvPr/>
        </p:nvSpPr>
        <p:spPr>
          <a:xfrm>
            <a:off x="1066800" y="3733800"/>
            <a:ext cx="1717588" cy="1371600"/>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This is an APS Case</a:t>
            </a:r>
            <a:endParaRPr lang="en-US" sz="2400" b="1" kern="1200" dirty="0">
              <a:solidFill>
                <a:schemeClr val="tx1"/>
              </a:solidFill>
            </a:endParaRPr>
          </a:p>
        </p:txBody>
      </p:sp>
      <p:sp>
        <p:nvSpPr>
          <p:cNvPr id="6" name="Rectangle 5">
            <a:hlinkClick r:id="" action="ppaction://noaction"/>
          </p:cNvPr>
          <p:cNvSpPr/>
          <p:nvPr/>
        </p:nvSpPr>
        <p:spPr>
          <a:xfrm>
            <a:off x="3704011" y="3733800"/>
            <a:ext cx="1717588" cy="1371600"/>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I need more information</a:t>
            </a:r>
            <a:endParaRPr lang="en-US" sz="2400" b="1" kern="1200" dirty="0">
              <a:solidFill>
                <a:schemeClr val="tx1"/>
              </a:solidFill>
            </a:endParaRPr>
          </a:p>
        </p:txBody>
      </p:sp>
      <p:sp>
        <p:nvSpPr>
          <p:cNvPr id="9" name="Rectangle 8">
            <a:hlinkClick r:id="" action="ppaction://noaction"/>
          </p:cNvPr>
          <p:cNvSpPr/>
          <p:nvPr/>
        </p:nvSpPr>
        <p:spPr>
          <a:xfrm>
            <a:off x="6172200" y="3741236"/>
            <a:ext cx="1717588" cy="1371600"/>
          </a:xfrm>
          <a:prstGeom prst="rect">
            <a:avLst/>
          </a:prstGeom>
          <a:solidFill>
            <a:schemeClr val="tx2">
              <a:lumMod val="60000"/>
              <a:lumOff val="40000"/>
            </a:schemeClr>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This is NOT an APS Case</a:t>
            </a:r>
            <a:endParaRPr lang="en-US" sz="2400" b="1" kern="1200" dirty="0">
              <a:solidFill>
                <a:schemeClr val="tx1"/>
              </a:solidFill>
            </a:endParaRPr>
          </a:p>
        </p:txBody>
      </p:sp>
      <p:sp>
        <p:nvSpPr>
          <p:cNvPr id="10" name="Title 1"/>
          <p:cNvSpPr txBox="1">
            <a:spLocks/>
          </p:cNvSpPr>
          <p:nvPr/>
        </p:nvSpPr>
        <p:spPr>
          <a:xfrm>
            <a:off x="219405" y="2286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Who is eligible for aps services?</a:t>
            </a:r>
            <a:endParaRPr lang="en-US" dirty="0"/>
          </a:p>
        </p:txBody>
      </p:sp>
    </p:spTree>
    <p:custDataLst>
      <p:tags r:id="rId1"/>
    </p:custDataLst>
    <p:extLst>
      <p:ext uri="{BB962C8B-B14F-4D97-AF65-F5344CB8AC3E}">
        <p14:creationId xmlns:p14="http://schemas.microsoft.com/office/powerpoint/2010/main" val="3937319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381000" y="228600"/>
            <a:ext cx="8229600" cy="1143000"/>
          </a:xfrm>
        </p:spPr>
        <p:txBody>
          <a:bodyPr/>
          <a:lstStyle/>
          <a:p>
            <a:pPr defTabSz="912813" eaLnBrk="1" hangingPunct="1"/>
            <a:r>
              <a:rPr lang="en-US" altLang="en-US" smtClean="0"/>
              <a:t>Evaluation Process</a:t>
            </a:r>
          </a:p>
        </p:txBody>
      </p:sp>
      <p:sp>
        <p:nvSpPr>
          <p:cNvPr id="5124" name="Content Placeholder 2"/>
          <p:cNvSpPr>
            <a:spLocks noGrp="1"/>
          </p:cNvSpPr>
          <p:nvPr>
            <p:ph idx="4294967295"/>
          </p:nvPr>
        </p:nvSpPr>
        <p:spPr>
          <a:xfrm>
            <a:off x="457200" y="1447800"/>
            <a:ext cx="8229600" cy="2590800"/>
          </a:xfrm>
        </p:spPr>
        <p:txBody>
          <a:bodyPr/>
          <a:lstStyle/>
          <a:p>
            <a:pPr marL="341313" indent="-341313" defTabSz="912813" eaLnBrk="1" hangingPunct="1">
              <a:buFontTx/>
              <a:buNone/>
            </a:pPr>
            <a:r>
              <a:rPr lang="en-US" altLang="en-US" dirty="0" smtClean="0"/>
              <a:t>	All APS Training has 3 evaluation components:</a:t>
            </a:r>
          </a:p>
          <a:p>
            <a:pPr marL="341313" indent="-341313" defTabSz="912813" eaLnBrk="1" hangingPunct="1"/>
            <a:endParaRPr lang="en-US" altLang="en-US" dirty="0" smtClean="0"/>
          </a:p>
        </p:txBody>
      </p:sp>
      <p:graphicFrame>
        <p:nvGraphicFramePr>
          <p:cNvPr id="8" name="Diagram 7"/>
          <p:cNvGraphicFramePr/>
          <p:nvPr>
            <p:extLst>
              <p:ext uri="{D42A27DB-BD31-4B8C-83A1-F6EECF244321}">
                <p14:modId xmlns:p14="http://schemas.microsoft.com/office/powerpoint/2010/main" val="2199354598"/>
              </p:ext>
            </p:extLst>
          </p:nvPr>
        </p:nvGraphicFramePr>
        <p:xfrm>
          <a:off x="1219200" y="2590800"/>
          <a:ext cx="68580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666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306512"/>
            <a:ext cx="7924800" cy="4154984"/>
          </a:xfrm>
          <a:prstGeom prst="rect">
            <a:avLst/>
          </a:prstGeom>
          <a:noFill/>
        </p:spPr>
        <p:txBody>
          <a:bodyPr wrap="square">
            <a:spAutoFit/>
          </a:bodyPr>
          <a:lstStyle/>
          <a:p>
            <a:pPr marL="457200" indent="-457200">
              <a:spcBef>
                <a:spcPts val="576"/>
              </a:spcBef>
              <a:buFont typeface="+mj-lt"/>
              <a:buAutoNum type="arabicPeriod"/>
              <a:defRPr/>
            </a:pPr>
            <a:endParaRPr lang="en-US" sz="2000" dirty="0" smtClean="0">
              <a:solidFill>
                <a:srgbClr val="3732A0"/>
              </a:solidFill>
              <a:latin typeface="Century Gothic" pitchFamily="34" charset="0"/>
              <a:cs typeface="Arial" charset="0"/>
            </a:endParaRPr>
          </a:p>
          <a:p>
            <a:pPr marL="457200" indent="-457200">
              <a:spcBef>
                <a:spcPts val="576"/>
              </a:spcBef>
              <a:buFont typeface="+mj-lt"/>
              <a:buAutoNum type="arabicPeriod"/>
              <a:defRPr/>
            </a:pPr>
            <a:r>
              <a:rPr lang="en-US" sz="2800" dirty="0" smtClean="0">
                <a:cs typeface="Arial" charset="0"/>
              </a:rPr>
              <a:t>Determine if vulnerable adults’ basic needs are being met.</a:t>
            </a:r>
          </a:p>
          <a:p>
            <a:pPr marL="457200" indent="-457200">
              <a:spcBef>
                <a:spcPts val="576"/>
              </a:spcBef>
              <a:buFont typeface="+mj-lt"/>
              <a:buAutoNum type="arabicPeriod"/>
              <a:defRPr/>
            </a:pPr>
            <a:r>
              <a:rPr lang="en-US" sz="2800" dirty="0" smtClean="0">
                <a:cs typeface="Arial" charset="0"/>
              </a:rPr>
              <a:t>Determine if abuse, neglect or exploitation have occurred or are likely to occur.</a:t>
            </a:r>
          </a:p>
          <a:p>
            <a:pPr marL="457200" indent="-457200">
              <a:spcBef>
                <a:spcPts val="576"/>
              </a:spcBef>
              <a:buFont typeface="+mj-lt"/>
              <a:buAutoNum type="arabicPeriod"/>
              <a:defRPr/>
            </a:pPr>
            <a:r>
              <a:rPr lang="en-US" sz="2800" dirty="0" smtClean="0">
                <a:cs typeface="Arial" charset="0"/>
              </a:rPr>
              <a:t>Provide or arrange for services to reduce vulnerability, stop misconduct that is occurring and treat the effects.</a:t>
            </a:r>
          </a:p>
          <a:p>
            <a:pPr marL="457200" indent="-457200">
              <a:spcBef>
                <a:spcPts val="576"/>
              </a:spcBef>
              <a:buFont typeface="+mj-lt"/>
              <a:buAutoNum type="arabicPeriod"/>
              <a:defRPr/>
            </a:pPr>
            <a:r>
              <a:rPr lang="en-US" sz="2800" dirty="0" smtClean="0">
                <a:cs typeface="Arial" charset="0"/>
              </a:rPr>
              <a:t>Hold perpetrators accountable.</a:t>
            </a:r>
          </a:p>
        </p:txBody>
      </p:sp>
      <p:sp>
        <p:nvSpPr>
          <p:cNvPr id="4" name="Title 1"/>
          <p:cNvSpPr txBox="1">
            <a:spLocks/>
          </p:cNvSpPr>
          <p:nvPr/>
        </p:nvSpPr>
        <p:spPr>
          <a:xfrm>
            <a:off x="346426"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Goals of aps practice (California)</a:t>
            </a:r>
            <a:endParaRPr lang="en-US" dirty="0"/>
          </a:p>
        </p:txBody>
      </p:sp>
    </p:spTree>
    <p:custDataLst>
      <p:tags r:id="rId1"/>
    </p:custDataLst>
    <p:extLst>
      <p:ext uri="{BB962C8B-B14F-4D97-AF65-F5344CB8AC3E}">
        <p14:creationId xmlns:p14="http://schemas.microsoft.com/office/powerpoint/2010/main" val="409840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09600" y="1676400"/>
            <a:ext cx="6858000" cy="4078039"/>
          </a:xfrm>
          <a:prstGeom prst="rect">
            <a:avLst/>
          </a:prstGeom>
          <a:noFill/>
        </p:spPr>
        <p:txBody>
          <a:bodyPr wrap="square">
            <a:spAutoFit/>
          </a:bodyPr>
          <a:lstStyle/>
          <a:p>
            <a:pPr marL="457200" indent="-457200">
              <a:spcBef>
                <a:spcPts val="576"/>
              </a:spcBef>
              <a:buFont typeface="+mj-lt"/>
              <a:buAutoNum type="arabicPeriod"/>
              <a:defRPr/>
            </a:pPr>
            <a:endParaRPr lang="en-US" sz="2000" dirty="0" smtClean="0">
              <a:solidFill>
                <a:srgbClr val="3732A0"/>
              </a:solidFill>
              <a:latin typeface="Century Gothic" pitchFamily="34" charset="0"/>
              <a:cs typeface="Arial" charset="0"/>
            </a:endParaRPr>
          </a:p>
          <a:p>
            <a:pPr>
              <a:spcBef>
                <a:spcPts val="576"/>
              </a:spcBef>
              <a:defRPr/>
            </a:pPr>
            <a:r>
              <a:rPr lang="en-US" sz="2800" dirty="0" smtClean="0">
                <a:cs typeface="Arial" charset="0"/>
              </a:rPr>
              <a:t>APS workers typically make home visits to determine how vulnerable elders are managing. They may use functional assessment tools:</a:t>
            </a:r>
            <a:br>
              <a:rPr lang="en-US" sz="2800" dirty="0" smtClean="0">
                <a:cs typeface="Arial" charset="0"/>
              </a:rPr>
            </a:br>
            <a:endParaRPr lang="en-US" sz="2800" dirty="0" smtClean="0">
              <a:cs typeface="Arial" charset="0"/>
            </a:endParaRPr>
          </a:p>
          <a:p>
            <a:pPr marL="457200" indent="-457200">
              <a:spcBef>
                <a:spcPts val="576"/>
              </a:spcBef>
              <a:buFont typeface="Arial" panose="020B0604020202020204" pitchFamily="34" charset="0"/>
              <a:buChar char="•"/>
              <a:defRPr/>
            </a:pPr>
            <a:r>
              <a:rPr lang="en-US" sz="2800" dirty="0" smtClean="0">
                <a:cs typeface="Arial" charset="0"/>
              </a:rPr>
              <a:t> Activities of Daily Living (ADL) Scales</a:t>
            </a:r>
          </a:p>
          <a:p>
            <a:pPr marL="457200" indent="-457200">
              <a:spcBef>
                <a:spcPts val="576"/>
              </a:spcBef>
              <a:buFont typeface="Arial" panose="020B0604020202020204" pitchFamily="34" charset="0"/>
              <a:buChar char="•"/>
              <a:defRPr/>
            </a:pPr>
            <a:r>
              <a:rPr lang="en-US" sz="2800" dirty="0" smtClean="0">
                <a:cs typeface="Arial" charset="0"/>
              </a:rPr>
              <a:t> Instrumental Activities of Daily Living (IADL) Scales</a:t>
            </a:r>
          </a:p>
        </p:txBody>
      </p:sp>
      <p:sp>
        <p:nvSpPr>
          <p:cNvPr id="4" name="Title 1"/>
          <p:cNvSpPr txBox="1">
            <a:spLocks/>
          </p:cNvSpPr>
          <p:nvPr/>
        </p:nvSpPr>
        <p:spPr>
          <a:xfrm>
            <a:off x="228600" y="304800"/>
            <a:ext cx="8686800" cy="1143000"/>
          </a:xfrm>
          <a:prstGeom prst="rect">
            <a:avLst/>
          </a:prstGeom>
        </p:spPr>
        <p:txBody>
          <a:bodyPr vert="horz" anchor="t">
            <a:normAutofit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Determining if vulnerable adults’ basic needs are being met</a:t>
            </a:r>
            <a:endParaRPr lang="en-US" dirty="0"/>
          </a:p>
        </p:txBody>
      </p:sp>
    </p:spTree>
    <p:custDataLst>
      <p:tags r:id="rId1"/>
    </p:custDataLst>
    <p:extLst>
      <p:ext uri="{BB962C8B-B14F-4D97-AF65-F5344CB8AC3E}">
        <p14:creationId xmlns:p14="http://schemas.microsoft.com/office/powerpoint/2010/main" val="80496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8414" y="1312505"/>
            <a:ext cx="8374586" cy="1969770"/>
          </a:xfrm>
          <a:prstGeom prst="rect">
            <a:avLst/>
          </a:prstGeom>
          <a:noFill/>
        </p:spPr>
        <p:txBody>
          <a:bodyPr wrap="square">
            <a:spAutoFit/>
          </a:bodyPr>
          <a:lstStyle/>
          <a:p>
            <a:pPr marL="457200" indent="-457200">
              <a:spcBef>
                <a:spcPts val="576"/>
              </a:spcBef>
              <a:defRPr/>
            </a:pPr>
            <a:r>
              <a:rPr lang="en-US" sz="2800" dirty="0" smtClean="0">
                <a:cs typeface="Arial" charset="0"/>
              </a:rPr>
              <a:t>May be needed to:</a:t>
            </a:r>
          </a:p>
          <a:p>
            <a:pPr>
              <a:spcBef>
                <a:spcPts val="576"/>
              </a:spcBef>
              <a:buFont typeface="Arial" pitchFamily="34" charset="0"/>
              <a:buChar char="•"/>
              <a:defRPr/>
            </a:pPr>
            <a:r>
              <a:rPr lang="en-US" sz="2800" dirty="0" smtClean="0">
                <a:cs typeface="Arial" charset="0"/>
              </a:rPr>
              <a:t> Determine if abuse has occurred</a:t>
            </a:r>
          </a:p>
          <a:p>
            <a:pPr marL="231775" indent="-231775">
              <a:spcBef>
                <a:spcPts val="576"/>
              </a:spcBef>
              <a:buFont typeface="Arial" pitchFamily="34" charset="0"/>
              <a:buChar char="•"/>
              <a:defRPr/>
            </a:pPr>
            <a:r>
              <a:rPr lang="en-US" sz="2800" dirty="0" smtClean="0">
                <a:cs typeface="Arial" charset="0"/>
              </a:rPr>
              <a:t>Determine what interventions are available and appropriate</a:t>
            </a:r>
          </a:p>
        </p:txBody>
      </p:sp>
      <p:sp>
        <p:nvSpPr>
          <p:cNvPr id="6" name="Title 1"/>
          <p:cNvSpPr txBox="1">
            <a:spLocks/>
          </p:cNvSpPr>
          <p:nvPr/>
        </p:nvSpPr>
        <p:spPr>
          <a:xfrm>
            <a:off x="388414" y="4572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Capacity assessments</a:t>
            </a:r>
            <a:endParaRPr lang="en-US" dirty="0"/>
          </a:p>
        </p:txBody>
      </p:sp>
      <p:sp>
        <p:nvSpPr>
          <p:cNvPr id="8" name="TextBox 7"/>
          <p:cNvSpPr txBox="1"/>
          <p:nvPr/>
        </p:nvSpPr>
        <p:spPr>
          <a:xfrm>
            <a:off x="372862" y="3487847"/>
            <a:ext cx="8390137" cy="3370153"/>
          </a:xfrm>
          <a:prstGeom prst="rect">
            <a:avLst/>
          </a:prstGeom>
          <a:noFill/>
        </p:spPr>
        <p:txBody>
          <a:bodyPr wrap="square">
            <a:spAutoFit/>
          </a:bodyPr>
          <a:lstStyle/>
          <a:p>
            <a:pPr>
              <a:spcBef>
                <a:spcPts val="576"/>
              </a:spcBef>
              <a:defRPr/>
            </a:pPr>
            <a:r>
              <a:rPr lang="en-US" sz="2800" dirty="0" smtClean="0">
                <a:cs typeface="Arial" charset="0"/>
              </a:rPr>
              <a:t>Several simple screening tools are available to help detect problems. Examples include:</a:t>
            </a:r>
          </a:p>
          <a:p>
            <a:pPr marL="342900" indent="-342900">
              <a:spcBef>
                <a:spcPts val="576"/>
              </a:spcBef>
              <a:buFont typeface="Arial" panose="020B0604020202020204" pitchFamily="34" charset="0"/>
              <a:buChar char="•"/>
              <a:defRPr/>
            </a:pPr>
            <a:r>
              <a:rPr lang="en-US" sz="2800" dirty="0" smtClean="0">
                <a:cs typeface="Arial" charset="0"/>
              </a:rPr>
              <a:t>The Montreal Cognitive Assessment (</a:t>
            </a:r>
            <a:r>
              <a:rPr lang="en-US" sz="2800" dirty="0" err="1" smtClean="0">
                <a:cs typeface="Arial" charset="0"/>
              </a:rPr>
              <a:t>MoCA</a:t>
            </a:r>
            <a:r>
              <a:rPr lang="en-US" sz="2800" dirty="0" smtClean="0"/>
              <a:t>©)</a:t>
            </a:r>
          </a:p>
          <a:p>
            <a:pPr marL="342900" indent="-342900">
              <a:spcBef>
                <a:spcPts val="576"/>
              </a:spcBef>
              <a:buFont typeface="Arial" panose="020B0604020202020204" pitchFamily="34" charset="0"/>
              <a:buChar char="•"/>
              <a:defRPr/>
            </a:pPr>
            <a:r>
              <a:rPr lang="en-US" sz="2800" dirty="0">
                <a:cs typeface="Arial" charset="0"/>
              </a:rPr>
              <a:t>Clock Drawing Test/Mini Cog </a:t>
            </a:r>
            <a:r>
              <a:rPr lang="en-US" sz="2800" dirty="0" smtClean="0">
                <a:cs typeface="Arial" charset="0"/>
              </a:rPr>
              <a:t>Assessment</a:t>
            </a:r>
          </a:p>
          <a:p>
            <a:pPr marL="342900" indent="-342900">
              <a:spcBef>
                <a:spcPts val="576"/>
              </a:spcBef>
              <a:buFont typeface="Arial" panose="020B0604020202020204" pitchFamily="34" charset="0"/>
              <a:buChar char="•"/>
              <a:defRPr/>
            </a:pPr>
            <a:r>
              <a:rPr lang="en-US" sz="2800" dirty="0">
                <a:cs typeface="Arial" charset="0"/>
              </a:rPr>
              <a:t>Trail Making Test</a:t>
            </a:r>
          </a:p>
          <a:p>
            <a:pPr marL="342900" indent="-342900">
              <a:spcBef>
                <a:spcPts val="576"/>
              </a:spcBef>
              <a:buFont typeface="Arial" panose="020B0604020202020204" pitchFamily="34" charset="0"/>
              <a:buChar char="•"/>
              <a:defRPr/>
            </a:pPr>
            <a:endParaRPr lang="en-US" sz="2400" dirty="0">
              <a:solidFill>
                <a:srgbClr val="3732A0"/>
              </a:solidFill>
              <a:latin typeface="Century Gothic" pitchFamily="34" charset="0"/>
              <a:cs typeface="Arial" charset="0"/>
            </a:endParaRPr>
          </a:p>
          <a:p>
            <a:pPr marL="342900" indent="-342900">
              <a:spcBef>
                <a:spcPts val="576"/>
              </a:spcBef>
              <a:buFont typeface="Arial" panose="020B0604020202020204" pitchFamily="34" charset="0"/>
              <a:buChar char="•"/>
              <a:defRPr/>
            </a:pPr>
            <a:endParaRPr lang="en-US" sz="2400" dirty="0" smtClean="0">
              <a:solidFill>
                <a:srgbClr val="3732A0"/>
              </a:solidFill>
              <a:latin typeface="Century Gothic" pitchFamily="34" charset="0"/>
              <a:cs typeface="Arial" charset="0"/>
            </a:endParaRPr>
          </a:p>
        </p:txBody>
      </p:sp>
    </p:spTree>
    <p:custDataLst>
      <p:tags r:id="rId1"/>
    </p:custDataLst>
    <p:extLst>
      <p:ext uri="{BB962C8B-B14F-4D97-AF65-F5344CB8AC3E}">
        <p14:creationId xmlns:p14="http://schemas.microsoft.com/office/powerpoint/2010/main" val="39767647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371600"/>
            <a:ext cx="7239000" cy="1200329"/>
          </a:xfrm>
          <a:prstGeom prst="rect">
            <a:avLst/>
          </a:prstGeom>
          <a:noFill/>
        </p:spPr>
        <p:txBody>
          <a:bodyPr wrap="square">
            <a:spAutoFit/>
          </a:bodyPr>
          <a:lstStyle/>
          <a:p>
            <a:pPr>
              <a:spcBef>
                <a:spcPts val="576"/>
              </a:spcBef>
              <a:defRPr/>
            </a:pPr>
            <a:r>
              <a:rPr lang="en-US" sz="2400" dirty="0" smtClean="0">
                <a:cs typeface="Arial" charset="0"/>
              </a:rPr>
              <a:t>Capacity is specific to the task at hand. Various tasks and decisions required different types and levels of capacity.</a:t>
            </a:r>
          </a:p>
        </p:txBody>
      </p:sp>
      <p:sp>
        <p:nvSpPr>
          <p:cNvPr id="6" name="Title 1"/>
          <p:cNvSpPr txBox="1">
            <a:spLocks/>
          </p:cNvSpPr>
          <p:nvPr/>
        </p:nvSpPr>
        <p:spPr>
          <a:xfrm>
            <a:off x="228600" y="3048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Principles of capacity assessment</a:t>
            </a:r>
            <a:endParaRPr lang="en-US" dirty="0"/>
          </a:p>
        </p:txBody>
      </p:sp>
      <p:sp>
        <p:nvSpPr>
          <p:cNvPr id="8" name="Rectangle 7">
            <a:hlinkClick r:id="" action="ppaction://noaction"/>
          </p:cNvPr>
          <p:cNvSpPr/>
          <p:nvPr/>
        </p:nvSpPr>
        <p:spPr>
          <a:xfrm>
            <a:off x="205154" y="3084986"/>
            <a:ext cx="2763368" cy="1403130"/>
          </a:xfrm>
          <a:prstGeom prst="rect">
            <a:avLst/>
          </a:prstGeom>
          <a:solidFill>
            <a:schemeClr val="accent1"/>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Does your client understand their situation?</a:t>
            </a:r>
            <a:endParaRPr lang="en-US" sz="2400" b="1" kern="1200" dirty="0">
              <a:solidFill>
                <a:schemeClr val="tx1"/>
              </a:solidFill>
            </a:endParaRPr>
          </a:p>
        </p:txBody>
      </p:sp>
      <p:sp>
        <p:nvSpPr>
          <p:cNvPr id="9" name="Rectangle 8">
            <a:hlinkClick r:id="" action="ppaction://noaction"/>
          </p:cNvPr>
          <p:cNvSpPr/>
          <p:nvPr/>
        </p:nvSpPr>
        <p:spPr>
          <a:xfrm>
            <a:off x="6152032" y="3084986"/>
            <a:ext cx="2763368" cy="1403130"/>
          </a:xfrm>
          <a:prstGeom prst="rect">
            <a:avLst/>
          </a:prstGeom>
          <a:solidFill>
            <a:schemeClr val="accent5"/>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Does your client understand the benefits of accepting help?</a:t>
            </a:r>
            <a:endParaRPr lang="en-US" sz="2400" b="1" kern="1200" dirty="0">
              <a:solidFill>
                <a:schemeClr val="tx1"/>
              </a:solidFill>
            </a:endParaRPr>
          </a:p>
        </p:txBody>
      </p:sp>
      <p:sp>
        <p:nvSpPr>
          <p:cNvPr id="10" name="Rectangle 9">
            <a:hlinkClick r:id="" action="ppaction://noaction"/>
          </p:cNvPr>
          <p:cNvSpPr/>
          <p:nvPr/>
        </p:nvSpPr>
        <p:spPr>
          <a:xfrm>
            <a:off x="3190316" y="3084986"/>
            <a:ext cx="2763368" cy="1403130"/>
          </a:xfrm>
          <a:prstGeom prst="rect">
            <a:avLst/>
          </a:prstGeom>
          <a:solidFill>
            <a:schemeClr val="accent6"/>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Does your client understand the risks of their behavior?</a:t>
            </a:r>
            <a:endParaRPr lang="en-US" sz="2400" b="1" kern="1200" dirty="0">
              <a:solidFill>
                <a:schemeClr val="tx1"/>
              </a:solidFill>
            </a:endParaRPr>
          </a:p>
        </p:txBody>
      </p:sp>
    </p:spTree>
    <p:custDataLst>
      <p:tags r:id="rId1"/>
    </p:custDataLst>
    <p:extLst>
      <p:ext uri="{BB962C8B-B14F-4D97-AF65-F5344CB8AC3E}">
        <p14:creationId xmlns:p14="http://schemas.microsoft.com/office/powerpoint/2010/main" val="934707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914400" y="3124200"/>
            <a:ext cx="7239000" cy="3046988"/>
          </a:xfrm>
          <a:prstGeom prst="rect">
            <a:avLst/>
          </a:prstGeom>
          <a:noFill/>
        </p:spPr>
        <p:txBody>
          <a:bodyPr wrap="square">
            <a:spAutoFit/>
          </a:bodyPr>
          <a:lstStyle/>
          <a:p>
            <a:pPr>
              <a:spcBef>
                <a:spcPct val="0"/>
              </a:spcBef>
            </a:pPr>
            <a:r>
              <a:rPr lang="en-US" sz="2800" dirty="0"/>
              <a:t>Your assessment of whether the client has the mental facility to understand the elements of </a:t>
            </a:r>
            <a:r>
              <a:rPr lang="en-US" sz="2800" dirty="0" smtClean="0"/>
              <a:t>their </a:t>
            </a:r>
            <a:r>
              <a:rPr lang="en-US" sz="2800" dirty="0"/>
              <a:t>situation as well as the risks and benefits will determine whether you can walk away </a:t>
            </a:r>
            <a:r>
              <a:rPr lang="en-US" sz="2800" dirty="0" smtClean="0"/>
              <a:t>if they  refuse services </a:t>
            </a:r>
            <a:r>
              <a:rPr lang="en-US" sz="2800" dirty="0"/>
              <a:t>or whether you need to refer the client for a full geriatric assessment.</a:t>
            </a:r>
          </a:p>
          <a:p>
            <a:pPr>
              <a:spcBef>
                <a:spcPct val="0"/>
              </a:spcBef>
            </a:pPr>
            <a:endParaRPr lang="en-US" sz="2400" dirty="0">
              <a:latin typeface="Century Gothic" pitchFamily="34" charset="0"/>
            </a:endParaRPr>
          </a:p>
        </p:txBody>
      </p:sp>
      <p:sp>
        <p:nvSpPr>
          <p:cNvPr id="8" name="Rectangle 7">
            <a:hlinkClick r:id="" action="ppaction://noaction"/>
          </p:cNvPr>
          <p:cNvSpPr/>
          <p:nvPr/>
        </p:nvSpPr>
        <p:spPr>
          <a:xfrm>
            <a:off x="914400" y="642632"/>
            <a:ext cx="2763368" cy="1403130"/>
          </a:xfrm>
          <a:prstGeom prst="rect">
            <a:avLst/>
          </a:prstGeom>
          <a:solidFill>
            <a:schemeClr val="accent1"/>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Does your client understand their situation?</a:t>
            </a:r>
            <a:endParaRPr lang="en-US" sz="2400" b="1" kern="1200" dirty="0">
              <a:solidFill>
                <a:schemeClr val="tx1"/>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203" y="29308"/>
            <a:ext cx="2881116"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7303755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914400" y="3586664"/>
            <a:ext cx="7239000" cy="1815882"/>
          </a:xfrm>
          <a:prstGeom prst="rect">
            <a:avLst/>
          </a:prstGeom>
          <a:noFill/>
        </p:spPr>
        <p:txBody>
          <a:bodyPr wrap="square">
            <a:spAutoFit/>
          </a:bodyPr>
          <a:lstStyle/>
          <a:p>
            <a:pPr>
              <a:spcBef>
                <a:spcPct val="0"/>
              </a:spcBef>
            </a:pPr>
            <a:r>
              <a:rPr lang="en-US" sz="2800" dirty="0"/>
              <a:t>People of all ages have the right to make poor decisions and engage in risky behaviors.  However, you need to determine whether your client understands the risk. </a:t>
            </a:r>
            <a:endParaRPr lang="en-US" sz="2400" dirty="0"/>
          </a:p>
        </p:txBody>
      </p:sp>
      <p:sp>
        <p:nvSpPr>
          <p:cNvPr id="6" name="Rectangle 5">
            <a:hlinkClick r:id="" action="ppaction://noaction"/>
          </p:cNvPr>
          <p:cNvSpPr/>
          <p:nvPr/>
        </p:nvSpPr>
        <p:spPr>
          <a:xfrm>
            <a:off x="1066800" y="533400"/>
            <a:ext cx="2763368" cy="1403130"/>
          </a:xfrm>
          <a:prstGeom prst="rect">
            <a:avLst/>
          </a:prstGeom>
          <a:solidFill>
            <a:schemeClr val="accent6"/>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Does your client understand the risks of their behavior?</a:t>
            </a:r>
            <a:endParaRPr lang="en-US" sz="2400" b="1" kern="1200" dirty="0">
              <a:solidFill>
                <a:schemeClr val="tx1"/>
              </a:solidFill>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940061" y="0"/>
            <a:ext cx="2203939" cy="318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00663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914400" y="3159369"/>
            <a:ext cx="7239000" cy="3108543"/>
          </a:xfrm>
          <a:prstGeom prst="rect">
            <a:avLst/>
          </a:prstGeom>
          <a:noFill/>
        </p:spPr>
        <p:txBody>
          <a:bodyPr wrap="square">
            <a:spAutoFit/>
          </a:bodyPr>
          <a:lstStyle/>
          <a:p>
            <a:pPr>
              <a:spcBef>
                <a:spcPct val="0"/>
              </a:spcBef>
            </a:pPr>
            <a:r>
              <a:rPr lang="en-US" sz="2800" dirty="0"/>
              <a:t>You will also need to assess whether your client is able to </a:t>
            </a:r>
            <a:r>
              <a:rPr lang="en-US" sz="2800" dirty="0" smtClean="0"/>
              <a:t>understand </a:t>
            </a:r>
            <a:r>
              <a:rPr lang="en-US" sz="2800" dirty="0"/>
              <a:t>the </a:t>
            </a:r>
            <a:r>
              <a:rPr lang="en-US" sz="2800" dirty="0" smtClean="0"/>
              <a:t>benefits of </a:t>
            </a:r>
            <a:r>
              <a:rPr lang="en-US" sz="2800" dirty="0"/>
              <a:t>accepting help.  Sometimes clients are able to articulate the risks of their behavior </a:t>
            </a:r>
            <a:r>
              <a:rPr lang="en-US" sz="2800" dirty="0" smtClean="0"/>
              <a:t>but </a:t>
            </a:r>
            <a:r>
              <a:rPr lang="en-US" sz="2800" dirty="0"/>
              <a:t>they can’t image those small changes that would minimize those risks and allow them to stay somewhat safely in their own home. </a:t>
            </a:r>
            <a:endParaRPr lang="en-US" sz="2400" dirty="0"/>
          </a:p>
        </p:txBody>
      </p:sp>
      <p:sp>
        <p:nvSpPr>
          <p:cNvPr id="7" name="Rectangle 6">
            <a:hlinkClick r:id="" action="ppaction://noaction"/>
          </p:cNvPr>
          <p:cNvSpPr/>
          <p:nvPr/>
        </p:nvSpPr>
        <p:spPr>
          <a:xfrm>
            <a:off x="1107831" y="793127"/>
            <a:ext cx="2763368" cy="1403130"/>
          </a:xfrm>
          <a:prstGeom prst="rect">
            <a:avLst/>
          </a:prstGeom>
          <a:solidFill>
            <a:schemeClr val="accent5"/>
          </a:solidFill>
          <a:scene3d>
            <a:camera prst="orthographicFront"/>
            <a:lightRig rig="threePt" dir="t">
              <a:rot lat="0" lon="0" rev="7500000"/>
            </a:lightRig>
          </a:scene3d>
          <a:sp3d>
            <a:bevelT w="165100" prst="coolSlant"/>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smtClean="0">
                <a:solidFill>
                  <a:schemeClr val="tx1"/>
                </a:solidFill>
              </a:rPr>
              <a:t>Does your client understand the benefits of accepting help?</a:t>
            </a:r>
            <a:endParaRPr lang="en-US" sz="2400" b="1" kern="1200" dirty="0">
              <a:solidFill>
                <a:schemeClr val="tx1"/>
              </a:solidFill>
            </a:endParaRPr>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256583" y="-105508"/>
            <a:ext cx="195164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49636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smtClean="0"/>
              <a:t>Principles Guiding Practice</a:t>
            </a:r>
            <a:endParaRPr lang="en-US"/>
          </a:p>
        </p:txBody>
      </p:sp>
      <p:graphicFrame>
        <p:nvGraphicFramePr>
          <p:cNvPr id="2" name="Diagram 1"/>
          <p:cNvGraphicFramePr/>
          <p:nvPr>
            <p:extLst>
              <p:ext uri="{D42A27DB-BD31-4B8C-83A1-F6EECF244321}">
                <p14:modId xmlns:p14="http://schemas.microsoft.com/office/powerpoint/2010/main" val="4091630341"/>
              </p:ext>
            </p:extLst>
          </p:nvPr>
        </p:nvGraphicFramePr>
        <p:xfrm>
          <a:off x="685800" y="1143000"/>
          <a:ext cx="82296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txBox="1">
            <a:spLocks/>
          </p:cNvSpPr>
          <p:nvPr/>
        </p:nvSpPr>
        <p:spPr>
          <a:xfrm>
            <a:off x="228600" y="3048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Factors for Case Planning</a:t>
            </a:r>
            <a:endParaRPr lang="en-US" dirty="0"/>
          </a:p>
        </p:txBody>
      </p:sp>
    </p:spTree>
    <p:custDataLst>
      <p:tags r:id="rId1"/>
    </p:custDataLst>
    <p:extLst>
      <p:ext uri="{BB962C8B-B14F-4D97-AF65-F5344CB8AC3E}">
        <p14:creationId xmlns:p14="http://schemas.microsoft.com/office/powerpoint/2010/main" val="2276739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575467"/>
            <a:ext cx="4953000" cy="1384995"/>
          </a:xfrm>
          <a:prstGeom prst="rect">
            <a:avLst/>
          </a:prstGeom>
          <a:noFill/>
        </p:spPr>
        <p:txBody>
          <a:bodyPr wrap="square">
            <a:spAutoFit/>
          </a:bodyPr>
          <a:lstStyle/>
          <a:p>
            <a:pPr>
              <a:spcBef>
                <a:spcPts val="576"/>
              </a:spcBef>
              <a:defRPr/>
            </a:pPr>
            <a:r>
              <a:rPr lang="en-US" sz="2800" dirty="0" smtClean="0">
                <a:cs typeface="Arial" charset="0"/>
              </a:rPr>
              <a:t>Read the case study about Mr. Adams and decide how you might proceed.</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46135"/>
            <a:ext cx="3372758"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228600" y="304800"/>
            <a:ext cx="8686800" cy="8382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smtClean="0"/>
              <a:t>Case study Activity</a:t>
            </a:r>
            <a:endParaRPr lang="en-US" dirty="0"/>
          </a:p>
        </p:txBody>
      </p:sp>
    </p:spTree>
    <p:custDataLst>
      <p:tags r:id="rId1"/>
    </p:custDataLst>
    <p:extLst>
      <p:ext uri="{BB962C8B-B14F-4D97-AF65-F5344CB8AC3E}">
        <p14:creationId xmlns:p14="http://schemas.microsoft.com/office/powerpoint/2010/main" val="2614552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p:txBody>
          <a:bodyPr/>
          <a:lstStyle/>
          <a:p>
            <a:r>
              <a:rPr lang="en-US" dirty="0" smtClean="0"/>
              <a:t>Optional Pre-Test</a:t>
            </a:r>
          </a:p>
          <a:p>
            <a:r>
              <a:rPr lang="en-US" dirty="0" smtClean="0"/>
              <a:t>Q &amp; A</a:t>
            </a:r>
          </a:p>
          <a:p>
            <a:r>
              <a:rPr lang="en-US" dirty="0" smtClean="0"/>
              <a:t>Evaluations</a:t>
            </a:r>
          </a:p>
          <a:p>
            <a:pPr marL="0" indent="0" algn="ctr">
              <a:buNone/>
            </a:pPr>
            <a:r>
              <a:rPr lang="en-US" dirty="0" smtClean="0"/>
              <a:t>Thank you for your time and energy!!!</a:t>
            </a:r>
            <a:endParaRPr lang="en-US" dirty="0"/>
          </a:p>
        </p:txBody>
      </p:sp>
    </p:spTree>
    <p:extLst>
      <p:ext uri="{BB962C8B-B14F-4D97-AF65-F5344CB8AC3E}">
        <p14:creationId xmlns:p14="http://schemas.microsoft.com/office/powerpoint/2010/main" val="13852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idx="4294967295"/>
          </p:nvPr>
        </p:nvSpPr>
        <p:spPr/>
        <p:txBody>
          <a:bodyPr/>
          <a:lstStyle/>
          <a:p>
            <a:pPr defTabSz="912813" eaLnBrk="1" hangingPunct="1"/>
            <a:r>
              <a:rPr lang="en-US" altLang="en-US" dirty="0" smtClean="0"/>
              <a:t>Developing an ID Code</a:t>
            </a:r>
          </a:p>
        </p:txBody>
      </p:sp>
      <p:sp>
        <p:nvSpPr>
          <p:cNvPr id="6148" name="Content Placeholder 2"/>
          <p:cNvSpPr>
            <a:spLocks noGrp="1"/>
          </p:cNvSpPr>
          <p:nvPr>
            <p:ph idx="4294967295"/>
          </p:nvPr>
        </p:nvSpPr>
        <p:spPr/>
        <p:txBody>
          <a:bodyPr/>
          <a:lstStyle/>
          <a:p>
            <a:pPr marL="341313" indent="-341313" defTabSz="912813" eaLnBrk="1" hangingPunct="1"/>
            <a:r>
              <a:rPr lang="en-US" altLang="en-US" dirty="0" smtClean="0"/>
              <a:t>What are the first three letters of your mother’s </a:t>
            </a:r>
            <a:r>
              <a:rPr lang="en-US" altLang="en-US" i="1" dirty="0" smtClean="0"/>
              <a:t>maiden </a:t>
            </a:r>
            <a:r>
              <a:rPr lang="en-US" altLang="en-US" dirty="0" smtClean="0"/>
              <a:t>name?  (Alice </a:t>
            </a:r>
            <a:r>
              <a:rPr lang="en-US" altLang="en-US" i="1" dirty="0" smtClean="0"/>
              <a:t>Smith</a:t>
            </a:r>
            <a:r>
              <a:rPr lang="en-US" altLang="en-US" dirty="0" smtClean="0"/>
              <a:t>)</a:t>
            </a:r>
          </a:p>
          <a:p>
            <a:pPr marL="341313" indent="-341313" defTabSz="912813" eaLnBrk="1" hangingPunct="1"/>
            <a:r>
              <a:rPr lang="en-US" altLang="en-US" dirty="0" smtClean="0"/>
              <a:t>What are the first three letters of your mother’s </a:t>
            </a:r>
            <a:r>
              <a:rPr lang="en-US" altLang="en-US" i="1" dirty="0" smtClean="0"/>
              <a:t>First </a:t>
            </a:r>
            <a:r>
              <a:rPr lang="en-US" altLang="en-US" dirty="0" smtClean="0"/>
              <a:t>name?  (</a:t>
            </a:r>
            <a:r>
              <a:rPr lang="en-US" altLang="en-US" i="1" dirty="0" smtClean="0"/>
              <a:t>Alice</a:t>
            </a:r>
            <a:r>
              <a:rPr lang="en-US" altLang="en-US" dirty="0" smtClean="0"/>
              <a:t> Smith)</a:t>
            </a:r>
          </a:p>
          <a:p>
            <a:pPr marL="341313" indent="-341313" defTabSz="912813" eaLnBrk="1" hangingPunct="1"/>
            <a:r>
              <a:rPr lang="en-US" altLang="en-US" dirty="0" smtClean="0"/>
              <a:t>What are the numerals for the DAY you were born? (Nov 29th)</a:t>
            </a:r>
          </a:p>
          <a:p>
            <a:pPr marL="341313" indent="-341313" defTabSz="912813" eaLnBrk="1" hangingPunct="1">
              <a:buFontTx/>
              <a:buNone/>
            </a:pPr>
            <a:endParaRPr lang="en-US" altLang="en-US" dirty="0" smtClean="0"/>
          </a:p>
          <a:p>
            <a:pPr marL="341313" indent="-341313" defTabSz="912813" eaLnBrk="1" hangingPunct="1">
              <a:buFontTx/>
              <a:buNone/>
            </a:pPr>
            <a:r>
              <a:rPr lang="en-US" altLang="en-US" dirty="0" smtClean="0"/>
              <a:t>Trainee ID Code</a:t>
            </a:r>
          </a:p>
          <a:p>
            <a:pPr marL="341313" indent="-341313" defTabSz="912813" eaLnBrk="1" hangingPunct="1">
              <a:buFontTx/>
              <a:buNone/>
            </a:pPr>
            <a:endParaRPr lang="en-US" altLang="en-US" dirty="0" smtClean="0"/>
          </a:p>
        </p:txBody>
      </p:sp>
      <p:graphicFrame>
        <p:nvGraphicFramePr>
          <p:cNvPr id="5" name="Table 4"/>
          <p:cNvGraphicFramePr>
            <a:graphicFrameLocks noGrp="1"/>
          </p:cNvGraphicFramePr>
          <p:nvPr/>
        </p:nvGraphicFramePr>
        <p:xfrm>
          <a:off x="3733800" y="5029200"/>
          <a:ext cx="4876800" cy="828675"/>
        </p:xfrm>
        <a:graphic>
          <a:graphicData uri="http://schemas.openxmlformats.org/drawingml/2006/table">
            <a:tbl>
              <a:tblPr/>
              <a:tblGrid>
                <a:gridCol w="609600"/>
                <a:gridCol w="609600"/>
                <a:gridCol w="609600"/>
                <a:gridCol w="609600"/>
                <a:gridCol w="609600"/>
                <a:gridCol w="609600"/>
                <a:gridCol w="609600"/>
                <a:gridCol w="609600"/>
              </a:tblGrid>
              <a:tr h="828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Trebuchet MS" pitchFamily="34" charset="0"/>
                          <a:cs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ECA"/>
                    </a:solidFill>
                  </a:tcPr>
                </a:tc>
              </a:tr>
            </a:tbl>
          </a:graphicData>
        </a:graphic>
      </p:graphicFrame>
    </p:spTree>
    <p:extLst>
      <p:ext uri="{BB962C8B-B14F-4D97-AF65-F5344CB8AC3E}">
        <p14:creationId xmlns:p14="http://schemas.microsoft.com/office/powerpoint/2010/main" val="3309474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Learning Objectives</a:t>
            </a:r>
            <a:endParaRPr lang="en-US" dirty="0"/>
          </a:p>
        </p:txBody>
      </p:sp>
      <p:sp>
        <p:nvSpPr>
          <p:cNvPr id="3" name="Content Placeholder 2"/>
          <p:cNvSpPr>
            <a:spLocks noGrp="1"/>
          </p:cNvSpPr>
          <p:nvPr>
            <p:ph idx="1"/>
          </p:nvPr>
        </p:nvSpPr>
        <p:spPr>
          <a:xfrm>
            <a:off x="457200" y="1600200"/>
            <a:ext cx="7696200" cy="4800600"/>
          </a:xfrm>
        </p:spPr>
        <p:txBody>
          <a:bodyPr>
            <a:normAutofit/>
          </a:bodyPr>
          <a:lstStyle/>
          <a:p>
            <a:pPr marL="754380" lvl="0" indent="-514350">
              <a:lnSpc>
                <a:spcPct val="110000"/>
              </a:lnSpc>
              <a:buFont typeface="+mj-lt"/>
              <a:buAutoNum type="arabicPeriod"/>
            </a:pPr>
            <a:r>
              <a:rPr lang="en-US" sz="3000" dirty="0" smtClean="0"/>
              <a:t>Describe APS Clients.</a:t>
            </a:r>
          </a:p>
          <a:p>
            <a:pPr marL="754380" lvl="0" indent="-514350">
              <a:lnSpc>
                <a:spcPct val="110000"/>
              </a:lnSpc>
              <a:buFont typeface="+mj-lt"/>
              <a:buAutoNum type="arabicPeriod"/>
            </a:pPr>
            <a:r>
              <a:rPr lang="en-US" sz="3000" dirty="0" smtClean="0"/>
              <a:t>Explain APS worker’s roles and responsibilities under their state mandates.</a:t>
            </a:r>
          </a:p>
          <a:p>
            <a:pPr marL="754380" indent="-514350">
              <a:lnSpc>
                <a:spcPct val="110000"/>
              </a:lnSpc>
              <a:buFont typeface="+mj-lt"/>
              <a:buAutoNum type="arabicPeriod"/>
            </a:pPr>
            <a:r>
              <a:rPr lang="en-US" sz="2800" dirty="0" smtClean="0"/>
              <a:t>Evaluate simple APS referrals.</a:t>
            </a:r>
            <a:endParaRPr lang="en-US" sz="2800" dirty="0"/>
          </a:p>
          <a:p>
            <a:pPr marL="754380" indent="-514350">
              <a:lnSpc>
                <a:spcPct val="110000"/>
              </a:lnSpc>
              <a:buFont typeface="+mj-lt"/>
              <a:buAutoNum type="arabicPeriod"/>
            </a:pPr>
            <a:r>
              <a:rPr lang="en-US" sz="3000" dirty="0" smtClean="0"/>
              <a:t>Develop a basic case plan.</a:t>
            </a:r>
          </a:p>
          <a:p>
            <a:pPr marL="754380" indent="-514350">
              <a:lnSpc>
                <a:spcPct val="110000"/>
              </a:lnSpc>
              <a:buFont typeface="+mj-lt"/>
              <a:buAutoNum type="arabicPeriod"/>
            </a:pPr>
            <a:r>
              <a:rPr lang="en-US" sz="3000" dirty="0" smtClean="0"/>
              <a:t>Apply key terminology used in APS.</a:t>
            </a:r>
            <a:endParaRPr lang="en-US" dirty="0" smtClean="0"/>
          </a:p>
          <a:p>
            <a:endParaRPr lang="en-US" dirty="0"/>
          </a:p>
        </p:txBody>
      </p:sp>
    </p:spTree>
    <p:extLst>
      <p:ext uri="{BB962C8B-B14F-4D97-AF65-F5344CB8AC3E}">
        <p14:creationId xmlns:p14="http://schemas.microsoft.com/office/powerpoint/2010/main" val="121930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609600" y="2017791"/>
            <a:ext cx="6248400" cy="2092881"/>
          </a:xfrm>
          <a:prstGeom prst="rect">
            <a:avLst/>
          </a:prstGeom>
          <a:noFill/>
        </p:spPr>
        <p:txBody>
          <a:bodyPr wrap="square">
            <a:spAutoFit/>
          </a:bodyPr>
          <a:lstStyle/>
          <a:p>
            <a:pPr marL="347472" indent="-347472">
              <a:spcBef>
                <a:spcPts val="576"/>
              </a:spcBef>
              <a:defRPr/>
            </a:pPr>
            <a:r>
              <a:rPr lang="en-US" sz="2400" dirty="0" smtClean="0">
                <a:cs typeface="Arial" charset="0"/>
              </a:rPr>
              <a:t>Title XX of the Social Security Act</a:t>
            </a:r>
          </a:p>
          <a:p>
            <a:pPr marL="347472" indent="-347472">
              <a:spcBef>
                <a:spcPts val="576"/>
              </a:spcBef>
              <a:buFont typeface="Arial" pitchFamily="34" charset="0"/>
              <a:buChar char="•"/>
              <a:defRPr/>
            </a:pPr>
            <a:r>
              <a:rPr lang="en-US" sz="2400" dirty="0" smtClean="0">
                <a:cs typeface="Arial" charset="0"/>
              </a:rPr>
              <a:t>Enacted in 1975</a:t>
            </a:r>
          </a:p>
          <a:p>
            <a:pPr marL="347472" indent="-347472">
              <a:spcBef>
                <a:spcPts val="576"/>
              </a:spcBef>
              <a:buFont typeface="Arial" pitchFamily="34" charset="0"/>
              <a:buChar char="•"/>
              <a:defRPr/>
            </a:pPr>
            <a:r>
              <a:rPr lang="en-US" sz="2400" dirty="0" smtClean="0">
                <a:cs typeface="Arial" charset="0"/>
              </a:rPr>
              <a:t>Permitted states to use funds, known today as Social Services Block Grants (SSBG), for advocacy and services to:</a:t>
            </a:r>
            <a:endParaRPr lang="en-US" sz="2400" dirty="0">
              <a:cs typeface="Arial" charset="0"/>
            </a:endParaRPr>
          </a:p>
        </p:txBody>
      </p:sp>
      <p:sp>
        <p:nvSpPr>
          <p:cNvPr id="9" name="TextBox 8"/>
          <p:cNvSpPr txBox="1"/>
          <p:nvPr/>
        </p:nvSpPr>
        <p:spPr>
          <a:xfrm>
            <a:off x="609600" y="4114800"/>
            <a:ext cx="7467600" cy="1938992"/>
          </a:xfrm>
          <a:prstGeom prst="rect">
            <a:avLst/>
          </a:prstGeom>
          <a:noFill/>
        </p:spPr>
        <p:txBody>
          <a:bodyPr wrap="square">
            <a:spAutoFit/>
          </a:bodyPr>
          <a:lstStyle/>
          <a:p>
            <a:pPr marL="914400">
              <a:spcBef>
                <a:spcPts val="576"/>
              </a:spcBef>
              <a:defRPr/>
            </a:pPr>
            <a:r>
              <a:rPr lang="en-US" sz="2400" i="1" dirty="0" smtClean="0">
                <a:cs typeface="Arial" charset="0"/>
              </a:rPr>
              <a:t>Adults who, “as a result of physical or mental limitations, are unable to act in their own behalf; are seriously limited in the management of their affairs; are neglected or exploited; or are living in unsafe or hazardous conditions.“</a:t>
            </a:r>
            <a:endParaRPr lang="en-US" sz="2400" i="1" dirty="0">
              <a:cs typeface="Arial" charset="0"/>
            </a:endParaRPr>
          </a:p>
        </p:txBody>
      </p:sp>
      <p:sp>
        <p:nvSpPr>
          <p:cNvPr id="5" name="Rectangle 2"/>
          <p:cNvSpPr txBox="1">
            <a:spLocks noChangeArrowheads="1"/>
          </p:cNvSpPr>
          <p:nvPr/>
        </p:nvSpPr>
        <p:spPr>
          <a:xfrm>
            <a:off x="457200" y="3048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dirty="0" smtClean="0"/>
              <a:t>History of aps</a:t>
            </a:r>
          </a:p>
        </p:txBody>
      </p:sp>
      <p:pic>
        <p:nvPicPr>
          <p:cNvPr id="1026" name="Picture 2" descr="C:\Users\Monkey\AppData\Local\Microsoft\Windows\Temporary Internet Files\Content.IE5\83SF5FY6\658480923_13840980512[1].jpg"/>
          <p:cNvPicPr>
            <a:picLocks noChangeAspect="1" noChangeArrowheads="1"/>
          </p:cNvPicPr>
          <p:nvPr/>
        </p:nvPicPr>
        <p:blipFill rotWithShape="1">
          <a:blip r:embed="rId4">
            <a:extLst>
              <a:ext uri="{28A0092B-C50C-407E-A947-70E740481C1C}">
                <a14:useLocalDpi xmlns:a14="http://schemas.microsoft.com/office/drawing/2010/main" val="0"/>
              </a:ext>
            </a:extLst>
          </a:blip>
          <a:srcRect l="12359" t="6667" r="10127" b="9333"/>
          <a:stretch/>
        </p:blipFill>
        <p:spPr bwMode="auto">
          <a:xfrm>
            <a:off x="5324928" y="0"/>
            <a:ext cx="3819072"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981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165196" y="533400"/>
            <a:ext cx="4800600" cy="914400"/>
          </a:xfrm>
          <a:prstGeom prst="roundRect">
            <a:avLst/>
          </a:prstGeom>
          <a:solidFill>
            <a:schemeClr val="bg1"/>
          </a:solidFill>
          <a:ln>
            <a:solidFill>
              <a:srgbClr val="221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221F63"/>
                </a:solidFill>
              </a:rPr>
              <a:t>Congressional hearings prompted states to enact reporting laws.</a:t>
            </a:r>
            <a:endParaRPr lang="en-US" sz="2400" dirty="0">
              <a:solidFill>
                <a:srgbClr val="221F63"/>
              </a:solidFill>
            </a:endParaRPr>
          </a:p>
        </p:txBody>
      </p:sp>
      <p:pic>
        <p:nvPicPr>
          <p:cNvPr id="6" name="Picture 3"/>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001645" y="1676400"/>
            <a:ext cx="5129213" cy="345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ounded Rectangle 6"/>
          <p:cNvSpPr/>
          <p:nvPr/>
        </p:nvSpPr>
        <p:spPr>
          <a:xfrm>
            <a:off x="2165196" y="5334000"/>
            <a:ext cx="4800600" cy="1219200"/>
          </a:xfrm>
          <a:prstGeom prst="roundRect">
            <a:avLst/>
          </a:prstGeom>
          <a:solidFill>
            <a:schemeClr val="bg1"/>
          </a:solidFill>
          <a:ln>
            <a:solidFill>
              <a:srgbClr val="221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221F63"/>
                </a:solidFill>
              </a:rPr>
              <a:t>National Center on Elder Abuse</a:t>
            </a:r>
          </a:p>
          <a:p>
            <a:pPr algn="ctr"/>
            <a:r>
              <a:rPr lang="en-US" sz="2400" dirty="0">
                <a:solidFill>
                  <a:srgbClr val="221F63"/>
                </a:solidFill>
              </a:rPr>
              <a:t>http://www.ncea.aoa.gov/</a:t>
            </a:r>
          </a:p>
        </p:txBody>
      </p:sp>
    </p:spTree>
    <p:custDataLst>
      <p:tags r:id="rId1"/>
    </p:custDataLst>
    <p:extLst>
      <p:ext uri="{BB962C8B-B14F-4D97-AF65-F5344CB8AC3E}">
        <p14:creationId xmlns:p14="http://schemas.microsoft.com/office/powerpoint/2010/main" val="2257717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38908" y="1385698"/>
            <a:ext cx="8001000" cy="4708981"/>
          </a:xfrm>
          <a:prstGeom prst="rect">
            <a:avLst/>
          </a:prstGeom>
          <a:noFill/>
        </p:spPr>
        <p:txBody>
          <a:bodyPr wrap="square">
            <a:spAutoFit/>
          </a:bodyPr>
          <a:lstStyle/>
          <a:p>
            <a:pPr>
              <a:spcBef>
                <a:spcPts val="576"/>
              </a:spcBef>
              <a:buFont typeface="Arial" pitchFamily="34" charset="0"/>
              <a:buChar char="•"/>
              <a:defRPr/>
            </a:pPr>
            <a:r>
              <a:rPr lang="en-US" sz="2800" dirty="0" smtClean="0">
                <a:cs typeface="Arial" charset="0"/>
              </a:rPr>
              <a:t> Adults have the right to be safe.</a:t>
            </a:r>
          </a:p>
          <a:p>
            <a:pPr marL="231775" indent="-231775">
              <a:spcBef>
                <a:spcPts val="576"/>
              </a:spcBef>
              <a:buFont typeface="Arial" pitchFamily="34" charset="0"/>
              <a:buChar char="•"/>
              <a:defRPr/>
            </a:pPr>
            <a:r>
              <a:rPr lang="en-US" sz="2800" dirty="0" smtClean="0">
                <a:cs typeface="Arial" charset="0"/>
              </a:rPr>
              <a:t>Adults retain all their civil and constitutional rights unless some of these rights have been restricted by court action.</a:t>
            </a:r>
          </a:p>
          <a:p>
            <a:pPr marL="231775" indent="-231775">
              <a:spcBef>
                <a:spcPts val="576"/>
              </a:spcBef>
              <a:buFont typeface="Arial" pitchFamily="34" charset="0"/>
              <a:buChar char="•"/>
              <a:defRPr/>
            </a:pPr>
            <a:r>
              <a:rPr lang="en-US" sz="2800" dirty="0" smtClean="0">
                <a:cs typeface="Arial" charset="0"/>
              </a:rPr>
              <a:t>Adults have the right to make decisions that do not conform with societal norms as long as these decisions do not harm others.</a:t>
            </a:r>
          </a:p>
          <a:p>
            <a:pPr marL="231775" indent="-231775">
              <a:spcBef>
                <a:spcPts val="576"/>
              </a:spcBef>
              <a:buFont typeface="Arial" pitchFamily="34" charset="0"/>
              <a:buChar char="•"/>
              <a:defRPr/>
            </a:pPr>
            <a:r>
              <a:rPr lang="en-US" sz="2800" dirty="0" smtClean="0">
                <a:cs typeface="Arial" charset="0"/>
              </a:rPr>
              <a:t>Adults are presumed to have decision-making capacity unless a court adjudicates otherwise.</a:t>
            </a:r>
          </a:p>
          <a:p>
            <a:pPr marL="231775" indent="-231775">
              <a:spcBef>
                <a:spcPts val="576"/>
              </a:spcBef>
              <a:buFont typeface="Arial" pitchFamily="34" charset="0"/>
              <a:buChar char="•"/>
              <a:defRPr/>
            </a:pPr>
            <a:r>
              <a:rPr lang="en-US" sz="2800" dirty="0" smtClean="0">
                <a:cs typeface="Arial" charset="0"/>
              </a:rPr>
              <a:t>Adults have the right to accept or refuse services.</a:t>
            </a:r>
          </a:p>
        </p:txBody>
      </p:sp>
      <p:sp>
        <p:nvSpPr>
          <p:cNvPr id="6" name="TextBox 5"/>
          <p:cNvSpPr txBox="1"/>
          <p:nvPr/>
        </p:nvSpPr>
        <p:spPr>
          <a:xfrm>
            <a:off x="592015" y="6247246"/>
            <a:ext cx="8229600" cy="307777"/>
          </a:xfrm>
          <a:prstGeom prst="rect">
            <a:avLst/>
          </a:prstGeom>
          <a:noFill/>
        </p:spPr>
        <p:txBody>
          <a:bodyPr wrap="square">
            <a:spAutoFit/>
          </a:bodyPr>
          <a:lstStyle/>
          <a:p>
            <a:pPr>
              <a:spcBef>
                <a:spcPts val="576"/>
              </a:spcBef>
              <a:tabLst>
                <a:tab pos="0" algn="l"/>
              </a:tabLst>
              <a:defRPr/>
            </a:pPr>
            <a:r>
              <a:rPr lang="en-US" sz="1400" dirty="0" smtClean="0">
                <a:cs typeface="Arial" charset="0"/>
              </a:rPr>
              <a:t>From NAPSA (APS) Code </a:t>
            </a:r>
            <a:r>
              <a:rPr lang="en-US" sz="1400" dirty="0">
                <a:cs typeface="Arial" charset="0"/>
              </a:rPr>
              <a:t>of Ethics http://www.napsa-now.org/about-napsa/code-of-ethics/</a:t>
            </a:r>
            <a:endParaRPr lang="en-US" sz="1400" dirty="0" smtClean="0">
              <a:cs typeface="Arial" charset="0"/>
            </a:endParaRPr>
          </a:p>
        </p:txBody>
      </p:sp>
      <p:sp>
        <p:nvSpPr>
          <p:cNvPr id="8" name="Rectangle 2"/>
          <p:cNvSpPr txBox="1">
            <a:spLocks noChangeArrowheads="1"/>
          </p:cNvSpPr>
          <p:nvPr/>
        </p:nvSpPr>
        <p:spPr>
          <a:xfrm>
            <a:off x="339969" y="304800"/>
            <a:ext cx="4299439"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2813"/>
            <a:r>
              <a:rPr lang="en-US" altLang="en-US" sz="3200" dirty="0" smtClean="0"/>
              <a:t>Practice Principles</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10561"/>
          <a:stretch/>
        </p:blipFill>
        <p:spPr>
          <a:xfrm>
            <a:off x="4764171" y="255207"/>
            <a:ext cx="4180745" cy="822960"/>
          </a:xfrm>
          <a:prstGeom prst="rect">
            <a:avLst/>
          </a:prstGeom>
        </p:spPr>
      </p:pic>
    </p:spTree>
    <p:custDataLst>
      <p:tags r:id="rId1"/>
    </p:custDataLst>
    <p:extLst>
      <p:ext uri="{BB962C8B-B14F-4D97-AF65-F5344CB8AC3E}">
        <p14:creationId xmlns:p14="http://schemas.microsoft.com/office/powerpoint/2010/main" val="4210422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7f609950-8a70-4887-9810-77cd99d90261"/>
  <p:tag name="ARTICULATE_TITLE_TAG" val="History of APS"/>
  <p:tag name="AUDIO_ID" val="261"/>
  <p:tag name="ELAPSEDTIME" val="47.4"/>
  <p:tag name="ANNOTATION_COUNT" val="0"/>
  <p:tag name="ARTICULATE_SLIDE_PAUSE" val="1"/>
  <p:tag name="ARTICULATE_NAV_LEVEL" val="1"/>
  <p:tag name="ARTICULATE_PLAYLIST_ID" val="-1"/>
  <p:tag name="ARTICULATE_LOCK_SLIDE" val="0"/>
  <p:tag name="TIMELINE" val="13.70"/>
  <p:tag name="ARTICULATE_SLIDE_NAV" val="7"/>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Victims"/>
  <p:tag name="ARTICULATE_SLIDE_GUID" val="7f609950-8a70-4887-9810-77cd99d90313"/>
  <p:tag name="AUDIO_ID" val="313"/>
  <p:tag name="ELAPSEDTIME" val="30.0"/>
  <p:tag name="ANNOTATION_COUNT" val="0"/>
  <p:tag name="ARTICULATE_SLIDE_PAUSE" val="1"/>
  <p:tag name="ARTICULATE_NAV_LEVEL" val="1"/>
  <p:tag name="ARTICULATE_PLAYLIST_ID" val="-1"/>
  <p:tag name="ARTICULATE_LOCK_SLIDE" val="0"/>
  <p:tag name="TIMELINE" val="6.20/12.90/25.90/28.20"/>
  <p:tag name="ARTICULATE_SLIDE_NAV" val="59"/>
</p:tagLst>
</file>

<file path=ppt/tags/tag100.xml><?xml version="1.0" encoding="utf-8"?>
<p:tagLst xmlns:a="http://schemas.openxmlformats.org/drawingml/2006/main" xmlns:r="http://schemas.openxmlformats.org/officeDocument/2006/relationships" xmlns:p="http://schemas.openxmlformats.org/presentationml/2006/main">
  <p:tag name="EN_PROPERTIES_UNSET" val="1"/>
  <p:tag name="ENGAGE_INTERACTION_TRAP" val="1"/>
  <p:tag name="ENGAGE_INTERACTION_FINISH" val="2"/>
  <p:tag name="ENGAGE_INTERACTION_FINISH_MESSAGE" val="Next Slide"/>
  <p:tag name="ARTICULATE_SLIDE_GUID" val="ccb1f8dc-c913-43a8-bebd-d657a50b3a7f"/>
  <p:tag name="AUDIO_ID" val="376"/>
  <p:tag name="ANNOTATION_COUNT" val="0"/>
  <p:tag name="ARTICULATE_SLIDE_PAUSE" val="1"/>
  <p:tag name="ARTICULATE_NAV_LEVEL" val="1"/>
  <p:tag name="ARTICULATE_PLAYLIST_ID" val="-1"/>
  <p:tag name="ARTICULATE_LOCK_SLIDE" val="0"/>
  <p:tag name="ARTICULATE_PREV_BUTTON_ID" val="362"/>
  <p:tag name="OVERRIDE" val="ENGAGE_INTERACTION_SLIDE"/>
  <p:tag name="ENGAGE_INTERACTION_TITLE" val="Principles Guiding Practice"/>
  <p:tag name="ENGAGE_INTERACTION_FILENAME" val="C:\+PROJECTS\APS Overview 2015\Practice Principles1.intr"/>
  <p:tag name="ENGAGE_INTERACTION_SLIDE_ID" val="376"/>
  <p:tag name="ENGAGE_INTERACTION_FORCE_UPDATE" val="0"/>
  <p:tag name="ENGAGE_LAST_MODIFY_DATE" val="42035.4374652778"/>
  <p:tag name="ELAPSEDTIME" val="47.865"/>
  <p:tag name="ARTICULATE_SLIDE_NAV" val="108"/>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TITLE_TAG" val="Case Study"/>
  <p:tag name="ARTICULATE_SLIDE_GUID" val="7f609950-8a70-4887-9810-77cd99d90380"/>
  <p:tag name="AUDIO_ID" val="380"/>
  <p:tag name="ELAPSEDTIME" val="11.2"/>
  <p:tag name="ANNOTATION_COUNT" val="0"/>
  <p:tag name="ARTICULATE_SLIDE_PAUSE" val="1"/>
  <p:tag name="ARTICULATE_NAV_LEVEL" val="1"/>
  <p:tag name="ARTICULATE_PLAYLIST_ID" val="-1"/>
  <p:tag name="ARTICULATE_LOCK_SLIDE" val="0"/>
  <p:tag name="ARTICULATE_SLIDE_NAV" val="113"/>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BULLET_4" val="8226"/>
  <p:tag name="BULLET_1" val="8226"/>
  <p:tag name="BULLET_2" val="8226"/>
  <p:tag name="BULLET_3"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Abusers"/>
  <p:tag name="ARTICULATE_SLIDE_GUID" val="7f609950-8a70-4887-9810-77cd99d90311"/>
  <p:tag name="AUDIO_ID" val="311"/>
  <p:tag name="ELAPSEDTIME" val="45.3"/>
  <p:tag name="ANNOTATION_COUNT" val="0"/>
  <p:tag name="ARTICULATE_SLIDE_PAUSE" val="1"/>
  <p:tag name="ARTICULATE_NAV_LEVEL" val="1"/>
  <p:tag name="ARTICULATE_PLAYLIST_ID" val="-1"/>
  <p:tag name="ARTICULATE_LOCK_SLIDE" val="0"/>
  <p:tag name="ARTICULATE_PREV_BUTTON_ID" val="302"/>
  <p:tag name="TIMELINE" val="7.90/16.00/23.70/31.70/39.50"/>
  <p:tag name="ARTICULATE_SLIDE_NAV" val="58"/>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Causes or Motives of Abuse or Neglect"/>
  <p:tag name="ARTICULATE_SLIDE_GUID" val="7f609950-8a70-4887-9810-77cd99d90314"/>
  <p:tag name="AUDIO_ID" val="314"/>
  <p:tag name="ELAPSEDTIME" val="61.0"/>
  <p:tag name="ANNOTATION_COUNT" val="0"/>
  <p:tag name="ARTICULATE_SLIDE_PAUSE" val="1"/>
  <p:tag name="ARTICULATE_NAV_LEVEL" val="1"/>
  <p:tag name="ARTICULATE_PLAYLIST_ID" val="-1"/>
  <p:tag name="ARTICULATE_LOCK_SLIDE" val="0"/>
  <p:tag name="TIMELINE" val="18.40/24.20/40.30/56.50"/>
  <p:tag name="ARTICULATE_SLIDE_NAV" val="6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uest2\AppData\Local\Temp\articulate\presenter\imgtemp\RMbJT5DH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APS State Mandate CA"/>
  <p:tag name="ARTICULATE_SLIDE_GUID" val="7f609950-8a70-4887-9810-77cd99d90264"/>
  <p:tag name="AUDIO_ID" val="264"/>
  <p:tag name="ELAPSEDTIME" val="14.1"/>
  <p:tag name="ANNOTATION_COUNT" val="0"/>
  <p:tag name="ARTICULATE_SLIDE_PAUSE" val="1"/>
  <p:tag name="ARTICULATE_NAV_LEVEL" val="2"/>
  <p:tag name="ARTICULATE_PLAYLIST_ID" val="-1"/>
  <p:tag name="ARTICULATE_LOCK_SLIDE" val="0"/>
  <p:tag name="ARTICULATE_SLIDE_NAV" val="9"/>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Definitions"/>
  <p:tag name="ARTICULATE_SLIDE_GUID" val="7f609950-8a70-4887-9810-77cd99d90266"/>
  <p:tag name="AUDIO_ID" val="266"/>
  <p:tag name="ELAPSEDTIME" val="9.1"/>
  <p:tag name="ANNOTATION_COUNT" val="0"/>
  <p:tag name="ARTICULATE_SLIDE_PAUSE" val="1"/>
  <p:tag name="ARTICULATE_NAV_LEVEL" val="1"/>
  <p:tag name="ARTICULATE_PLAYLIST_ID" val="-1"/>
  <p:tag name="ARTICULATE_LOCK_SLIDE" val="1"/>
  <p:tag name="ARTICULATE_SLIDE_NAV" val="11"/>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uest2\AppData\Local\Temp\articulate\presenter\imgtemp\4nqS2yIK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UDIO_ID" val="468"/>
  <p:tag name="ELAPSEDTIME" val="5.1"/>
  <p:tag name="ANNOTATION_COUNT" val="0"/>
  <p:tag name="ARTICULATE_SLIDE_GUID" val="fb08a81e-b084-4c07-b736-448a44aaaa5b"/>
  <p:tag name="ARTICULATE_SLIDE_PAUSE" val="1"/>
  <p:tag name="ARTICULATE_NAV_LEVEL" val="1"/>
  <p:tag name="ARTICULATE_HIDE_SLIDE" val="1"/>
  <p:tag name="ARTICULATE_PLAYLIST_ID" val="-1"/>
  <p:tag name="ARTICULATE_LOCK_SLIDE" val="0"/>
  <p:tag name="ARTICULATE_NEXT_BUTTON_ID" val="275"/>
  <p:tag name="ARTICULATE_PREV_BUTTON_ID" val="275"/>
  <p:tag name="ARTICULATE_SLIDE_NAV" val="13"/>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uest2\AppData\Local\Temp\articulate\presenter\imgtemp\4nqS2yIK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Congressional Hearings"/>
  <p:tag name="ARTICULATE_SLIDE_GUID" val="7f609950-8a70-4887-9810-77cd99d90263"/>
  <p:tag name="AUDIO_ID" val="263"/>
  <p:tag name="ELAPSEDTIME" val="51.0"/>
  <p:tag name="ANNOTATION_COUNT" val="0"/>
  <p:tag name="ARTICULATE_SLIDE_PAUSE" val="1"/>
  <p:tag name="ARTICULATE_NAV_LEVEL" val="2"/>
  <p:tag name="ARTICULATE_PLAYLIST_ID" val="-1"/>
  <p:tag name="ARTICULATE_LOCK_SLIDE" val="0"/>
  <p:tag name="ARTICULATE_SLIDE_NAV" val="8"/>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UDIO_ID" val="469"/>
  <p:tag name="ELAPSEDTIME" val="20.4"/>
  <p:tag name="ANNOTATION_COUNT" val="0"/>
  <p:tag name="ARTICULATE_SLIDE_GUID" val="f6e225e1-8ae0-4afa-b8f7-2306c16b7aee"/>
  <p:tag name="ARTICULATE_SLIDE_PAUSE" val="1"/>
  <p:tag name="ARTICULATE_NAV_LEVEL" val="1"/>
  <p:tag name="ARTICULATE_HIDE_SLIDE" val="1"/>
  <p:tag name="ARTICULATE_PLAYLIST_ID" val="-1"/>
  <p:tag name="ARTICULATE_LOCK_SLIDE" val="0"/>
  <p:tag name="ARTICULATE_NEXT_BUTTON_ID" val="275"/>
  <p:tag name="ARTICULATE_PREV_BUTTON_ID" val="275"/>
  <p:tag name="ARTICULATE_SLIDE_NAV" val="14"/>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RTICULATE_TITLE_TAG" val="A Closer Look At Disability"/>
  <p:tag name="ARTICULATE_SLIDE_GUID" val="7f609950-8a70-4887-9810-77cd99d90269"/>
  <p:tag name="AUDIO_ID" val="269"/>
  <p:tag name="ELAPSEDTIME" val="76.0"/>
  <p:tag name="ANNOTATION_COUNT" val="0"/>
  <p:tag name="ARTICULATE_SLIDE_PAUSE" val="1"/>
  <p:tag name="ARTICULATE_NAV_LEVEL" val="1"/>
  <p:tag name="ARTICULATE_PLAYLIST_ID" val="-1"/>
  <p:tag name="ARTICULATE_LOCK_SLIDE" val="0"/>
  <p:tag name="ARTICULATE_PREV_BUTTON_ID" val="266"/>
  <p:tag name="TIMELINE" val="6.60/18.80/31.30/47.80/64.60"/>
  <p:tag name="ARTICULATE_SLIDE_NAV" val="15"/>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36"/>
  <p:tag name="MARGIN_3" val="72"/>
  <p:tag name="MARGIN_4" val="108"/>
  <p:tag name="MARGIN_5" val="144"/>
  <p:tag name="FONT_SIZE" val="11"/>
</p:tagLst>
</file>

<file path=ppt/tags/tag36.xml><?xml version="1.0" encoding="utf-8"?>
<p:tagLst xmlns:a="http://schemas.openxmlformats.org/drawingml/2006/main" xmlns:r="http://schemas.openxmlformats.org/officeDocument/2006/relationships" xmlns:p="http://schemas.openxmlformats.org/presentationml/2006/main">
  <p:tag name="ARTICULATE_TITLE_TAG" val="Factors Affecting Disability and Dependence"/>
  <p:tag name="ARTICULATE_SLIDE_GUID" val="7f609950-8a70-4887-9810-77cd99d90270"/>
  <p:tag name="AUDIO_ID" val="270"/>
  <p:tag name="ELAPSEDTIME" val="101.1"/>
  <p:tag name="ANNOTATION_COUNT" val="0"/>
  <p:tag name="ARTICULATE_SLIDE_PAUSE" val="1"/>
  <p:tag name="ARTICULATE_NAV_LEVEL" val="1"/>
  <p:tag name="ARTICULATE_PLAYLIST_ID" val="-1"/>
  <p:tag name="ARTICULATE_LOCK_SLIDE" val="0"/>
  <p:tag name="TIMELINE" val="14.40/24.00/36.40/42.50/60.90/95.70/96.70"/>
  <p:tag name="ARTICULATE_SLIDE_NAV" val="16"/>
</p:tagLst>
</file>

<file path=ppt/tags/tag37.xml><?xml version="1.0" encoding="utf-8"?>
<p:tagLst xmlns:a="http://schemas.openxmlformats.org/drawingml/2006/main" xmlns:r="http://schemas.openxmlformats.org/officeDocument/2006/relationships" xmlns:p="http://schemas.openxmlformats.org/presentationml/2006/main">
  <p:tag name="BULLET_18" val="8226"/>
  <p:tag name="BULLET_19" val="8226"/>
  <p:tag name="BULLET_16" val="8226"/>
  <p:tag name="BULLET_17"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0"/>
  <p:tag name="MARGIN_2" val="36"/>
  <p:tag name="MARGIN_3" val="72"/>
  <p:tag name="MARGIN_4" val="108"/>
  <p:tag name="MARGIN_5" val="144"/>
  <p:tag name="FONT_SIZE" val="10"/>
</p:tagLst>
</file>

<file path=ppt/tags/tag38.xml><?xml version="1.0" encoding="utf-8"?>
<p:tagLst xmlns:a="http://schemas.openxmlformats.org/drawingml/2006/main" xmlns:r="http://schemas.openxmlformats.org/officeDocument/2006/relationships" xmlns:p="http://schemas.openxmlformats.org/presentationml/2006/main">
  <p:tag name="ARTICULATE_TITLE_TAG" val="Vulnerability"/>
  <p:tag name="ARTICULATE_SLIDE_GUID" val="7f609950-8a70-4887-9810-77cd99d90272"/>
  <p:tag name="AUDIO_ID" val="272"/>
  <p:tag name="ELAPSEDTIME" val="12.3"/>
  <p:tag name="ANNOTATION_COUNT" val="0"/>
  <p:tag name="ARTICULATE_SLIDE_PAUSE" val="1"/>
  <p:tag name="ARTICULATE_NAV_LEVEL" val="1"/>
  <p:tag name="ARTICULATE_PLAYLIST_ID" val="-1"/>
  <p:tag name="ARTICULATE_LOCK_SLIDE" val="0"/>
  <p:tag name="ARTICULATE_SLIDE_NAV" val="19"/>
</p:tagLst>
</file>

<file path=ppt/tags/tag39.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8" val="8226"/>
  <p:tag name="BULLET_9" val="8226"/>
  <p:tag name="BULLET_1" val="8226"/>
  <p:tag name="BULLET_2" val="8226"/>
  <p:tag name="BULLET_3"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7f609950-8a70-4887-9810-77cd99d90273"/>
  <p:tag name="AUDIO_ID" val="273"/>
  <p:tag name="ELAPSEDTIME" val="39.5"/>
  <p:tag name="ANNOTATION_COUNT" val="0"/>
  <p:tag name="ARTICULATE_TITLE_TAG" val="Reliance on Caregivers May Heighten Risk"/>
  <p:tag name="ARTICULATE_SLIDE_PAUSE" val="1"/>
  <p:tag name="ARTICULATE_NAV_LEVEL" val="1"/>
  <p:tag name="ARTICULATE_PLAYLIST_ID" val="-1"/>
  <p:tag name="ARTICULATE_LOCK_SLIDE" val="0"/>
  <p:tag name="ARTICULATE_SLIDE_NAV" val="20"/>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7f609950-8a70-4887-9810-77cd99d90274"/>
  <p:tag name="ARTICULATE_TITLE_TAG" val="Responding to Abuse Reports"/>
  <p:tag name="AUDIO_ID" val="274"/>
  <p:tag name="ANNOTATION_COUNT" val="0"/>
  <p:tag name="ELAPSEDTIME" val="17.812"/>
  <p:tag name="ARTICULATE_SLIDE_PAUSE" val="1"/>
  <p:tag name="ARTICULATE_NAV_LEVEL" val="1"/>
  <p:tag name="ARTICULATE_PLAYLIST_ID" val="-1"/>
  <p:tag name="ARTICULATE_LOCK_SLIDE" val="1"/>
  <p:tag name="ARTICULATE_SLIDE_NAV" val="21"/>
</p:tagLst>
</file>

<file path=ppt/tags/tag4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44.xml><?xml version="1.0" encoding="utf-8"?>
<p:tagLst xmlns:a="http://schemas.openxmlformats.org/drawingml/2006/main" xmlns:r="http://schemas.openxmlformats.org/officeDocument/2006/relationships" xmlns:p="http://schemas.openxmlformats.org/presentationml/2006/main">
  <p:tag name="ARTICULATE_TITLE_TAG" val="Physical Abuse"/>
  <p:tag name="ARTICULATE_SLIDE_GUID" val="7f609950-8a70-4887-9810-77cd99d90277"/>
  <p:tag name="AUDIO_ID" val="277"/>
  <p:tag name="ELAPSEDTIME" val="56.5"/>
  <p:tag name="ANNOTATION_COUNT" val="0"/>
  <p:tag name="ARTICULATE_SLIDE_PAUSE" val="1"/>
  <p:tag name="ARTICULATE_NAV_LEVEL" val="1"/>
  <p:tag name="ARTICULATE_HIDE_SLIDE" val="1"/>
  <p:tag name="ARTICULATE_PLAYLIST_ID" val="-1"/>
  <p:tag name="ARTICULATE_LOCK_SLIDE" val="0"/>
  <p:tag name="ARTICULATE_NEXT_BUTTON_ID" val="443"/>
  <p:tag name="ARTICULATE_PREV_BUTTON_ID" val="443"/>
  <p:tag name="ARTICULATE_SLIDE_NAV" val="23"/>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uest2\AppData\Local\Temp\articulate\presenter\imgtemp\ge8ue8iN_files\slide0001_image001.jpg"/>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7f609950-8a70-4887-9810-77cd99d90278"/>
  <p:tag name="ARTICULATE_TITLE_TAG" val="Psychological Abuse"/>
  <p:tag name="AUDIO_ID" val="278"/>
  <p:tag name="ELAPSEDTIME" val="40.2"/>
  <p:tag name="ANNOTATION_COUNT" val="0"/>
  <p:tag name="ARTICULATE_SLIDE_PAUSE" val="1"/>
  <p:tag name="ARTICULATE_NAV_LEVEL" val="1"/>
  <p:tag name="ARTICULATE_HIDE_SLIDE" val="1"/>
  <p:tag name="ARTICULATE_PLAYLIST_ID" val="-1"/>
  <p:tag name="ARTICULATE_LOCK_SLIDE" val="0"/>
  <p:tag name="ARTICULATE_NEXT_BUTTON_ID" val="443"/>
  <p:tag name="ARTICULATE_PREV_BUTTON_ID" val="443"/>
  <p:tag name="ARTICULATE_SLIDE_NAV" val="24"/>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7f609950-8a70-4887-9810-77cd99d90279"/>
  <p:tag name="ARTICULATE_TITLE_TAG" val="Financial Abuse"/>
  <p:tag name="AUDIO_ID" val="279"/>
  <p:tag name="ELAPSEDTIME" val="47.9"/>
  <p:tag name="ANNOTATION_COUNT" val="0"/>
  <p:tag name="ARTICULATE_SLIDE_PAUSE" val="1"/>
  <p:tag name="ARTICULATE_NAV_LEVEL" val="1"/>
  <p:tag name="ARTICULATE_HIDE_SLIDE" val="1"/>
  <p:tag name="ARTICULATE_PLAYLIST_ID" val="-1"/>
  <p:tag name="ARTICULATE_LOCK_SLIDE" val="0"/>
  <p:tag name="ARTICULATE_NEXT_BUTTON_ID" val="443"/>
  <p:tag name="ARTICULATE_PREV_BUTTON_ID" val="443"/>
  <p:tag name="ARTICULATE_SLIDE_NAV" val="25"/>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5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7f609950-8a70-4887-9810-77cd99d90280"/>
  <p:tag name="ARTICULATE_TITLE_TAG" val="Abduction"/>
  <p:tag name="AUDIO_ID" val="280"/>
  <p:tag name="ELAPSEDTIME" val="23.7"/>
  <p:tag name="ANNOTATION_COUNT" val="0"/>
  <p:tag name="ARTICULATE_SLIDE_PAUSE" val="1"/>
  <p:tag name="ARTICULATE_NAV_LEVEL" val="1"/>
  <p:tag name="ARTICULATE_HIDE_SLIDE" val="1"/>
  <p:tag name="ARTICULATE_PLAYLIST_ID" val="-1"/>
  <p:tag name="ARTICULATE_LOCK_SLIDE" val="0"/>
  <p:tag name="ARTICULATE_NEXT_BUTTON_ID" val="443"/>
  <p:tag name="ARTICULATE_PREV_BUTTON_ID" val="443"/>
  <p:tag name="ARTICULATE_SLIDE_NAV" val="26"/>
</p:tagLst>
</file>

<file path=ppt/tags/tag5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7f609950-8a70-4887-9810-77cd99d90281"/>
  <p:tag name="ARTICULATE_TITLE_TAG" val="Abandonment"/>
  <p:tag name="AUDIO_ID" val="281"/>
  <p:tag name="ELAPSEDTIME" val="21.7"/>
  <p:tag name="ANNOTATION_COUNT" val="0"/>
  <p:tag name="ARTICULATE_SLIDE_PAUSE" val="1"/>
  <p:tag name="ARTICULATE_NAV_LEVEL" val="1"/>
  <p:tag name="ARTICULATE_HIDE_SLIDE" val="1"/>
  <p:tag name="ARTICULATE_PLAYLIST_ID" val="-1"/>
  <p:tag name="ARTICULATE_LOCK_SLIDE" val="0"/>
  <p:tag name="ARTICULATE_NEXT_BUTTON_ID" val="443"/>
  <p:tag name="ARTICULATE_PREV_BUTTON_ID" val="443"/>
  <p:tag name="ARTICULATE_SLIDE_NAV" val="27"/>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7f609950-8a70-4887-9810-77cd99d90282"/>
  <p:tag name="ARTICULATE_TITLE_TAG" val="Isolation"/>
  <p:tag name="AUDIO_ID" val="282"/>
  <p:tag name="ELAPSEDTIME" val="18.6"/>
  <p:tag name="ANNOTATION_COUNT" val="0"/>
  <p:tag name="ARTICULATE_SLIDE_PAUSE" val="1"/>
  <p:tag name="ARTICULATE_NAV_LEVEL" val="1"/>
  <p:tag name="ARTICULATE_HIDE_SLIDE" val="1"/>
  <p:tag name="ARTICULATE_PLAYLIST_ID" val="-1"/>
  <p:tag name="ARTICULATE_LOCK_SLIDE" val="0"/>
  <p:tag name="ARTICULATE_NEXT_BUTTON_ID" val="443"/>
  <p:tag name="ARTICULATE_PREV_BUTTON_ID" val="443"/>
  <p:tag name="ARTICULATE_SLIDE_NAV" val="28"/>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7f609950-8a70-4887-9810-77cd99d90283"/>
  <p:tag name="ARTICULATE_TITLE_TAG" val="Neglect"/>
  <p:tag name="AUDIO_ID" val="283"/>
  <p:tag name="ELAPSEDTIME" val="37.5"/>
  <p:tag name="ANNOTATION_COUNT" val="0"/>
  <p:tag name="ARTICULATE_SLIDE_PAUSE" val="1"/>
  <p:tag name="ARTICULATE_NAV_LEVEL" val="1"/>
  <p:tag name="ARTICULATE_HIDE_SLIDE" val="1"/>
  <p:tag name="ARTICULATE_PLAYLIST_ID" val="-1"/>
  <p:tag name="ARTICULATE_LOCK_SLIDE" val="0"/>
  <p:tag name="ARTICULATE_NEXT_BUTTON_ID" val="443"/>
  <p:tag name="ARTICULATE_PREV_BUTTON_ID" val="443"/>
  <p:tag name="ARTICULATE_SLIDE_NAV" val="29"/>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uest2\AppData\Local\Temp\articulate\presenter\imgtemp\kpTNm9Tk_files\slide0001_image001.png"/>
</p:tagLst>
</file>

<file path=ppt/tags/tag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actice Principles"/>
  <p:tag name="ARTICULATE_SLIDE_GUID" val="7f609950-8a70-4887-9810-77cd99d90377"/>
  <p:tag name="AUDIO_ID" val="377"/>
  <p:tag name="ELAPSEDTIME" val="10.3"/>
  <p:tag name="ANNOTATION_COUNT" val="0"/>
  <p:tag name="ARTICULATE_SLIDE_PAUSE" val="1"/>
  <p:tag name="ARTICULATE_NAV_LEVEL" val="1"/>
  <p:tag name="ARTICULATE_PLAYLIST_ID" val="-1"/>
  <p:tag name="ARTICULATE_LOCK_SLIDE" val="0"/>
  <p:tag name="ARTICULATE_SLIDE_NAV" val="109"/>
</p:tagLst>
</file>

<file path=ppt/tags/tag60.xml><?xml version="1.0" encoding="utf-8"?>
<p:tagLst xmlns:a="http://schemas.openxmlformats.org/drawingml/2006/main" xmlns:r="http://schemas.openxmlformats.org/officeDocument/2006/relationships" xmlns:p="http://schemas.openxmlformats.org/presentationml/2006/main">
  <p:tag name="ARTICULATE_TITLE_TAG" val="Self-neglect"/>
  <p:tag name="ARTICULATE_SLIDE_GUID" val="7f609950-8a70-4887-9810-77cd99d90284"/>
  <p:tag name="AUDIO_ID" val="284"/>
  <p:tag name="ELAPSEDTIME" val="47.2"/>
  <p:tag name="ANNOTATION_COUNT" val="0"/>
  <p:tag name="ARTICULATE_SLIDE_PAUSE" val="1"/>
  <p:tag name="ARTICULATE_NAV_LEVEL" val="1"/>
  <p:tag name="ARTICULATE_HIDE_SLIDE" val="0"/>
  <p:tag name="ARTICULATE_PLAYLIST_ID" val="-1"/>
  <p:tag name="ARTICULATE_LOCK_SLIDE" val="0"/>
  <p:tag name="ARTICULATE_PREV_BUTTON_ID" val="435"/>
  <p:tag name="ARTICULATE_SLIDE_NAV" val="35"/>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uest2\AppData\Local\Temp\articulate\presenter\imgtemp\EAcwbhII_files\slide0001_image001.png"/>
</p:tagLst>
</file>

<file path=ppt/tags/tag62.xml><?xml version="1.0" encoding="utf-8"?>
<p:tagLst xmlns:a="http://schemas.openxmlformats.org/drawingml/2006/main" xmlns:r="http://schemas.openxmlformats.org/officeDocument/2006/relationships" xmlns:p="http://schemas.openxmlformats.org/presentationml/2006/main">
  <p:tag name="BULLET_8" val="8226"/>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RTICULATE_TITLE_TAG" val="Indicators of Abuse"/>
  <p:tag name="ARTICULATE_SLIDE_GUID" val="7f609950-8a70-4887-9810-77cd99d90370"/>
  <p:tag name="AUDIO_ID" val="370"/>
  <p:tag name="ELAPSEDTIME" val="11.9"/>
  <p:tag name="ANNOTATION_COUNT" val="0"/>
  <p:tag name="ARTICULATE_SLIDE_PAUSE" val="1"/>
  <p:tag name="ARTICULATE_NAV_LEVEL" val="1"/>
  <p:tag name="ARTICULATE_PLAYLIST_ID" val="-1"/>
  <p:tag name="ARTICULATE_LOCK_SLIDE" val="1"/>
  <p:tag name="ARTICULATE_SLIDE_NAV" val="103"/>
</p:tagLst>
</file>

<file path=ppt/tags/tag6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65.xml><?xml version="1.0" encoding="utf-8"?>
<p:tagLst xmlns:a="http://schemas.openxmlformats.org/drawingml/2006/main" xmlns:r="http://schemas.openxmlformats.org/officeDocument/2006/relationships" xmlns:p="http://schemas.openxmlformats.org/presentationml/2006/main">
  <p:tag name="ARTICULATE_TITLE_TAG" val="Videos"/>
  <p:tag name="AUDIO_ID" val="435"/>
  <p:tag name="ELAPSEDTIME" val="10.0"/>
  <p:tag name="ANNOTATION_COUNT" val="0"/>
  <p:tag name="ARTICULATE_SLIDE_GUID" val="7f609950-8a70-4887-9810-77cd99d90435"/>
  <p:tag name="ARTICULATE_SLIDE_PAUSE" val="1"/>
  <p:tag name="ARTICULATE_NAV_LEVEL" val="1"/>
  <p:tag name="ARTICULATE_PLAYLIST_ID" val="-1"/>
  <p:tag name="ARTICULATE_LOCK_SLIDE" val="1"/>
  <p:tag name="ARTICULATE_SLIDE_NAV" val="30"/>
</p:tagLst>
</file>

<file path=ppt/tags/tag6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67.xml><?xml version="1.0" encoding="utf-8"?>
<p:tagLst xmlns:a="http://schemas.openxmlformats.org/drawingml/2006/main" xmlns:r="http://schemas.openxmlformats.org/officeDocument/2006/relationships" xmlns:p="http://schemas.openxmlformats.org/presentationml/2006/main">
  <p:tag name="ARTICULATE_TITLE_TAG" val="Who is Required to Report?"/>
  <p:tag name="ARTICULATE_SLIDE_GUID" val="7f609950-8a70-4887-9810-77cd99d90287"/>
  <p:tag name="AUDIO_ID" val="287"/>
  <p:tag name="ELAPSEDTIME" val="35.7"/>
  <p:tag name="ANNOTATION_COUNT" val="0"/>
  <p:tag name="ARTICULATE_SLIDE_PAUSE" val="1"/>
  <p:tag name="ARTICULATE_NAV_LEVEL" val="1"/>
  <p:tag name="ARTICULATE_HIDE_SLIDE" val="0"/>
  <p:tag name="ARTICULATE_PLAYLIST_ID" val="-1"/>
  <p:tag name="ARTICULATE_LOCK_SLIDE" val="0"/>
  <p:tag name="ARTICULATE_SLIDE_NAV" val="37"/>
</p:tagLst>
</file>

<file path=ppt/tags/tag6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69.xml><?xml version="1.0" encoding="utf-8"?>
<p:tagLst xmlns:a="http://schemas.openxmlformats.org/drawingml/2006/main" xmlns:r="http://schemas.openxmlformats.org/officeDocument/2006/relationships" xmlns:p="http://schemas.openxmlformats.org/presentationml/2006/main">
  <p:tag name="ARTICULATE_TITLE_TAG" val="Who Reports?"/>
  <p:tag name="ARTICULATE_SLIDE_GUID" val="7f609950-8a70-4887-9810-77cd99d90289"/>
  <p:tag name="AUDIO_ID" val="289"/>
  <p:tag name="ELAPSEDTIME" val="4.5"/>
  <p:tag name="ANNOTATION_COUNT" val="0"/>
  <p:tag name="ARTICULATE_SLIDE_PAUSE" val="1"/>
  <p:tag name="ARTICULATE_NAV_LEVEL" val="1"/>
  <p:tag name="ARTICULATE_HIDE_SLIDE" val="0"/>
  <p:tag name="ARTICULATE_PLAYLIST_ID" val="-1"/>
  <p:tag name="ARTICULATE_LOCK_SLIDE" val="1"/>
  <p:tag name="ARTICULATE_SLIDE_NAV" val="38"/>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9.xml><?xml version="1.0" encoding="utf-8"?>
<p:tagLst xmlns:a="http://schemas.openxmlformats.org/drawingml/2006/main" xmlns:r="http://schemas.openxmlformats.org/officeDocument/2006/relationships" xmlns:p="http://schemas.openxmlformats.org/presentationml/2006/main">
  <p:tag name="ARTICULATE_TITLE_TAG" val="Responding to Abuse"/>
  <p:tag name="ARTICULATE_SLIDE_GUID" val="7f609950-8a70-4887-9810-77cd99d90324"/>
  <p:tag name="AUDIO_ID" val="324"/>
  <p:tag name="ELAPSEDTIME" val="41.5"/>
  <p:tag name="ANNOTATION_COUNT" val="0"/>
  <p:tag name="ARTICULATE_SLIDE_PAUSE" val="1"/>
  <p:tag name="ARTICULATE_NAV_LEVEL" val="1"/>
  <p:tag name="ARTICULATE_HIDE_SLIDE" val="0"/>
  <p:tag name="ARTICULATE_PLAYLIST_ID" val="-1"/>
  <p:tag name="ARTICULATE_LOCK_SLIDE" val="0"/>
  <p:tag name="ARTICULATE_PREV_BUTTON_ID" val="319"/>
  <p:tag name="TIMELINE" val="10.20/15.20/23.60/29.50/36.10"/>
  <p:tag name="ARTICULATE_SLIDE_NAV" val="73"/>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APS Clients' Service Needs"/>
  <p:tag name="ARTICULATE_SLIDE_GUID" val="7f609950-8a70-4887-9810-77cd99d90378"/>
  <p:tag name="AUDIO_ID" val="378"/>
  <p:tag name="ELAPSEDTIME" val="37.6"/>
  <p:tag name="ANNOTATION_COUNT" val="0"/>
  <p:tag name="ARTICULATE_SLIDE_PAUSE" val="1"/>
  <p:tag name="ARTICULATE_NAV_LEVEL" val="1"/>
  <p:tag name="ARTICULATE_PLAYLIST_ID" val="-1"/>
  <p:tag name="ARTICULATE_LOCK_SLIDE" val="0"/>
  <p:tag name="TIMELINE" val="4.60/6.90/9.50/11.40/13.60/16.10/19.30/21.60/26.80/32.10/35.00"/>
  <p:tag name="ARTICULATE_SLIDE_NAV" val="110"/>
</p:tagLst>
</file>

<file path=ppt/tags/tag8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36"/>
  <p:tag name="MARGIN_3" val="72"/>
  <p:tag name="MARGIN_4" val="108"/>
  <p:tag name="MARGIN_5" val="144"/>
  <p:tag name="FONT_SIZE" val="12"/>
</p:tagLst>
</file>

<file path=ppt/tags/tag81.xml><?xml version="1.0" encoding="utf-8"?>
<p:tagLst xmlns:a="http://schemas.openxmlformats.org/drawingml/2006/main" xmlns:r="http://schemas.openxmlformats.org/officeDocument/2006/relationships" xmlns:p="http://schemas.openxmlformats.org/presentationml/2006/main">
  <p:tag name="ARTICULATE_TITLE_TAG" val="APS Services are Voluntary"/>
  <p:tag name="ARTICULATE_SLIDE_GUID" val="7f609950-8a70-4887-9810-77cd99d90328"/>
  <p:tag name="AUDIO_ID" val="328"/>
  <p:tag name="ELAPSEDTIME" val="56.6"/>
  <p:tag name="ANNOTATION_COUNT" val="0"/>
  <p:tag name="ARTICULATE_SLIDE_PAUSE" val="1"/>
  <p:tag name="ARTICULATE_NAV_LEVEL" val="1"/>
  <p:tag name="ARTICULATE_HIDE_SLIDE" val="0"/>
  <p:tag name="ARTICULATE_PLAYLIST_ID" val="-1"/>
  <p:tag name="ARTICULATE_LOCK_SLIDE" val="0"/>
  <p:tag name="TIMELINE" val="10.90/32.90"/>
  <p:tag name="ARTICULATE_SLIDE_NAV" val="74"/>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guest2\AppData\Local\Temp\articulate\presenter\imgtemp\Pkbmeo6M_files\slide0001_image001.png"/>
</p:tagLst>
</file>

<file path=ppt/tags/tag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84.xml><?xml version="1.0" encoding="utf-8"?>
<p:tagLst xmlns:a="http://schemas.openxmlformats.org/drawingml/2006/main" xmlns:r="http://schemas.openxmlformats.org/officeDocument/2006/relationships" xmlns:p="http://schemas.openxmlformats.org/presentationml/2006/main">
  <p:tag name="ARTICULATE_TITLE_TAG" val="Who is Eligible for APS Services?"/>
  <p:tag name="ARTICULATE_SLIDE_GUID" val="7f609950-8a70-4887-9810-77cd99d90329"/>
  <p:tag name="AUDIO_ID" val="329"/>
  <p:tag name="ANNOTATION_COUNT" val="0"/>
  <p:tag name="ELAPSEDTIME" val="19.25"/>
  <p:tag name="ARTICULATE_SLIDE_PAUSE" val="1"/>
  <p:tag name="ARTICULATE_NAV_LEVEL" val="1"/>
  <p:tag name="ARTICULATE_HIDE_SLIDE" val="0"/>
  <p:tag name="ARTICULATE_PLAYLIST_ID" val="-1"/>
  <p:tag name="ARTICULATE_LOCK_SLIDE" val="0"/>
  <p:tag name="ARTICULATE_SLIDE_NAV" val="75"/>
</p:tagLst>
</file>

<file path=ppt/tags/tag85.xml><?xml version="1.0" encoding="utf-8"?>
<p:tagLst xmlns:a="http://schemas.openxmlformats.org/drawingml/2006/main" xmlns:r="http://schemas.openxmlformats.org/officeDocument/2006/relationships" xmlns:p="http://schemas.openxmlformats.org/presentationml/2006/main">
  <p:tag name="BULLET_5" val="8226"/>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86.xml><?xml version="1.0" encoding="utf-8"?>
<p:tagLst xmlns:a="http://schemas.openxmlformats.org/drawingml/2006/main" xmlns:r="http://schemas.openxmlformats.org/officeDocument/2006/relationships" xmlns:p="http://schemas.openxmlformats.org/presentationml/2006/main">
  <p:tag name="ARTICULATE_TITLE_TAG" val="Goals of APS Practice"/>
  <p:tag name="ARTICULATE_SLIDE_GUID" val="7f609950-8a70-4887-9810-77cd99d90359"/>
  <p:tag name="AUDIO_ID" val="359"/>
  <p:tag name="ELAPSEDTIME" val="29.4"/>
  <p:tag name="ANNOTATION_COUNT" val="0"/>
  <p:tag name="ARTICULATE_SLIDE_PAUSE" val="1"/>
  <p:tag name="ARTICULATE_NAV_LEVEL" val="1"/>
  <p:tag name="ARTICULATE_PLAYLIST_ID" val="-1"/>
  <p:tag name="ARTICULATE_LOCK_SLIDE" val="0"/>
  <p:tag name="TIMELINE" val="5.30/9.60/15.20/22.30"/>
  <p:tag name="ARTICULATE_SLIDE_NAV" val="91"/>
</p:tagLst>
</file>

<file path=ppt/tags/tag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2"/>
</p:tagLst>
</file>

<file path=ppt/tags/tag88.xml><?xml version="1.0" encoding="utf-8"?>
<p:tagLst xmlns:a="http://schemas.openxmlformats.org/drawingml/2006/main" xmlns:r="http://schemas.openxmlformats.org/officeDocument/2006/relationships" xmlns:p="http://schemas.openxmlformats.org/presentationml/2006/main">
  <p:tag name="ARTICULATE_TITLE_TAG" val="Determining if Vulnerable Adults' Basic Needs are Being Met"/>
  <p:tag name="ARTICULATE_SLIDE_GUID" val="7f609950-8a70-4887-9810-77cd99d90360"/>
  <p:tag name="AUDIO_ID" val="360"/>
  <p:tag name="ELAPSEDTIME" val="52.4"/>
  <p:tag name="ANNOTATION_COUNT" val="0"/>
  <p:tag name="ARTICULATE_SLIDE_PAUSE" val="1"/>
  <p:tag name="ARTICULATE_NAV_LEVEL" val="1"/>
  <p:tag name="ARTICULATE_PLAYLIST_ID" val="-1"/>
  <p:tag name="ARTICULATE_LOCK_SLIDE" val="0"/>
  <p:tag name="ARTICULATE_SLIDE_NAV" val="92"/>
</p:tagLst>
</file>

<file path=ppt/tags/tag8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0"/>
  <p:tag name="MARGIN_2" val="36"/>
  <p:tag name="MARGIN_3" val="72"/>
  <p:tag name="MARGIN_4" val="108"/>
  <p:tag name="MARGIN_5" val="144"/>
  <p:tag name="FONT_SIZE" val="12"/>
</p:tagLst>
</file>

<file path=ppt/tags/tag90.xml><?xml version="1.0" encoding="utf-8"?>
<p:tagLst xmlns:a="http://schemas.openxmlformats.org/drawingml/2006/main" xmlns:r="http://schemas.openxmlformats.org/officeDocument/2006/relationships" xmlns:p="http://schemas.openxmlformats.org/presentationml/2006/main">
  <p:tag name="ARTICULATE_TITLE_TAG" val="Capacity Assessments"/>
  <p:tag name="ARTICULATE_SLIDE_GUID" val="7f609950-8a70-4887-9810-77cd99d90361"/>
  <p:tag name="AUDIO_ID" val="361"/>
  <p:tag name="ELAPSEDTIME" val="31.6"/>
  <p:tag name="ANNOTATION_COUNT" val="0"/>
  <p:tag name="ARTICULATE_SLIDE_PAUSE" val="1"/>
  <p:tag name="ARTICULATE_NAV_LEVEL" val="1"/>
  <p:tag name="ARTICULATE_PLAYLIST_ID" val="-1"/>
  <p:tag name="ARTICULATE_LOCK_SLIDE" val="0"/>
  <p:tag name="ARTICULATE_SLIDE_NAV" val="93"/>
</p:tagLst>
</file>

<file path=ppt/tags/tag9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92.xml><?xml version="1.0" encoding="utf-8"?>
<p:tagLst xmlns:a="http://schemas.openxmlformats.org/drawingml/2006/main" xmlns:r="http://schemas.openxmlformats.org/officeDocument/2006/relationships" xmlns:p="http://schemas.openxmlformats.org/presentationml/2006/main">
  <p:tag name="ARTICULATE_TITLE_TAG" val="Principles of Capacity Assessment"/>
  <p:tag name="ARTICULATE_SLIDE_GUID" val="7f609950-8a70-4887-9810-77cd99d90367"/>
  <p:tag name="AUDIO_ID" val="367"/>
  <p:tag name="ELAPSEDTIME" val="52.1"/>
  <p:tag name="ANNOTATION_COUNT" val="0"/>
  <p:tag name="ARTICULATE_SLIDE_PAUSE" val="1"/>
  <p:tag name="ARTICULATE_NAV_LEVEL" val="1"/>
  <p:tag name="ARTICULATE_PLAYLIST_ID" val="-1"/>
  <p:tag name="ARTICULATE_LOCK_SLIDE" val="0"/>
  <p:tag name="ARTICULATE_SLIDE_NAV" val="95"/>
</p:tagLst>
</file>

<file path=ppt/tags/tag9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94.xml><?xml version="1.0" encoding="utf-8"?>
<p:tagLst xmlns:a="http://schemas.openxmlformats.org/drawingml/2006/main" xmlns:r="http://schemas.openxmlformats.org/officeDocument/2006/relationships" xmlns:p="http://schemas.openxmlformats.org/presentationml/2006/main">
  <p:tag name="ARTICULATE_TITLE_TAG" val="Principles of Capacity Assessment"/>
  <p:tag name="ARTICULATE_SLIDE_GUID" val="7f609950-8a70-4887-9810-77cd99d90367"/>
  <p:tag name="AUDIO_ID" val="367"/>
  <p:tag name="ELAPSEDTIME" val="52.1"/>
  <p:tag name="ANNOTATION_COUNT" val="0"/>
  <p:tag name="ARTICULATE_SLIDE_PAUSE" val="1"/>
  <p:tag name="ARTICULATE_NAV_LEVEL" val="1"/>
  <p:tag name="ARTICULATE_PLAYLIST_ID" val="-1"/>
  <p:tag name="ARTICULATE_LOCK_SLIDE" val="0"/>
  <p:tag name="ARTICULATE_SLIDE_NAV" val="95"/>
</p:tagLst>
</file>

<file path=ppt/tags/tag9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96.xml><?xml version="1.0" encoding="utf-8"?>
<p:tagLst xmlns:a="http://schemas.openxmlformats.org/drawingml/2006/main" xmlns:r="http://schemas.openxmlformats.org/officeDocument/2006/relationships" xmlns:p="http://schemas.openxmlformats.org/presentationml/2006/main">
  <p:tag name="ARTICULATE_TITLE_TAG" val="Principles of Capacity Assessment"/>
  <p:tag name="ARTICULATE_SLIDE_GUID" val="7f609950-8a70-4887-9810-77cd99d90367"/>
  <p:tag name="AUDIO_ID" val="367"/>
  <p:tag name="ELAPSEDTIME" val="52.1"/>
  <p:tag name="ANNOTATION_COUNT" val="0"/>
  <p:tag name="ARTICULATE_SLIDE_PAUSE" val="1"/>
  <p:tag name="ARTICULATE_NAV_LEVEL" val="1"/>
  <p:tag name="ARTICULATE_PLAYLIST_ID" val="-1"/>
  <p:tag name="ARTICULATE_LOCK_SLIDE" val="0"/>
  <p:tag name="ARTICULATE_SLIDE_NAV" val="95"/>
</p:tagLst>
</file>

<file path=ppt/tags/tag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98.xml><?xml version="1.0" encoding="utf-8"?>
<p:tagLst xmlns:a="http://schemas.openxmlformats.org/drawingml/2006/main" xmlns:r="http://schemas.openxmlformats.org/officeDocument/2006/relationships" xmlns:p="http://schemas.openxmlformats.org/presentationml/2006/main">
  <p:tag name="ARTICULATE_TITLE_TAG" val="Principles of Capacity Assessment"/>
  <p:tag name="ARTICULATE_SLIDE_GUID" val="7f609950-8a70-4887-9810-77cd99d90367"/>
  <p:tag name="AUDIO_ID" val="367"/>
  <p:tag name="ELAPSEDTIME" val="52.1"/>
  <p:tag name="ANNOTATION_COUNT" val="0"/>
  <p:tag name="ARTICULATE_SLIDE_PAUSE" val="1"/>
  <p:tag name="ARTICULATE_NAV_LEVEL" val="1"/>
  <p:tag name="ARTICULATE_PLAYLIST_ID" val="-1"/>
  <p:tag name="ARTICULATE_LOCK_SLIDE" val="0"/>
  <p:tag name="ARTICULATE_SLIDE_NAV" val="95"/>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1990</TotalTime>
  <Words>2766</Words>
  <Application>Microsoft Office PowerPoint</Application>
  <PresentationFormat>On-screen Show (4:3)</PresentationFormat>
  <Paragraphs>381</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Trek</vt:lpstr>
      <vt:lpstr>Overview of APS:  In-person Training</vt:lpstr>
      <vt:lpstr>How We Got Here</vt:lpstr>
      <vt:lpstr>Housekeeping and Introductions</vt:lpstr>
      <vt:lpstr>Evaluation Process</vt:lpstr>
      <vt:lpstr>Developing an ID Code</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caregivers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Abuse Type as a Percentage of All Reports (CA)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Guiding Practice</vt:lpstr>
      <vt:lpstr>PowerPoint Presentation</vt:lpstr>
      <vt:lpstr>Closing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APS  In-person Training</dc:title>
  <dc:creator>Krista Brown</dc:creator>
  <cp:lastModifiedBy>Krista Brown</cp:lastModifiedBy>
  <cp:revision>90</cp:revision>
  <dcterms:created xsi:type="dcterms:W3CDTF">2015-08-17T19:44:35Z</dcterms:created>
  <dcterms:modified xsi:type="dcterms:W3CDTF">2015-09-05T18:40:17Z</dcterms:modified>
</cp:coreProperties>
</file>