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4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5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4" r:id="rId11"/>
    <p:sldId id="321" r:id="rId12"/>
    <p:sldId id="322" r:id="rId13"/>
    <p:sldId id="323" r:id="rId14"/>
    <p:sldId id="325" r:id="rId15"/>
    <p:sldId id="327" r:id="rId16"/>
    <p:sldId id="326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11" r:id="rId31"/>
    <p:sldId id="277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41" r:id="rId44"/>
    <p:sldId id="353" r:id="rId45"/>
    <p:sldId id="356" r:id="rId46"/>
    <p:sldId id="354" r:id="rId47"/>
  </p:sldIdLst>
  <p:sldSz cx="9144000" cy="6858000" type="screen4x3"/>
  <p:notesSz cx="7077075" cy="9385300"/>
  <p:custDataLst>
    <p:tags r:id="rId50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brown" initials="k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5"/>
    <a:srgbClr val="000000"/>
    <a:srgbClr val="CCFFFF"/>
    <a:srgbClr val="FFE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62814" autoAdjust="0"/>
    <p:restoredTop sz="99283" autoAdjust="0"/>
  </p:normalViewPr>
  <p:slideViewPr>
    <p:cSldViewPr>
      <p:cViewPr varScale="1">
        <p:scale>
          <a:sx n="129" d="100"/>
          <a:sy n="129" d="100"/>
        </p:scale>
        <p:origin x="72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2-01T10:27:07.338" idx="1">
    <p:pos x="3546" y="2580"/>
    <p:text>delete phone number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2-01T11:13:34.549" idx="2">
    <p:pos x="5406" y="1590"/>
    <p:text>DELETE</p:text>
  </p:cm>
  <p:cm authorId="1" dt="2012-02-01T11:14:08.069" idx="3">
    <p:pos x="6066" y="2664"/>
    <p:text>KEEP A) ELDER AND DELETE B) YOUNGER?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5B277B-D06A-4E1C-8B6C-5E06A2785D36}" type="datetimeFigureOut">
              <a:rPr lang="en-US"/>
              <a:pPr>
                <a:defRPr/>
              </a:pPr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fld id="{1BD9EE16-06EA-46B2-BA6B-74F6A602F8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50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0"/>
            <a:ext cx="7077075" cy="93853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0" y="0"/>
            <a:ext cx="30670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92" name="Text Box 3"/>
          <p:cNvSpPr txBox="1">
            <a:spLocks noChangeArrowheads="1"/>
          </p:cNvSpPr>
          <p:nvPr/>
        </p:nvSpPr>
        <p:spPr bwMode="auto">
          <a:xfrm>
            <a:off x="4008438" y="0"/>
            <a:ext cx="30670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349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2213" y="703263"/>
            <a:ext cx="4691062" cy="35179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8025" y="4457700"/>
            <a:ext cx="5659438" cy="422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60" tIns="47160" rIns="9396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0" y="8913813"/>
            <a:ext cx="30670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60" tIns="47160" rIns="93960" bIns="4716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E7BEE9B-C8A2-4D75-8116-CD9DD9B23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526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61B3E2-0AA9-4C25-B0D0-54D7F34F3ED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4516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17AD253-49F3-408D-879E-6F3E27AD3381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26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732F0EE-42DA-40F2-8738-AC7A818AD07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3732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3733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01F3DB2-D928-432B-A709-12AF01DFAC3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6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1FB41AD-87DD-4A47-A360-7D6CDEE2DAE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104C7F-C1FB-4D04-9DCF-27F80BAE766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4757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4758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EE525A8-01C6-4773-95A8-A0B37D936CC6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11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1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EB92A9-1E7A-40B6-B5B7-6D8A2AB673E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E784075-6349-4CDE-A2AF-88155A8A874E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578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79C28D-D5C1-499A-A54C-10C476812D1E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91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492A2C-34E2-4973-9262-B9BCD9621DB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5D33A2-817E-4FE9-AAD0-1BE40AAC7E6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6805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6806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B99E9FD-D11B-4740-914B-A5DBF29FFBC0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628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6AEEDD-989B-44C8-8836-3BBB712FA83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B3A1E29-2CF4-438E-AE9A-41287367D19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7829" name="Text Box 3"/>
          <p:cNvSpPr>
            <a:spLocks noChangeArrowheads="1"/>
          </p:cNvSpPr>
          <p:nvPr>
            <p:ph type="body"/>
          </p:nvPr>
        </p:nvSpPr>
        <p:spPr>
          <a:xfrm>
            <a:off x="708025" y="4457700"/>
            <a:ext cx="5661025" cy="4224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Need a slide added here to guide discussion following the reports back</a:t>
            </a:r>
          </a:p>
        </p:txBody>
      </p:sp>
      <p:sp>
        <p:nvSpPr>
          <p:cNvPr id="77830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D5E5DAF-9542-412B-BE77-FA4D6B8FC64D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3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7EC64A-D6BF-4F02-9670-6C436BA711A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57E215A-AB9A-4404-AB5F-8CB2EA582B8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8853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8854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C23A7F3-70A2-466C-8942-49ACDFB84707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0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BA7ECA-5AE8-4B7A-9FD6-80CB2BA9DA5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A937364-B98B-4897-8CE7-0035C31F9F48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7" name="Text Box 3"/>
          <p:cNvSpPr>
            <a:spLocks noChangeArrowheads="1"/>
          </p:cNvSpPr>
          <p:nvPr>
            <p:ph type="body"/>
          </p:nvPr>
        </p:nvSpPr>
        <p:spPr>
          <a:xfrm>
            <a:off x="708025" y="4457700"/>
            <a:ext cx="5661025" cy="4224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Should all this be on a slide or in trainers’ notes – same ? for other exercise slides.</a:t>
            </a:r>
          </a:p>
        </p:txBody>
      </p:sp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4B0863D-B61D-48F7-8DB9-C6A5364DA774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8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17E050-F4EC-424E-9B8E-E4138B3FD3B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80AD52B-51CD-4BE9-8C85-04B6F2DEB48A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090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090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267CC68-3CD8-4BAD-8FE0-01A56936D07D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9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A01EFB-B4A8-4F6F-A4A2-58A76EA4E9E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DEE887-045C-4A0A-BC44-0C5A80A5653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FE6C24B-A12A-4769-89D6-C9D943EBBB2C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81925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1926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27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1C87B03-ABA5-4F25-BB9D-C6C9F72962B9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6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A888B-BDA0-4008-A25A-2F61036EF9F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A34BC6-1BFB-4EE3-BABE-CD7D6FF2416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2949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2950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D08AF50-BF70-4FF1-9399-F698D74E7E49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19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7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D0BC60-4193-49CD-B2A4-A81D9BB237C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5540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B79995C-04F4-479D-9C83-10FD40F1B6D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056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ACEE38-8E5A-4A1C-A168-16105333F2B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26C26BE-9352-4BA0-9943-144156592132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3973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A4D324A-19FC-4BFD-9C1C-89A9BEC392AC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4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83FFBA-70EC-47C7-AC8D-E0E827FC39E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2"/>
          <p:cNvSpPr>
            <a:spLocks noChangeArrowheads="1"/>
          </p:cNvSpPr>
          <p:nvPr>
            <p:ph type="body" idx="1"/>
          </p:nvPr>
        </p:nvSpPr>
        <p:spPr>
          <a:xfrm>
            <a:off x="708025" y="4457700"/>
            <a:ext cx="5659438" cy="413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71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C938BE-AD36-4A01-A00E-9C64338624B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F4D62DB-2946-49C1-B867-342048312DC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602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602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C1927BD-83A4-446C-84B1-D909C01BDA3D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22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34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9F1AB3-4ADA-4C4B-AC69-4523B821E7F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7BE98AA-3D2B-40DF-BA3C-7E8FE9E1ABE5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7045" name="Text Box 3"/>
          <p:cNvSpPr>
            <a:spLocks noChangeArrowheads="1"/>
          </p:cNvSpPr>
          <p:nvPr>
            <p:ph type="body"/>
          </p:nvPr>
        </p:nvSpPr>
        <p:spPr>
          <a:xfrm>
            <a:off x="708025" y="4457700"/>
            <a:ext cx="5661025" cy="4224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is APS’ role in this case?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steps should the APS investigator take initially to promote the victim’s safety </a:t>
            </a:r>
            <a:r>
              <a:rPr lang="en-US" altLang="en-US" b="1" i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to begin the investigation?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types of evidence should be collected?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would be the best outcome for the victim, in your opinion?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Are there any cultural, racial, religious or other considerations that need to be taken into account?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b="1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should happen vis a vis the perpetrator, in your opinion?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b="1" smtClean="0"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7046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6E0E048-95D0-425D-BEAD-DE3AFAE3B320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23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703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0BE5EE-B733-452D-9B8B-9FD2F5B6365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8068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8069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19AFCF7-BB92-45BC-B310-DDC25915922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273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952226-B555-4989-8B08-20993C60534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89092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9093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0192C27-80F2-4DDA-9881-AC1D4217EBE1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18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2B4E793-CC06-41C2-9B2A-A4F59278614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0115" name="Rectangle 1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2"/>
          <p:cNvSpPr>
            <a:spLocks noChangeArrowheads="1"/>
          </p:cNvSpPr>
          <p:nvPr>
            <p:ph type="body" idx="1"/>
          </p:nvPr>
        </p:nvSpPr>
        <p:spPr>
          <a:xfrm>
            <a:off x="708025" y="4457700"/>
            <a:ext cx="5659438" cy="4132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88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678177F-A69F-43FC-BD7A-DA4326147F6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60EA2FE-F7C4-46A5-9020-C79812E4ACD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114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114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001CB97-27C5-4376-AF5B-EA0186C75C04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10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2395E8-96C9-4173-8F0C-03C35AC8818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12116C-400A-4CE3-8A2B-0C9888A33B2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165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2166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E3FD1C2-6EE9-40FD-AC5B-E1D4E3042CE1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65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886840-E14F-459E-8313-D02C9804DE8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3188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3189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61326D-E1FD-4DD6-96C9-E81B1E732E4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2A62E3-6980-4759-9763-C4264DEABBB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E0DA3E3-017A-41DA-8184-7F0075FA208E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6565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821887-9F4C-42C5-8CCB-9AADDBE0F9C5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582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466E51C-3AB2-41F6-839F-6ADAAD998B6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048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5E29E3-9509-40B7-A06D-70AC0F19CAD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708025" y="4457700"/>
            <a:ext cx="5661025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5237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6E8E1C25-B3E6-44C2-9BB0-73029139C09B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72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C6967A-A3B3-44A4-8411-9B3D5D75085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F383BE1-2ACE-4B90-A61A-41372AE83D9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626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626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F378779-A064-4F6E-BC57-28E186FEE430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132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2AB80F-26D0-4407-A53A-4BCDEBC2EFB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BD91558-B425-44A9-A2C9-F0E9B8A125E1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BA6303-643F-4F24-A795-F995D9D9FE79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7286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7287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46277A4-5AB0-4EB9-ABE8-7738035369C7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05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605A8-8A1B-4641-9984-2E2ADDEE318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8308" name="Text Box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Bonnie, we need an original file with this.</a:t>
            </a: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9FB31A-73E0-472B-AAB4-3C9FBB20B1BC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2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8D9917-31FC-41F1-8DB3-2D8E353111A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A922D5-7468-4990-9A7C-516D47263018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1DA181-9F2D-4470-B373-DD83F951CA4C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9333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9334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99335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5C3D08F-62CD-4898-AA4B-024A2A6BB202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52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D95695-7E96-421E-BFE1-A67083DAB83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57A9B1E-D08E-46FD-B165-23560476E8A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0357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0358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9D5CAF-4C05-406E-9587-C3D408C5F7AB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54F712-8C18-4102-9DBC-F17775A7850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09CEF46-5FD1-4EA9-B507-E11AD24AE0F8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138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138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18CFBDE-2556-4980-B77E-34F8B898307A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280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5BB53C-846E-49CA-8A62-01571A8B7BBF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0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666E2E8-CAC1-4A84-B01E-63CBCCF5B4F0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05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2406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06257D2-2D6F-4857-8A85-BE6B69E8836B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165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94B892-1C03-4524-98CB-CBC9E444F7ED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3427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72D38A-5305-45FE-BF43-730D6F1BC474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7741ED-2E6A-4497-B873-486A8AECF693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3429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30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3431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79A6C46-C982-454A-B146-2009A5183D05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6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7235CF-39AC-4360-9B0D-EA51BB6D85F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1062" cy="3517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7588" name="Rectangle 2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7589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A883D7F-AE61-4551-9244-A0EA1BC07125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423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DEBB02-1EE2-415F-8ACF-3B15A1463A6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1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5123DE-EF62-481D-84E9-33BF80D3F26A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4453" name="Text Box 3"/>
          <p:cNvSpPr>
            <a:spLocks noChangeArrowheads="1"/>
          </p:cNvSpPr>
          <p:nvPr>
            <p:ph type="body"/>
          </p:nvPr>
        </p:nvSpPr>
        <p:spPr>
          <a:xfrm>
            <a:off x="708025" y="4457700"/>
            <a:ext cx="5661025" cy="4224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Trainer’s notes need to have something about worker frustration re this.</a:t>
            </a:r>
          </a:p>
        </p:txBody>
      </p:sp>
      <p:sp>
        <p:nvSpPr>
          <p:cNvPr id="104454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85BCA91-7428-4651-87A4-720A6573FF95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8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9BF3A6-2174-4670-AAC9-8EA48D547CF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6A2F268-14AE-4B8E-8726-58DCD82297D1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5477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5478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F389354-D442-429E-AC25-C4137E45B269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16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6DCF09-2F5E-47A9-A5B4-71EC5539D76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1B4438-DFA6-4468-8E52-84CD0482906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650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6502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99CCD87-6191-4EB7-A6AA-B85FFC3324AB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28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E65151-186A-4B66-B8C9-DE185AB97DB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08025" y="4457700"/>
            <a:ext cx="5661025" cy="431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7525" name="Text Box 3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A6C8EC1-0352-44FA-87C3-2F47F08C58C9}" type="slidenum">
              <a:rPr lang="en-US" altLang="en-US" sz="1200">
                <a:solidFill>
                  <a:srgbClr val="FFFFFF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738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112192-A4F3-47CA-A541-A3CF779533A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CBE2F18-7A7E-4EFC-A450-D169A968B302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779740D-CA93-4A2C-AE40-EA88EA12AC0B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8549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8550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8551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EEDC142-E49B-44F2-B3E7-AB50554F4320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046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79F030-B83E-4823-B3D8-139549A2ADD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F0D8915-771C-4278-ACDD-7180253CE47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DA51EF5-46EF-4C00-9FC5-5BE217D9A2AC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09573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9574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9575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8517F06-789B-4543-8B22-CE44A3183AE6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46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24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1947DC-C32A-4E10-9937-E88C3021007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E6F5231-9B97-4E41-A986-97A311E38F1B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8613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6618497-ACFA-4AEA-A994-DCFC93552889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7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6B0039-B209-438C-BD85-AE4BD69AA49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7EC6249-3214-447E-AB39-D8C0E45755C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9637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994CAE-41EF-4A71-BCA0-2CC77BD41E3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8F6ACDB-D718-4CA7-8EB2-D7BB359D3CDE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0661" name="Rectangle 3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6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2712FA-2D76-4418-99B9-213A72E75CE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57BAC46-5FCE-492B-B80D-8BDA60300B5D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E25D869-0BAA-477D-A576-33945900BD04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1685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686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56247CB-1F53-4C23-918E-83A6E8201E27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7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F76CC8-41FA-4FB3-98A4-75C1A4CB5A76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4008438" y="8913813"/>
            <a:ext cx="306546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250D33-8034-4944-A87A-C728A19AE77F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D0C87D2-438C-4548-AECE-E2C1F53566F8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72709" name="Text Box 3"/>
          <p:cNvSpPr txBox="1">
            <a:spLocks noChangeArrowheads="1"/>
          </p:cNvSpPr>
          <p:nvPr/>
        </p:nvSpPr>
        <p:spPr bwMode="auto">
          <a:xfrm>
            <a:off x="1192213" y="703263"/>
            <a:ext cx="4692650" cy="35194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2710" name="Rectangle 4"/>
          <p:cNvSpPr>
            <a:spLocks noChangeArrowheads="1"/>
          </p:cNvSpPr>
          <p:nvPr>
            <p:ph type="body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4008438" y="8913813"/>
            <a:ext cx="30670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960" tIns="47160" rIns="93960" bIns="4716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8EDDB09-911F-4787-8CE1-66A8B3AC9048}" type="slidenum">
              <a:rPr lang="en-US" altLang="en-US" sz="1200">
                <a:solidFill>
                  <a:srgbClr val="FFFFFF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6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4665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>
          <a:xfrm>
            <a:off x="4240213" y="6340475"/>
            <a:ext cx="3722687" cy="365125"/>
          </a:xfrm>
        </p:spPr>
        <p:txBody>
          <a:bodyPr/>
          <a:lstStyle>
            <a:lvl1pPr algn="ctr">
              <a:defRPr>
                <a:solidFill>
                  <a:srgbClr val="E9EDF4"/>
                </a:solidFill>
              </a:defRPr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039100" y="6332538"/>
            <a:ext cx="93662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8DDD0A-753D-4785-AB00-B13FFC30A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03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F602A5-A426-49B4-904C-72340004D621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8E88E-B9C4-4880-9585-783C8A2D9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61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D9937E-CCA5-4A37-B9DF-E0941B25B7B7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67A8EF-4CAD-4DA3-AEC4-45C55D7D5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57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A63DFB-EC28-4AB6-B590-DEECCC1634B7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2D6B76-230B-473E-B5BC-D9BA630F9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6348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34290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C63282-E742-4DDE-B290-4AE7DBFEEF0E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6E816-8B6B-428C-8E43-8A0C3E6C0A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2301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625"/>
            <a:ext cx="8228013" cy="1341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xfrm>
            <a:off x="6727825" y="6408738"/>
            <a:ext cx="1917700" cy="4587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FADC6D-F544-4D35-9CA2-1C26D87E9C37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74418F-C1DB-4AD0-8E88-B9724D83F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28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6386513" y="63071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</p:spTree>
    <p:extLst>
      <p:ext uri="{BB962C8B-B14F-4D97-AF65-F5344CB8AC3E}">
        <p14:creationId xmlns:p14="http://schemas.microsoft.com/office/powerpoint/2010/main" val="228356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9C2F07-9F25-4236-B14F-9B109EE661EB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B11A7-B86E-4584-90E3-0D6BC723B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90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2A15C5-2AE9-4706-BFBC-1CE699F4FB92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4F65F-BACE-41CC-81E1-0E4E7EC41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9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2A861E-C07D-4A9C-AFAA-04BDFDB133B9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3FF82-296D-431A-83D4-62B35454E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59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7CE833-593D-45D3-AE1E-22CA8E65E3B3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45BE-D4F2-4BBD-9244-19ED997E0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26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2399BA-6D3E-4811-B3C8-1AD56CD4908E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8D7A4-6042-460A-BE57-0F12ED9EF2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0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645B23-8D7A-489B-8C43-DB384F95FE2A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8218-91CA-47B3-89F9-E23186660C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649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296809-7A2B-4738-B02E-3A73996961FE}" type="datetime1">
              <a:rPr lang="en-US"/>
              <a:pPr>
                <a:defRPr/>
              </a:pPr>
              <a:t>11/2/2015</a:t>
            </a:fld>
            <a:r>
              <a:rPr lang="en-US"/>
              <a:t>07/07/09</a:t>
            </a: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079C9-51F9-4277-A327-0227B667A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442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7226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Module 8A Elder Abuse Dynamics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408738"/>
            <a:ext cx="93662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7F44D6C-E96B-4B00-BDEE-9893EF1764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hyperlink" Target="mailto:kathleen.quinn@apsnetwork.org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wmf"/><Relationship Id="rId2" Type="http://schemas.openxmlformats.org/officeDocument/2006/relationships/video" Target="file:///D:\Presentation%20with%20videos\Nancy%20Part%20I.wmv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../../kathleen/My%20Documents/My%20Documents/@APS%20General/APS%20Core%20Competencies/May%2010%20Mod%208%20EA%20Dynamics/Mod%208%20EA%20Dyn%20CD/Nancy%20Part%20I_0001.wmv" TargetMode="Externa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Presentation%20with%20videos\Nancy%20Part%20II%2006%2010.wmv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Presentation%20with%20videos\VTS_01_1.wmv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network.org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200400" y="6096000"/>
            <a:ext cx="525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</a:pPr>
            <a:r>
              <a:rPr lang="en-US" altLang="en-US" sz="16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Adult Protective Services Association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450850" y="298450"/>
            <a:ext cx="8240713" cy="1535113"/>
            <a:chOff x="284" y="188"/>
            <a:chExt cx="5191" cy="967"/>
          </a:xfrm>
        </p:grpSpPr>
        <p:pic>
          <p:nvPicPr>
            <p:cNvPr id="17413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88"/>
              <a:ext cx="5192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4" name="Text Box 4"/>
            <p:cNvSpPr txBox="1">
              <a:spLocks noChangeArrowheads="1"/>
            </p:cNvSpPr>
            <p:nvPr/>
          </p:nvSpPr>
          <p:spPr bwMode="auto">
            <a:xfrm>
              <a:off x="284" y="188"/>
              <a:ext cx="5192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12900"/>
            <a:ext cx="5943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E7D918-4E18-434C-912F-E995E6DB5E9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990600" y="457200"/>
            <a:ext cx="7239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TODAY’S NEW CONCEPTS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65"/>
                </a:solidFill>
              </a:rPr>
              <a:t>Traditional APS Understanding: </a:t>
            </a:r>
          </a:p>
          <a:p>
            <a:pPr lvl="1" eaLnBrk="1" hangingPunct="1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Caregiver stress causes abuse</a:t>
            </a:r>
          </a:p>
          <a:p>
            <a:pPr lvl="1" eaLnBrk="1" hangingPunct="1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Family systems perspective: help and support everyone</a:t>
            </a:r>
          </a:p>
          <a:p>
            <a:pPr eaLnBrk="1" hangingPunct="1"/>
            <a:endParaRPr lang="en-US" altLang="en-US" sz="1600">
              <a:solidFill>
                <a:srgbClr val="000065"/>
              </a:solidFill>
            </a:endParaRPr>
          </a:p>
          <a:p>
            <a:pPr eaLnBrk="1" hangingPunct="1"/>
            <a:r>
              <a:rPr lang="en-US" altLang="en-US" b="1">
                <a:solidFill>
                  <a:srgbClr val="000065"/>
                </a:solidFill>
              </a:rPr>
              <a:t>New Research Based Understanding:</a:t>
            </a:r>
          </a:p>
          <a:p>
            <a:pPr lvl="1" eaLnBrk="1" hangingPunct="1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Power and control dynamics are present in many elder abuse cases</a:t>
            </a:r>
          </a:p>
          <a:p>
            <a:pPr lvl="1" eaLnBrk="1" hangingPunct="1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u="sng">
                <a:solidFill>
                  <a:srgbClr val="000065"/>
                </a:solidFill>
              </a:rPr>
              <a:t>Victim safety </a:t>
            </a:r>
            <a:r>
              <a:rPr lang="en-US" altLang="en-US">
                <a:solidFill>
                  <a:srgbClr val="000065"/>
                </a:solidFill>
              </a:rPr>
              <a:t>&amp; </a:t>
            </a:r>
            <a:r>
              <a:rPr lang="en-US" altLang="en-US" u="sng">
                <a:solidFill>
                  <a:srgbClr val="000065"/>
                </a:solidFill>
              </a:rPr>
              <a:t>abuser accountability</a:t>
            </a:r>
            <a:r>
              <a:rPr lang="en-US" altLang="en-US">
                <a:solidFill>
                  <a:srgbClr val="000065"/>
                </a:solidFill>
              </a:rPr>
              <a:t> are </a:t>
            </a:r>
            <a:r>
              <a:rPr lang="en-US" altLang="en-US" b="1" u="sng">
                <a:solidFill>
                  <a:srgbClr val="000065"/>
                </a:solidFill>
              </a:rPr>
              <a:t>key</a:t>
            </a:r>
            <a:r>
              <a:rPr lang="en-US" altLang="en-US" b="1">
                <a:solidFill>
                  <a:srgbClr val="000065"/>
                </a:solidFill>
              </a:rPr>
              <a:t> </a:t>
            </a:r>
            <a:r>
              <a:rPr lang="en-US" altLang="en-US">
                <a:solidFill>
                  <a:srgbClr val="000065"/>
                </a:solidFill>
              </a:rPr>
              <a:t>to successful interventions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953000" y="6324600"/>
            <a:ext cx="308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BC2477-A2A4-4397-A877-150DB507714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endParaRPr lang="en-US" altLang="en-US" sz="4000">
              <a:solidFill>
                <a:srgbClr val="79FF79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n-US" altLang="en-US" sz="4000">
              <a:solidFill>
                <a:srgbClr val="79FF79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3152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r>
              <a:rPr lang="en-US" altLang="en-US" sz="3600" b="1">
                <a:solidFill>
                  <a:srgbClr val="000065"/>
                </a:solidFill>
              </a:rPr>
              <a:t>WHAT ELDER ABUSE </a:t>
            </a:r>
          </a:p>
          <a:p>
            <a:pPr algn="ctr" eaLnBrk="1" hangingPunct="1">
              <a:spcBef>
                <a:spcPts val="800"/>
              </a:spcBef>
            </a:pPr>
            <a:r>
              <a:rPr lang="en-US" altLang="en-US" sz="3600" b="1">
                <a:solidFill>
                  <a:srgbClr val="000065"/>
                </a:solidFill>
              </a:rPr>
              <a:t>MEANS FOR THIS TRAINING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73152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9825" indent="-282575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indent="0" eaLnBrk="1" hangingPunct="1">
              <a:buClr>
                <a:srgbClr val="FFFFFF"/>
              </a:buClr>
            </a:pPr>
            <a:r>
              <a:rPr lang="en-US" altLang="en-US" sz="3000" b="1">
                <a:solidFill>
                  <a:srgbClr val="000065"/>
                </a:solidFill>
              </a:rPr>
              <a:t>This module addresses the dynamics of abuse perpetrated against older victims by persons close to them;</a:t>
            </a:r>
            <a:r>
              <a:rPr lang="en-US" altLang="en-US">
                <a:solidFill>
                  <a:srgbClr val="000065"/>
                </a:solidFill>
              </a:rPr>
              <a:t> thus, the following groups are NOT included:</a:t>
            </a:r>
          </a:p>
          <a:p>
            <a:pPr lvl="2" eaLnBrk="1" hangingPunct="1">
              <a:spcAft>
                <a:spcPts val="150"/>
              </a:spcAft>
              <a:buClr>
                <a:srgbClr val="FFFFFF"/>
              </a:buClr>
            </a:pPr>
            <a:endParaRPr lang="en-US" altLang="en-US" sz="300">
              <a:solidFill>
                <a:srgbClr val="000065"/>
              </a:solidFill>
            </a:endParaRPr>
          </a:p>
          <a:p>
            <a:pPr lvl="2" eaLnBrk="1" hangingPunct="1">
              <a:spcAft>
                <a:spcPts val="15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</a:rPr>
              <a:t>Adults with disabilities aged </a:t>
            </a:r>
          </a:p>
          <a:p>
            <a:pPr lvl="2" eaLnBrk="1" hangingPunct="1">
              <a:spcAft>
                <a:spcPts val="150"/>
              </a:spcAft>
              <a:buClr>
                <a:srgbClr val="000065"/>
              </a:buClr>
              <a:buSzPct val="70000"/>
            </a:pPr>
            <a:r>
              <a:rPr lang="en-US" altLang="en-US" sz="3000">
                <a:solidFill>
                  <a:srgbClr val="000065"/>
                </a:solidFill>
              </a:rPr>
              <a:t>  18 – 59 (64 in some states) </a:t>
            </a:r>
          </a:p>
          <a:p>
            <a:pPr lvl="2" eaLnBrk="1" hangingPunct="1">
              <a:spcAft>
                <a:spcPts val="288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</a:rPr>
              <a:t>Stranger crimes against seniors </a:t>
            </a:r>
          </a:p>
          <a:p>
            <a:pPr lvl="2" eaLnBrk="1" hangingPunct="1">
              <a:spcAft>
                <a:spcPts val="15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</a:rPr>
              <a:t>Older persons who self-neglect.</a:t>
            </a:r>
            <a:r>
              <a:rPr lang="en-US" altLang="en-US">
                <a:solidFill>
                  <a:srgbClr val="000065"/>
                </a:solidFill>
              </a:rPr>
              <a:t>     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029200" y="5943600"/>
            <a:ext cx="3505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C911509-1F64-425D-B0D6-D316AB24203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WHAT IS ELDER ABUSE?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Physical abuse</a:t>
            </a:r>
          </a:p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Sexual abuse</a:t>
            </a:r>
          </a:p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Emotional abuse</a:t>
            </a:r>
          </a:p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Neglect by caregiver</a:t>
            </a:r>
          </a:p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Financial exploitation</a:t>
            </a:r>
          </a:p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Self neglect</a:t>
            </a:r>
          </a:p>
          <a:p>
            <a:pPr eaLnBrk="1" hangingPunct="1">
              <a:spcBef>
                <a:spcPts val="8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Any other type defined by state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24400" y="6248400"/>
            <a:ext cx="3810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5CB6062-DE3A-4218-BAFC-82D87F9DF8B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6F5BBC6-FD12-4566-9A36-C4ADE457078E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WHERE</a:t>
            </a:r>
            <a:r>
              <a:rPr lang="en-US" altLang="en-US" sz="3600" b="1" i="1">
                <a:solidFill>
                  <a:srgbClr val="000065"/>
                </a:solidFill>
              </a:rPr>
              <a:t> </a:t>
            </a:r>
            <a:r>
              <a:rPr lang="en-US" altLang="en-US" sz="3600" b="1">
                <a:solidFill>
                  <a:srgbClr val="000065"/>
                </a:solidFill>
              </a:rPr>
              <a:t>DOES </a:t>
            </a:r>
          </a:p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ELDER ABUSE OCCUR?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457200" y="1981200"/>
            <a:ext cx="822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08013" algn="l"/>
                <a:tab pos="1065213" algn="l"/>
                <a:tab pos="1522413" algn="l"/>
                <a:tab pos="1979613" algn="l"/>
                <a:tab pos="2436813" algn="l"/>
                <a:tab pos="2894013" algn="l"/>
                <a:tab pos="3351213" algn="l"/>
                <a:tab pos="3808413" algn="l"/>
                <a:tab pos="4265613" algn="l"/>
                <a:tab pos="4722813" algn="l"/>
                <a:tab pos="5180013" algn="l"/>
                <a:tab pos="5637213" algn="l"/>
                <a:tab pos="6094413" algn="l"/>
                <a:tab pos="6551613" algn="l"/>
                <a:tab pos="7008813" algn="l"/>
                <a:tab pos="7466013" algn="l"/>
                <a:tab pos="7923213" algn="l"/>
                <a:tab pos="8380413" algn="l"/>
                <a:tab pos="8837613" algn="l"/>
                <a:tab pos="9294813" algn="l"/>
                <a:tab pos="97520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900"/>
              </a:spcBef>
            </a:pPr>
            <a:r>
              <a:rPr lang="en-US" altLang="en-US" sz="3600">
                <a:solidFill>
                  <a:srgbClr val="000065"/>
                </a:solidFill>
              </a:rPr>
              <a:t>Everywhere that older people are:</a:t>
            </a:r>
          </a:p>
          <a:p>
            <a:pPr eaLnBrk="1" hangingPunct="1">
              <a:spcBef>
                <a:spcPts val="700"/>
              </a:spcBef>
            </a:pPr>
            <a:endParaRPr lang="en-US" altLang="en-US" sz="1000">
              <a:solidFill>
                <a:srgbClr val="000065"/>
              </a:solidFill>
            </a:endParaRPr>
          </a:p>
          <a:p>
            <a:pPr lvl="2" eaLnBrk="1" hangingPunct="1">
              <a:spcBef>
                <a:spcPts val="800"/>
              </a:spcBef>
              <a:spcAft>
                <a:spcPts val="18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In the community (96.5%)*</a:t>
            </a:r>
          </a:p>
          <a:p>
            <a:pPr lvl="2" eaLnBrk="1" hangingPunct="1">
              <a:spcBef>
                <a:spcPts val="800"/>
              </a:spcBef>
              <a:spcAft>
                <a:spcPts val="1800"/>
              </a:spcAft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In nursing homes (3.5%)</a:t>
            </a:r>
          </a:p>
          <a:p>
            <a:pPr lvl="2" eaLnBrk="1" hangingPunct="1">
              <a:spcBef>
                <a:spcPts val="800"/>
              </a:spcBef>
              <a:spcAft>
                <a:spcPts val="1800"/>
              </a:spcAft>
            </a:pPr>
            <a:endParaRPr lang="en-US" altLang="en-US" sz="1000">
              <a:solidFill>
                <a:srgbClr val="000065"/>
              </a:solidFill>
            </a:endParaRPr>
          </a:p>
          <a:p>
            <a:pPr eaLnBrk="1" hangingPunct="1">
              <a:spcBef>
                <a:spcPts val="800"/>
              </a:spcBef>
              <a:spcAft>
                <a:spcPts val="1800"/>
              </a:spcAft>
            </a:pPr>
            <a:r>
              <a:rPr lang="en-US" altLang="en-US" sz="1800">
                <a:solidFill>
                  <a:srgbClr val="000065"/>
                </a:solidFill>
              </a:rPr>
              <a:t>*Includes residential care facilities</a:t>
            </a:r>
          </a:p>
        </p:txBody>
      </p:sp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4114800" y="6096000"/>
            <a:ext cx="4495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9242259-EF88-481A-960A-70742860675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2EE782C-9BF3-4E22-93BE-C353AB5A43F5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457200" y="21272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CASE SCENARIOS</a:t>
            </a:r>
            <a:br>
              <a:rPr lang="en-US" altLang="en-US" sz="3600" b="1">
                <a:solidFill>
                  <a:srgbClr val="000065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Active Learning Activity &amp; Small Group Exercise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077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0263" indent="-215900"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7913" indent="-215900"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</a:rPr>
              <a:t>HANDOUTS #2 A-C CASE SCENARIOS </a:t>
            </a:r>
          </a:p>
          <a:p>
            <a:pPr eaLnBrk="1" hangingPunct="1">
              <a:spcBef>
                <a:spcPts val="700"/>
              </a:spcBef>
            </a:pPr>
            <a:r>
              <a:rPr lang="en-US" altLang="en-US" sz="2800" u="sng">
                <a:solidFill>
                  <a:srgbClr val="000065"/>
                </a:solidFill>
              </a:rPr>
              <a:t>Each table:</a:t>
            </a:r>
          </a:p>
          <a:p>
            <a:pPr lvl="2" eaLnBrk="1" hangingPunct="1">
              <a:spcBef>
                <a:spcPts val="6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Will read one case scenario </a:t>
            </a:r>
          </a:p>
          <a:p>
            <a:pPr lvl="2" eaLnBrk="1" hangingPunct="1">
              <a:spcBef>
                <a:spcPts val="6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Should name a reporter and/or recorder</a:t>
            </a:r>
          </a:p>
          <a:p>
            <a:pPr lvl="2" eaLnBrk="1" hangingPunct="1">
              <a:spcBef>
                <a:spcPts val="6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Must identify in their case: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the types of abuse 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the indicators for each type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the victim(s) and 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the abuser(s) 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Will report findings back to the large group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A52AC35-F60B-4D41-AC29-A92DC127A76C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791200" y="6324600"/>
            <a:ext cx="289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Elder Abuse Dynamics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5CCE44B-1299-4DE0-9E2D-837C5D97E11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49788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609600" y="1905000"/>
            <a:ext cx="7924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55588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Usually age 60 and over, </a:t>
            </a:r>
            <a:r>
              <a:rPr lang="en-US" altLang="en-US" sz="2800" i="1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but check your state’s definition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Both women and men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Persons of all races, ethnic, cultural, religious  backgrounds, sexual orientation and socio-economic levels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68000"/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(APS in most states also serves all adult victims 18+ who have a disability which makes it difficult for them to protect and/or care for themselves)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114800" y="61722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 Module 8A Dynamics of Elder Abuse</a:t>
            </a: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838200" y="1143000"/>
            <a:ext cx="746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HANDOUT #3: VICTIM INDICATORS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685800" y="381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>
                <a:solidFill>
                  <a:srgbClr val="000065"/>
                </a:solidFill>
              </a:rPr>
              <a:t>    WHO ARE ELDER ABUSE VICTIMS?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0E716D-C90A-4A32-B44B-AB1FE6B907F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F88FF52-7525-4EA4-9766-9F94F3D6B5FC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WHO ABUSES OLDER PERSONS?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3538" indent="-339725"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Partners</a:t>
            </a:r>
          </a:p>
          <a:p>
            <a:pPr eaLnBrk="1" hangingPunct="1">
              <a:spcBef>
                <a:spcPts val="7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Family members</a:t>
            </a:r>
          </a:p>
          <a:p>
            <a:pPr eaLnBrk="1" hangingPunct="1">
              <a:spcBef>
                <a:spcPts val="7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Paid and unpaid caregivers</a:t>
            </a:r>
          </a:p>
          <a:p>
            <a:pPr eaLnBrk="1" hangingPunct="1">
              <a:spcBef>
                <a:spcPts val="7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Persons who are financially and/or emotionally dependent on the victim</a:t>
            </a:r>
          </a:p>
          <a:p>
            <a:pPr eaLnBrk="1" hangingPunct="1">
              <a:spcBef>
                <a:spcPts val="7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Professionals such as attorneys, investment counselors, clergy</a:t>
            </a:r>
          </a:p>
          <a:p>
            <a:pPr eaLnBrk="1" hangingPunct="1">
              <a:spcBef>
                <a:spcPts val="7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Neighbors, new “best friends” &amp; “sweethearts”</a:t>
            </a:r>
          </a:p>
          <a:p>
            <a:pPr eaLnBrk="1" hangingPunct="1">
              <a:spcBef>
                <a:spcPts val="800"/>
              </a:spcBef>
            </a:pPr>
            <a:endParaRPr lang="en-US" altLang="en-US" sz="2800">
              <a:solidFill>
                <a:srgbClr val="000065"/>
              </a:solidFill>
            </a:endParaRPr>
          </a:p>
        </p:txBody>
      </p:sp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5257800" y="624840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Dynamics of Elder Abuse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1143000"/>
            <a:ext cx="746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HANDOUT #4: ABUSER INDICATORS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81E88E1-1750-4FF8-A02C-378F0C62E114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B6F07-83B8-4ABA-9B40-92590D9C2315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457200" y="2133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15 MINUTE BREAK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r>
              <a:rPr lang="en-US" altLang="en-US">
                <a:solidFill>
                  <a:srgbClr val="FFFFFF"/>
                </a:solidFill>
              </a:rPr>
              <a:t>10 MINUTES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04800" y="6084888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648200" y="6172200"/>
            <a:ext cx="3962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DD8B19-23BB-4DF7-BD46-26E7117CC66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17174EA-FD89-4990-84BB-1816FE0D8BD6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65"/>
                </a:solidFill>
              </a:rPr>
              <a:t>CASE DYNAMICS </a:t>
            </a:r>
          </a:p>
          <a:p>
            <a:pPr algn="ctr" eaLnBrk="1" hangingPunct="1"/>
            <a:r>
              <a:rPr lang="en-US" altLang="en-US" sz="4400">
                <a:solidFill>
                  <a:srgbClr val="000065"/>
                </a:solidFill>
              </a:rPr>
              <a:t>AND THE ROLE OF APS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4419600" y="6248400"/>
            <a:ext cx="3962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Dynamics of Elder Abuse</a:t>
            </a: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12900"/>
            <a:ext cx="5943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E132C3-698A-441D-96CF-B3CDC1B87AB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SAFETY FIRST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4000">
                <a:solidFill>
                  <a:srgbClr val="000065"/>
                </a:solidFill>
              </a:rPr>
              <a:t>	The first responsibility of Adult Protective Services is, to the extent possible, to make sure the victim is safe and protected from immediate harm.</a:t>
            </a:r>
          </a:p>
          <a:p>
            <a:pPr algn="ctr" eaLnBrk="1" hangingPunct="1">
              <a:spcBef>
                <a:spcPts val="1000"/>
              </a:spcBef>
            </a:pPr>
            <a:r>
              <a:rPr lang="en-US" altLang="en-US" sz="3600" i="1">
                <a:solidFill>
                  <a:srgbClr val="000065"/>
                </a:solidFill>
              </a:rPr>
              <a:t>	Understanding case dynamics is critical to enhancing victim safety.</a:t>
            </a:r>
          </a:p>
          <a:p>
            <a:pPr eaLnBrk="1" hangingPunct="1">
              <a:spcBef>
                <a:spcPts val="1000"/>
              </a:spcBef>
            </a:pPr>
            <a:endParaRPr lang="en-US" altLang="en-US" sz="3600" i="1">
              <a:solidFill>
                <a:srgbClr val="000065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026025" y="6248400"/>
            <a:ext cx="31353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7D079A-D892-4314-9734-AD0369371445}" type="slidenum">
              <a:rPr lang="en-US" altLang="en-US"/>
              <a:pPr/>
              <a:t>2</a:t>
            </a:fld>
            <a:endParaRPr lang="en-US" altLang="en-US"/>
          </a:p>
        </p:txBody>
      </p:sp>
      <p:grpSp>
        <p:nvGrpSpPr>
          <p:cNvPr id="18435" name="Group 1"/>
          <p:cNvGrpSpPr>
            <a:grpSpLocks/>
          </p:cNvGrpSpPr>
          <p:nvPr/>
        </p:nvGrpSpPr>
        <p:grpSpPr bwMode="auto">
          <a:xfrm>
            <a:off x="1447800" y="1444625"/>
            <a:ext cx="7507288" cy="2298700"/>
            <a:chOff x="526" y="910"/>
            <a:chExt cx="5115" cy="1448"/>
          </a:xfrm>
        </p:grpSpPr>
        <p:pic>
          <p:nvPicPr>
            <p:cNvPr id="18440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910"/>
              <a:ext cx="5115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526" y="910"/>
              <a:ext cx="5115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85800" y="457200"/>
            <a:ext cx="7848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/>
          <a:lstStyle>
            <a:lvl1pPr eaLnBrk="0" hangingPunct="0"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03275" algn="l"/>
                <a:tab pos="1717675" algn="l"/>
                <a:tab pos="2632075" algn="l"/>
                <a:tab pos="3546475" algn="l"/>
                <a:tab pos="4460875" algn="l"/>
                <a:tab pos="5375275" algn="l"/>
                <a:tab pos="6289675" algn="l"/>
                <a:tab pos="7204075" algn="l"/>
                <a:tab pos="8118475" algn="l"/>
                <a:tab pos="9032875" algn="l"/>
                <a:tab pos="994727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400"/>
              </a:spcBef>
            </a:pPr>
            <a:r>
              <a:rPr lang="en-US" altLang="en-US" sz="4000" b="1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DYNAMICS OF ELDER ABUSE 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4403725" y="5141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22955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2387600" y="3505200"/>
            <a:ext cx="415131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i="1">
              <a:solidFill>
                <a:srgbClr val="558ED5"/>
              </a:solidFill>
            </a:endParaRPr>
          </a:p>
          <a:p>
            <a:pPr algn="ctr" eaLnBrk="1" hangingPunct="1"/>
            <a:r>
              <a:rPr lang="en-US" altLang="en-US" sz="1800" i="1">
                <a:solidFill>
                  <a:srgbClr val="000065"/>
                </a:solidFill>
              </a:rPr>
              <a:t>Kathleen Quinn</a:t>
            </a:r>
          </a:p>
          <a:p>
            <a:pPr algn="ctr" eaLnBrk="1" hangingPunct="1"/>
            <a:r>
              <a:rPr lang="en-US" altLang="en-US" sz="1800" i="1">
                <a:solidFill>
                  <a:srgbClr val="000065"/>
                </a:solidFill>
              </a:rPr>
              <a:t>Phone: 202-558-4850</a:t>
            </a:r>
          </a:p>
          <a:p>
            <a:pPr algn="ctr" eaLnBrk="1" hangingPunct="1"/>
            <a:r>
              <a:rPr lang="en-US" altLang="en-US" sz="1800" i="1">
                <a:solidFill>
                  <a:srgbClr val="000065"/>
                </a:solidFill>
              </a:rPr>
              <a:t>Email: </a:t>
            </a:r>
            <a:r>
              <a:rPr lang="en-US" altLang="en-US" sz="1800" i="1">
                <a:solidFill>
                  <a:srgbClr val="0000FF"/>
                </a:solidFill>
                <a:hlinkClick r:id="rId5"/>
              </a:rPr>
              <a:t>kathleen.quinn@apsnetwork.org</a:t>
            </a:r>
          </a:p>
          <a:p>
            <a:pPr algn="ctr" eaLnBrk="1" hangingPunct="1"/>
            <a:endParaRPr lang="en-US" altLang="en-US" sz="1800" i="1">
              <a:solidFill>
                <a:srgbClr val="00006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45096A7-D476-4A0B-BCD9-02FEC5BBF485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92DCA8-765E-45C3-B684-CE857C2E07C0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APS GOALS/RESPONSIBILITIES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229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3538" indent="-339725"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Victim safety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Victim self-determination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Protection of victim when person cannot protect him/her self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Appropriate interventions to achieve above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000065"/>
                </a:solidFill>
              </a:rPr>
              <a:t>Remember, first do no harm!</a:t>
            </a:r>
          </a:p>
        </p:txBody>
      </p:sp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4648200" y="6248400"/>
            <a:ext cx="388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15F8D25-AD52-49C1-B8BC-E41BB8F4D72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9600" cy="969962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smtClean="0">
                <a:solidFill>
                  <a:srgbClr val="000065"/>
                </a:solidFill>
              </a:rPr>
              <a:t>APS INVESTIGATION OUTLINE 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143000"/>
            <a:ext cx="8229600" cy="5029200"/>
          </a:xfrm>
        </p:spPr>
        <p:txBody>
          <a:bodyPr lIns="0" tIns="0" rIns="0" bIns="0" anchor="ctr"/>
          <a:lstStyle/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smtClean="0">
                <a:solidFill>
                  <a:srgbClr val="000065"/>
                </a:solidFill>
              </a:rPr>
              <a:t>WHAT</a:t>
            </a:r>
            <a:r>
              <a:rPr lang="en-US" altLang="en-US" sz="2800" smtClean="0">
                <a:solidFill>
                  <a:srgbClr val="000065"/>
                </a:solidFill>
              </a:rPr>
              <a:t> happened? Does it meet state 	 	 	 definitions? </a:t>
            </a:r>
          </a:p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smtClean="0">
                <a:solidFill>
                  <a:srgbClr val="000065"/>
                </a:solidFill>
              </a:rPr>
              <a:t>TO WHOM </a:t>
            </a:r>
            <a:r>
              <a:rPr lang="en-US" altLang="en-US" sz="2800" smtClean="0">
                <a:solidFill>
                  <a:srgbClr val="000065"/>
                </a:solidFill>
              </a:rPr>
              <a:t>did abuse happen? Is client eligible 	 under program? </a:t>
            </a:r>
          </a:p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smtClean="0">
                <a:solidFill>
                  <a:srgbClr val="000065"/>
                </a:solidFill>
              </a:rPr>
              <a:t>BY WHOM </a:t>
            </a:r>
            <a:r>
              <a:rPr lang="en-US" altLang="en-US" sz="2800" smtClean="0">
                <a:solidFill>
                  <a:srgbClr val="000065"/>
                </a:solidFill>
              </a:rPr>
              <a:t>was abuse perpetrated? </a:t>
            </a:r>
          </a:p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smtClean="0">
                <a:solidFill>
                  <a:srgbClr val="000065"/>
                </a:solidFill>
              </a:rPr>
              <a:t>What is victim-abuser relationship?</a:t>
            </a:r>
          </a:p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smtClean="0">
                <a:solidFill>
                  <a:srgbClr val="000065"/>
                </a:solidFill>
              </a:rPr>
              <a:t>HOW</a:t>
            </a:r>
            <a:r>
              <a:rPr lang="en-US" altLang="en-US" sz="2800" smtClean="0">
                <a:solidFill>
                  <a:srgbClr val="000065"/>
                </a:solidFill>
              </a:rPr>
              <a:t> was abuse done? (Need to know to 	 	 	 intervene effectively) </a:t>
            </a:r>
          </a:p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smtClean="0">
                <a:solidFill>
                  <a:srgbClr val="000065"/>
                </a:solidFill>
              </a:rPr>
              <a:t>WHEN/HOW LONG </a:t>
            </a:r>
            <a:r>
              <a:rPr lang="en-US" altLang="en-US" sz="2800" smtClean="0">
                <a:solidFill>
                  <a:srgbClr val="000065"/>
                </a:solidFill>
              </a:rPr>
              <a:t>was abuse?</a:t>
            </a:r>
          </a:p>
          <a:p>
            <a:pPr marL="0" indent="0"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800" b="1" smtClean="0">
                <a:solidFill>
                  <a:srgbClr val="000065"/>
                </a:solidFill>
              </a:rPr>
              <a:t>WHY</a:t>
            </a:r>
            <a:r>
              <a:rPr lang="en-US" altLang="en-US" sz="2800" smtClean="0">
                <a:solidFill>
                  <a:srgbClr val="000065"/>
                </a:solidFill>
              </a:rPr>
              <a:t> did abuse occur? Was there a motive? </a:t>
            </a: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5257800" y="6248400"/>
            <a:ext cx="308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637BD9-0C16-46A3-8F8C-876C53FDD97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APS INVESTIGATION OUTLINE </a:t>
            </a:r>
            <a:r>
              <a:rPr lang="en-US" altLang="en-US" sz="2000" b="1">
                <a:solidFill>
                  <a:srgbClr val="000065"/>
                </a:solidFill>
              </a:rPr>
              <a:t>(</a:t>
            </a:r>
            <a:r>
              <a:rPr lang="en-US" altLang="en-US" sz="2400" b="1">
                <a:solidFill>
                  <a:srgbClr val="000065"/>
                </a:solidFill>
              </a:rPr>
              <a:t>cont’d.)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700">
                <a:solidFill>
                  <a:srgbClr val="000065"/>
                </a:solidFill>
              </a:rPr>
              <a:t>What can be done to make the victim safer? 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700">
                <a:solidFill>
                  <a:srgbClr val="000065"/>
                </a:solidFill>
              </a:rPr>
              <a:t>What does the victim want to happen? Is the victim able to make decisions?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700">
                <a:solidFill>
                  <a:srgbClr val="000065"/>
                </a:solidFill>
              </a:rPr>
              <a:t>What can/should be done to hold the abuser accountable? What is the message to community?</a:t>
            </a:r>
          </a:p>
          <a:p>
            <a:pPr eaLnBrk="1" hangingPunct="1"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700" i="1">
                <a:solidFill>
                  <a:srgbClr val="000065"/>
                </a:solidFill>
              </a:rPr>
              <a:t>Can</a:t>
            </a:r>
            <a:r>
              <a:rPr lang="en-US" altLang="en-US" sz="2700">
                <a:solidFill>
                  <a:srgbClr val="000065"/>
                </a:solidFill>
              </a:rPr>
              <a:t> the abuser be held accountable? Is the abuser incapacitated (dementia, MI, etc.)</a:t>
            </a:r>
          </a:p>
          <a:p>
            <a:pPr eaLnBrk="1" hangingPunct="1"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700">
                <a:solidFill>
                  <a:srgbClr val="000065"/>
                </a:solidFill>
              </a:rPr>
              <a:t>Is there a crime? If so, what does APS do?</a:t>
            </a:r>
          </a:p>
          <a:p>
            <a:pPr eaLnBrk="1" hangingPunct="1"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700">
                <a:solidFill>
                  <a:srgbClr val="000065"/>
                </a:solidFill>
              </a:rPr>
              <a:t>What other agencies does APS need to involve?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altLang="en-US" sz="2800">
              <a:solidFill>
                <a:srgbClr val="FFFFFF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862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E97D13-6747-4993-93CD-22BD247EAA01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8077200" y="6408738"/>
            <a:ext cx="93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BEAC7A-F5F5-4A67-85BF-0F7A91269079}" type="slidenum">
              <a:rPr lang="en-US" altLang="en-US" sz="1000">
                <a:solidFill>
                  <a:srgbClr val="000000"/>
                </a:solidFill>
              </a:rPr>
              <a:pPr algn="r" eaLnBrk="1" hangingPunct="1"/>
              <a:t>23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457200" y="21272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CASE SCENARIOS</a:t>
            </a:r>
            <a:r>
              <a:rPr lang="en-US" altLang="en-US" sz="3600" b="1">
                <a:solidFill>
                  <a:srgbClr val="000065"/>
                </a:solidFill>
              </a:rPr>
              <a:t/>
            </a:r>
            <a:br>
              <a:rPr lang="en-US" altLang="en-US" sz="3600" b="1">
                <a:solidFill>
                  <a:srgbClr val="000065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Active Learning Activity &amp; Small Group Exercise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0213" indent="-215900"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77913" indent="-215900" eaLnBrk="0" hangingPunct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351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923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495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06713" indent="-2159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2800">
                <a:solidFill>
                  <a:srgbClr val="000000"/>
                </a:solidFill>
              </a:rPr>
              <a:t>HANDOUTS #2 A-C: CASE SCENARIOS</a:t>
            </a:r>
          </a:p>
          <a:p>
            <a:pPr lvl="1" eaLnBrk="1" hangingPunct="1"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65"/>
                </a:solidFill>
              </a:rPr>
              <a:t>	Each table: Re-read case scenario and identify brief answers to the following: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What is APS’ role?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Initial actions investigator should take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Evidence to collect (includes interviews)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Cultural considerations?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Best/safest outcome for victim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What should happen to the abuser?</a:t>
            </a:r>
          </a:p>
          <a:p>
            <a:pPr lvl="4" eaLnBrk="1" hangingPunct="1">
              <a:spcBef>
                <a:spcPts val="5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 Report back to the large group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410200" y="6248400"/>
            <a:ext cx="289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Elder Abuse Dynamics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F5D8D89-6CAE-4A8D-A1F2-E0F53EACC89D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8229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ABUSERS’ SMOKE AND MIRRORS</a:t>
            </a:r>
            <a:br>
              <a:rPr lang="en-US" altLang="en-US" sz="3600" b="1">
                <a:solidFill>
                  <a:srgbClr val="000065"/>
                </a:solidFill>
              </a:rPr>
            </a:br>
            <a:endParaRPr lang="en-US" altLang="en-US" sz="3600" b="1">
              <a:solidFill>
                <a:srgbClr val="000065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533400" y="1066800"/>
            <a:ext cx="8153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 eaLnBrk="0" hangingPunct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30213" indent="-215900" eaLnBrk="0" hangingPunct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30263" indent="-215900" eaLnBrk="0" hangingPunct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30213" algn="l"/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0065"/>
                </a:solidFill>
              </a:rPr>
              <a:t>	Abusers acting out of their own self interest often: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Lie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Manipulate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Charm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Excuse and attempt to justify their behavior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Play for sympathy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Blame the victim (and others)</a:t>
            </a:r>
          </a:p>
        </p:txBody>
      </p:sp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3581400" y="6172200"/>
            <a:ext cx="533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FFC885-3A07-41A2-81E8-C1AC23EA1C0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57200" y="1828800"/>
            <a:ext cx="84582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55588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Denying access to spiritual traditions/events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Psychological/emotional abuse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Targeting vulnerabilities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Neglect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Threats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Sexual abuse</a:t>
            </a:r>
          </a:p>
          <a:p>
            <a:pPr eaLnBrk="1" hangingPunct="1">
              <a:spcBef>
                <a:spcPts val="4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Physical abuse</a:t>
            </a:r>
          </a:p>
          <a:p>
            <a:pPr eaLnBrk="1" hangingPunct="1">
              <a:spcBef>
                <a:spcPts val="400"/>
              </a:spcBef>
            </a:pPr>
            <a:endParaRPr lang="en-US" altLang="en-US" sz="2800">
              <a:solidFill>
                <a:srgbClr val="000065"/>
              </a:solidFill>
              <a:latin typeface="Lucida Sans Unicode" panose="020B06020305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41988" name="Group 2"/>
          <p:cNvGrpSpPr>
            <a:grpSpLocks/>
          </p:cNvGrpSpPr>
          <p:nvPr/>
        </p:nvGrpSpPr>
        <p:grpSpPr bwMode="auto">
          <a:xfrm>
            <a:off x="450850" y="188913"/>
            <a:ext cx="8240713" cy="882650"/>
            <a:chOff x="284" y="119"/>
            <a:chExt cx="5191" cy="556"/>
          </a:xfrm>
        </p:grpSpPr>
        <p:pic>
          <p:nvPicPr>
            <p:cNvPr id="4199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19"/>
              <a:ext cx="5192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992" name="Text Box 4"/>
            <p:cNvSpPr txBox="1">
              <a:spLocks noChangeArrowheads="1"/>
            </p:cNvSpPr>
            <p:nvPr/>
          </p:nvSpPr>
          <p:spPr bwMode="auto">
            <a:xfrm>
              <a:off x="284" y="119"/>
              <a:ext cx="5192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3581400" y="6172200"/>
            <a:ext cx="5334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990600" y="1143000"/>
            <a:ext cx="7162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HANDOUT #5: ABUSER TACTICS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CD7358-B460-4111-9FD4-F1917C216AB8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73038"/>
            <a:ext cx="8229600" cy="741362"/>
          </a:xfrm>
        </p:spPr>
        <p:txBody>
          <a:bodyPr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500" b="0" dirty="0" smtClean="0">
                <a:solidFill>
                  <a:srgbClr val="000065"/>
                </a:solidFill>
              </a:rPr>
              <a:t>COMMON ABUSER JUSTIFICATIONS</a:t>
            </a: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600200"/>
            <a:ext cx="8458200" cy="4403725"/>
          </a:xfrm>
        </p:spPr>
        <p:txBody>
          <a:bodyPr lIns="0" tIns="0" rIns="0" bIns="0" anchor="ctr"/>
          <a:lstStyle/>
          <a:p>
            <a:pPr marL="514350" indent="-514350"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solidFill>
                  <a:srgbClr val="000065"/>
                </a:solidFill>
              </a:rPr>
              <a:t>She’s clumsy / He fell (accident)</a:t>
            </a:r>
          </a:p>
          <a:p>
            <a:pPr marL="514350" indent="-514350"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/>
              <a:t>He didn’t do what I said / She doesn’t     cooperate (victim is uncooperative)</a:t>
            </a:r>
          </a:p>
          <a:p>
            <a:pPr marL="514350" indent="-514350"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solidFill>
                  <a:srgbClr val="000065"/>
                </a:solidFill>
              </a:rPr>
              <a:t>She started it / He hit me first (mutual blaming)</a:t>
            </a:r>
          </a:p>
          <a:p>
            <a:pPr marL="514350" indent="-514350"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/>
              <a:t>He is too hard to care for / He bruises easily” (victim blaming)</a:t>
            </a:r>
          </a:p>
          <a:p>
            <a:pPr marL="514350" indent="-514350"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solidFill>
                  <a:srgbClr val="000065"/>
                </a:solidFill>
              </a:rPr>
              <a:t>I’m doing the best I can (caregiver stress)</a:t>
            </a:r>
          </a:p>
          <a:p>
            <a:pPr marL="514350" indent="-514350"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  <a:tabLst>
                <a:tab pos="109538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/>
              <a:t>It was a gift / I’ll pay her back. (entitlement)</a:t>
            </a: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838200"/>
            <a:ext cx="8153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HANDOUT  #6: ABUSER JUSTIFICATIONS 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5486400" y="6324600"/>
            <a:ext cx="308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868315-6926-4152-80AF-355432CA372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DEC58D6-4344-44BF-B6FD-A93C0D673EDF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ABUSER EXCUSES</a:t>
            </a:r>
          </a:p>
          <a:p>
            <a:pPr algn="ctr" eaLnBrk="1" hangingPunct="1"/>
            <a:r>
              <a:rPr lang="en-US" altLang="en-US" sz="2800">
                <a:solidFill>
                  <a:srgbClr val="000065"/>
                </a:solidFill>
              </a:rPr>
              <a:t>(It’s not my fault)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229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</a:rPr>
              <a:t>I have a problem with my temper. (anger)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1"/>
                </a:solidFill>
                <a:latin typeface="Lucida Sans Unicode" panose="020B0602030504020204" pitchFamily="34" charset="0"/>
              </a:rPr>
              <a:t>I was drunk/high. (substance abuse)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</a:rPr>
              <a:t>I’m sick so it’s not my fault. (physical or mental health issue)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chemeClr val="tx1"/>
                </a:solidFill>
                <a:latin typeface="Lucida Sans Unicode" panose="020B0602030504020204" pitchFamily="34" charset="0"/>
              </a:rPr>
              <a:t>He hit me when I was a child. (learned behavior/revenge)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</a:rPr>
              <a:t>In my culture elders share all their resources.” (cultural)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3200400" y="6172200"/>
            <a:ext cx="464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95A949-380E-4DE2-92B2-8F17A9006337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968474E-E5DE-4E58-988A-949F09C0EC70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CAREGIVER STRESS</a:t>
            </a:r>
          </a:p>
          <a:p>
            <a:pPr algn="ctr" eaLnBrk="1" hangingPunct="1"/>
            <a:r>
              <a:rPr lang="en-US" altLang="en-US" sz="3600">
                <a:solidFill>
                  <a:srgbClr val="000065"/>
                </a:solidFill>
              </a:rPr>
              <a:t>Excuse or Reality?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2296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People </a:t>
            </a:r>
            <a:r>
              <a:rPr lang="en-US" altLang="en-US" sz="2800" i="1">
                <a:solidFill>
                  <a:srgbClr val="000065"/>
                </a:solidFill>
              </a:rPr>
              <a:t>can</a:t>
            </a:r>
            <a:r>
              <a:rPr lang="en-US" altLang="en-US" sz="2800">
                <a:solidFill>
                  <a:srgbClr val="000065"/>
                </a:solidFill>
              </a:rPr>
              <a:t> be difficult to care for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People with dementia can be very demanding and frustrating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Elder care can go on for years, and it’s often provided by busy people with many responsibilities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Caregivers can experience health problems, depression and financial losses, </a:t>
            </a:r>
            <a:r>
              <a:rPr lang="en-US" altLang="en-US" sz="4000">
                <a:solidFill>
                  <a:srgbClr val="000065"/>
                </a:solidFill>
              </a:rPr>
              <a:t>BUT . . .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429000" y="6172200"/>
            <a:ext cx="525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60D46E-D2A4-441D-82CA-2AB23FB7E47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533400" y="1066800"/>
            <a:ext cx="81534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All caregivers experience stress, but most never abuse, neglect or exploit the person they are caring for. Are any of you parents? Do your kids ever cause you stress?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Abusers often target only the victim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Abuse is not an isolated event, but a pattern of abusive behavior over time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We do not tolerate similar abuse of children or pets!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Early research finding caregiver stress causes elder abuse is no longer considered valid</a:t>
            </a: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CAREGIVER STRESS</a:t>
            </a:r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4114800" y="61722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B90D08-E4A2-4A62-977D-C1A0D692BEF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52400" y="2133600"/>
            <a:ext cx="8763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400"/>
              </a:spcBef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 Project of 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altLang="en-US" sz="40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NAPSA </a:t>
            </a:r>
            <a:r>
              <a:rPr lang="en-US" altLang="en-US" sz="25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en-US" altLang="en-US" sz="40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NCALL</a:t>
            </a:r>
          </a:p>
          <a:p>
            <a:pPr algn="ctr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Adult Protective Services Association</a:t>
            </a:r>
          </a:p>
          <a:p>
            <a:pPr algn="ctr" eaLnBrk="1" hangingPunct="1">
              <a:spcBef>
                <a:spcPts val="4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National Clearinghouse on Abuse in Later Life</a:t>
            </a:r>
          </a:p>
          <a:p>
            <a:pPr algn="ctr" eaLnBrk="1" hangingPunct="1">
              <a:spcBef>
                <a:spcPts val="400"/>
              </a:spcBef>
            </a:pPr>
            <a:endParaRPr lang="en-US" altLang="en-US" sz="2800">
              <a:solidFill>
                <a:srgbClr val="000065"/>
              </a:solidFill>
              <a:latin typeface="Lucida Sans Unicode" panose="020B06020305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spcBef>
                <a:spcPts val="400"/>
              </a:spcBef>
            </a:pPr>
            <a:r>
              <a:rPr lang="en-US" altLang="en-US" sz="24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	Funded by the Office of Violence Against Women,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2400">
                <a:solidFill>
                  <a:srgbClr val="000065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	U.S. Department of Justice</a:t>
            </a:r>
          </a:p>
          <a:p>
            <a:pPr algn="ctr" eaLnBrk="1" hangingPunct="1">
              <a:spcBef>
                <a:spcPts val="400"/>
              </a:spcBef>
            </a:pPr>
            <a:r>
              <a:rPr lang="en-US" altLang="en-US" sz="2400">
                <a:solidFill>
                  <a:srgbClr val="FFFFFF"/>
                </a:solidFill>
                <a:latin typeface="Lucida Sans Unicode" panose="020B06020305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U.S. Department of Justice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6764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5181600" y="6248400"/>
            <a:ext cx="3124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057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3A0EEB-34F9-4BE6-A0CD-C76A68B13306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1447800" y="1219200"/>
            <a:ext cx="624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000" b="1">
                <a:solidFill>
                  <a:srgbClr val="000065"/>
                </a:solidFill>
              </a:rPr>
              <a:t>THE BREAKING POINT </a:t>
            </a:r>
            <a:endParaRPr lang="en-US" altLang="en-US" sz="4000"/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3352800" y="2057400"/>
            <a:ext cx="239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>
                <a:solidFill>
                  <a:srgbClr val="000065"/>
                </a:solidFill>
              </a:rPr>
              <a:t>Part 1</a:t>
            </a:r>
          </a:p>
        </p:txBody>
      </p:sp>
      <p:graphicFrame>
        <p:nvGraphicFramePr>
          <p:cNvPr id="1026" name="Object 8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2209800" y="3886200"/>
          <a:ext cx="5057775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ackage" r:id="rId6" imgW="1395663" imgH="481263" progId="Package">
                  <p:embed/>
                </p:oleObj>
              </mc:Choice>
              <mc:Fallback>
                <p:oleObj name="Package" r:id="rId6" imgW="1395663" imgH="481263" progId="Packag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886200"/>
                        <a:ext cx="5057775" cy="176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Nancy Part 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3810000" y="61722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8A685D-0067-483E-8FD9-306DD5A20C7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 b="1">
                <a:solidFill>
                  <a:srgbClr val="000065"/>
                </a:solidFill>
              </a:rPr>
              <a:t>THE BREAKING POINT </a:t>
            </a:r>
            <a:r>
              <a:rPr lang="en-US" altLang="en-US" sz="4400">
                <a:solidFill>
                  <a:srgbClr val="000065"/>
                </a:solidFill>
              </a:rPr>
              <a:t>(cont’d)</a:t>
            </a: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4000">
                <a:solidFill>
                  <a:srgbClr val="000065"/>
                </a:solidFill>
              </a:rPr>
              <a:t>Part 2</a:t>
            </a:r>
          </a:p>
        </p:txBody>
      </p: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4191000" y="6248400"/>
            <a:ext cx="466407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  <p:pic>
        <p:nvPicPr>
          <p:cNvPr id="9" name="Nancy Part II 06 10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7CAAD1-CAF3-4EA2-92C8-7DD906682EA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POWER AND CONTROL DYNAMIC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Abusive behaviors are </a:t>
            </a:r>
            <a:r>
              <a:rPr lang="en-US" altLang="en-US" sz="2800" b="1" i="1">
                <a:solidFill>
                  <a:srgbClr val="000065"/>
                </a:solidFill>
              </a:rPr>
              <a:t>intentional </a:t>
            </a:r>
            <a:r>
              <a:rPr lang="en-US" altLang="en-US" sz="2800" i="1">
                <a:solidFill>
                  <a:srgbClr val="000065"/>
                </a:solidFill>
              </a:rPr>
              <a:t>and </a:t>
            </a:r>
            <a:r>
              <a:rPr lang="en-US" altLang="en-US" sz="2800" b="1" i="1">
                <a:solidFill>
                  <a:srgbClr val="000065"/>
                </a:solidFill>
              </a:rPr>
              <a:t>part of a pattern</a:t>
            </a:r>
            <a:r>
              <a:rPr lang="en-US" altLang="en-US" sz="2800">
                <a:solidFill>
                  <a:srgbClr val="000065"/>
                </a:solidFill>
              </a:rPr>
              <a:t> of ongoing coercive tactics and threats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The abuser uses</a:t>
            </a:r>
            <a:r>
              <a:rPr lang="en-US" altLang="en-US" sz="2800" b="1" i="1">
                <a:solidFill>
                  <a:srgbClr val="000065"/>
                </a:solidFill>
              </a:rPr>
              <a:t> power</a:t>
            </a:r>
            <a:r>
              <a:rPr lang="en-US" altLang="en-US" sz="2800">
                <a:solidFill>
                  <a:srgbClr val="000065"/>
                </a:solidFill>
              </a:rPr>
              <a:t> to </a:t>
            </a:r>
            <a:r>
              <a:rPr lang="en-US" altLang="en-US" sz="2800" b="1" i="1">
                <a:solidFill>
                  <a:srgbClr val="000065"/>
                </a:solidFill>
              </a:rPr>
              <a:t>control</a:t>
            </a:r>
            <a:r>
              <a:rPr lang="en-US" altLang="en-US" sz="2800" b="1">
                <a:solidFill>
                  <a:srgbClr val="000065"/>
                </a:solidFill>
              </a:rPr>
              <a:t> </a:t>
            </a:r>
            <a:r>
              <a:rPr lang="en-US" altLang="en-US" sz="2800">
                <a:solidFill>
                  <a:srgbClr val="000065"/>
                </a:solidFill>
              </a:rPr>
              <a:t>the victim and to get what he or she wants</a:t>
            </a:r>
          </a:p>
          <a:p>
            <a:pPr eaLnBrk="1" hangingPunct="1">
              <a:lnSpc>
                <a:spcPct val="50000"/>
              </a:lnSpc>
              <a:spcBef>
                <a:spcPts val="12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Abusers often: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65"/>
                </a:solidFill>
              </a:rPr>
              <a:t>Lie, manipulate, intimidate and/or charm</a:t>
            </a:r>
          </a:p>
          <a:p>
            <a:pPr lvl="1" eaLnBrk="1" hangingPunct="1"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0065"/>
                </a:solidFill>
              </a:rPr>
              <a:t>Use excuses to justify their behavior and blame the victim as well as others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180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1800"/>
              </a:spcAft>
            </a:pPr>
            <a:endParaRPr lang="en-US" altLang="en-US" sz="2800">
              <a:solidFill>
                <a:srgbClr val="FFFFFF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spcAft>
                <a:spcPts val="1800"/>
              </a:spcAft>
            </a:pPr>
            <a:endParaRPr lang="en-US" altLang="en-US" sz="2800">
              <a:solidFill>
                <a:srgbClr val="FFFFFF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343400" y="6172200"/>
            <a:ext cx="3962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D264E42-21CE-45AF-B544-E63D50679A1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POWER AND CONTROL WHEEL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1534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Widely used in the domestic violence field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Describes various tactics used by abusers to control and exert power over their victims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Victims themselves were involved in identifying the tactics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Assumes that the abuser’s behaviors are </a:t>
            </a:r>
            <a:r>
              <a:rPr lang="en-US" altLang="en-US" sz="2800" i="1">
                <a:solidFill>
                  <a:srgbClr val="000065"/>
                </a:solidFill>
              </a:rPr>
              <a:t>intentional </a:t>
            </a:r>
            <a:r>
              <a:rPr lang="en-US" altLang="en-US" sz="2800">
                <a:solidFill>
                  <a:srgbClr val="000065"/>
                </a:solidFill>
              </a:rPr>
              <a:t>and thus abusers are </a:t>
            </a:r>
            <a:r>
              <a:rPr lang="en-US" altLang="en-US" sz="2800" i="1">
                <a:solidFill>
                  <a:srgbClr val="000065"/>
                </a:solidFill>
              </a:rPr>
              <a:t>accountable </a:t>
            </a:r>
            <a:r>
              <a:rPr lang="en-US" altLang="en-US" sz="2800">
                <a:solidFill>
                  <a:srgbClr val="000065"/>
                </a:solidFill>
              </a:rPr>
              <a:t>for the harm they cause (excludes truly incapable caregivers)</a:t>
            </a:r>
          </a:p>
          <a:p>
            <a:pPr algn="ctr" eaLnBrk="1" hangingPunct="1">
              <a:lnSpc>
                <a:spcPct val="90000"/>
              </a:lnSpc>
              <a:spcBef>
                <a:spcPts val="700"/>
              </a:spcBef>
            </a:pPr>
            <a:endParaRPr lang="en-US" altLang="en-US" sz="2800">
              <a:solidFill>
                <a:srgbClr val="000065"/>
              </a:solidFill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57600" y="6172200"/>
            <a:ext cx="4419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C718C7-6F2A-4439-9A70-3439C1A835D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3352800" y="6248400"/>
            <a:ext cx="4724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914400" y="225425"/>
            <a:ext cx="7543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0065"/>
                </a:solidFill>
              </a:rPr>
              <a:t>POWER &amp; CONTROL WHEEL: HANDOUT #7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FF3CEAB-30C9-428F-B01C-DB1A6222090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9CF097C-153A-40A7-B601-F9DEF167DDF7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POWER &amp; CONTROL and APS</a:t>
            </a: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38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8267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Why is understanding the power and control dynamic relevant to APS?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Victim and worker safety issues are at the forefront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Investigation &amp; intervention strategies may be much more effective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Victims may be more receptive to help if they think APS truly understands their situation 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APS is less likely to unknowingly collude with the abuser </a:t>
            </a:r>
          </a:p>
          <a:p>
            <a:pPr eaLnBrk="1" hangingPunct="1">
              <a:spcBef>
                <a:spcPts val="500"/>
              </a:spcBef>
            </a:pPr>
            <a:endParaRPr lang="en-US" altLang="en-US" sz="2800">
              <a:solidFill>
                <a:srgbClr val="000065"/>
              </a:solidFill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624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B89226-6CCF-43B4-8DA3-FE9739C247CC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4A835B-559C-4C45-88B2-CAF7A62C67F7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57200" y="236538"/>
            <a:ext cx="82296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65"/>
                </a:solidFill>
              </a:rPr>
              <a:t>DANGER IF APS ASSUMES CAREGIVER STRESS AND FAILS TO SEE POWER &amp; CONTROL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Interventions to reduce stress, anger or substance abuse, or to provide in home services, will not stop the abuse as they do not address the underlying causes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 b="1">
                <a:solidFill>
                  <a:srgbClr val="000065"/>
                </a:solidFill>
              </a:rPr>
              <a:t>Victim safety is not adequately addressed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APS may unknowingly collude with the abuser who continues the abuse, only now with outside help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 b="1">
                <a:solidFill>
                  <a:srgbClr val="000065"/>
                </a:solidFill>
              </a:rPr>
              <a:t>Abusers will not be held accountable</a:t>
            </a:r>
            <a:r>
              <a:rPr lang="en-US" altLang="en-US" sz="2600">
                <a:solidFill>
                  <a:srgbClr val="000065"/>
                </a:solidFill>
              </a:rPr>
              <a:t>; the message is that elder abuse has no consequences</a:t>
            </a:r>
          </a:p>
        </p:txBody>
      </p:sp>
      <p:sp>
        <p:nvSpPr>
          <p:cNvPr id="52230" name="Text Box 5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4977250-2653-4051-9A3E-A0ECF7F8C98E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4114800" y="61722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197FE19-E54D-48E9-8387-105C2CAF0B5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APS RESPONSIBILITY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257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To thoroughly investigate each case so as to distinguish between:</a:t>
            </a:r>
          </a:p>
          <a:p>
            <a:pPr lvl="1" eaLnBrk="1" hangingPunct="1">
              <a:spcBef>
                <a:spcPts val="675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Truly incapacitated caregivers (who have dementia, etc.) and </a:t>
            </a:r>
          </a:p>
          <a:p>
            <a:pPr lvl="1" eaLnBrk="1" hangingPunct="1">
              <a:spcBef>
                <a:spcPts val="675"/>
              </a:spcBef>
              <a:spcAft>
                <a:spcPts val="6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600">
                <a:solidFill>
                  <a:srgbClr val="000065"/>
                </a:solidFill>
              </a:rPr>
              <a:t>Caregivers who claim to be “doing their best” but are in fact exercising power and control over the victim for their own ends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To intervene to protect the victim from further </a:t>
            </a:r>
            <a:r>
              <a:rPr lang="en-US" altLang="en-US" sz="2800">
                <a:solidFill>
                  <a:srgbClr val="002060"/>
                </a:solidFill>
              </a:rPr>
              <a:t>abuse to extent possible, while respecting  victim’s right to self determination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886200" y="61722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8B6CCF5-7ED6-4DD0-B6F6-1C8F28A8F0A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634F8D-158C-47D7-9804-2ADD16DAB90B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LUNCH</a:t>
            </a:r>
          </a:p>
          <a:p>
            <a:pPr algn="ctr" eaLnBrk="1" hangingPunct="1"/>
            <a:endParaRPr lang="en-US" altLang="en-US" sz="4000" b="1">
              <a:solidFill>
                <a:srgbClr val="000065"/>
              </a:solidFill>
            </a:endParaRPr>
          </a:p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- One Hour - </a:t>
            </a:r>
          </a:p>
        </p:txBody>
      </p:sp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r>
              <a:rPr lang="en-US" altLang="en-US">
                <a:solidFill>
                  <a:srgbClr val="FFFFFF"/>
                </a:solidFill>
              </a:rPr>
              <a:t>10 MINUTES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04800" y="6084888"/>
            <a:ext cx="388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581400" y="6172200"/>
            <a:ext cx="5257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0B53157-D6A2-4371-B351-5CA93785CFC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WHY VICTIMS STAY </a:t>
            </a:r>
          </a:p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OR REFUSE INTERVENTION</a:t>
            </a:r>
          </a:p>
        </p:txBody>
      </p:sp>
      <p:pic>
        <p:nvPicPr>
          <p:cNvPr id="5530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436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39624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D1D411-668F-4CED-8986-E6B015B2EFC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457200" y="1981200"/>
            <a:ext cx="8229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55588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  <a:latin typeface="Lucida Sans Unicode" panose="020B0602030504020204" pitchFamily="34" charset="0"/>
              </a:rPr>
              <a:t>NAPSA is the only national organization which represents APS professionals, programs and clients</a:t>
            </a:r>
          </a:p>
          <a:p>
            <a:pPr eaLnBrk="1" hangingPunct="1">
              <a:spcBef>
                <a:spcPts val="4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  <a:latin typeface="Lucida Sans Unicode" panose="020B0602030504020204" pitchFamily="34" charset="0"/>
              </a:rPr>
              <a:t>NAPSA is the national voice of APS</a:t>
            </a:r>
          </a:p>
          <a:p>
            <a:pPr eaLnBrk="1" hangingPunct="1">
              <a:spcBef>
                <a:spcPts val="4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  <a:latin typeface="Lucida Sans Unicode" panose="020B0602030504020204" pitchFamily="34" charset="0"/>
              </a:rPr>
              <a:t>NAPSA is a partner in the National Center on Elder Abuse</a:t>
            </a:r>
          </a:p>
          <a:p>
            <a:pPr eaLnBrk="1" hangingPunct="1">
              <a:spcBef>
                <a:spcPts val="4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3000">
                <a:solidFill>
                  <a:srgbClr val="000065"/>
                </a:solidFill>
                <a:latin typeface="Lucida Sans Unicode" panose="020B0602030504020204" pitchFamily="34" charset="0"/>
              </a:rPr>
              <a:t>NAPSA has members in 49 states and DC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15478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5029200" y="6172200"/>
            <a:ext cx="3087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276600" y="609600"/>
            <a:ext cx="426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000065"/>
                </a:solidFill>
              </a:rPr>
              <a:t>National Adult Protective Services Association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2B5640-D60D-4AC2-A342-B10D1581D21B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E3756B-2FDB-4A69-9AC6-C80AE5BE6779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WHY VICTIMS STAY OR</a:t>
            </a:r>
            <a:br>
              <a:rPr lang="en-US" altLang="en-US" sz="4000" b="1">
                <a:solidFill>
                  <a:srgbClr val="000065"/>
                </a:solidFill>
              </a:rPr>
            </a:br>
            <a:r>
              <a:rPr lang="en-US" altLang="en-US" sz="4000" b="1">
                <a:solidFill>
                  <a:srgbClr val="000065"/>
                </a:solidFill>
              </a:rPr>
              <a:t>REFUSE INTERVENTION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</a:rPr>
              <a:t>Active Learning Activity &amp;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</a:rPr>
              <a:t>Large Group Exercise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Why might an elder abuse victim choose to stay in, or return to, abusive situations?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Does it make a difference if the abuser is an adult child? a partner? a paid caregiver?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How do the victim’s actions affect the investigation? Is it frustrating for APS when victims don’t leave?</a:t>
            </a:r>
          </a:p>
          <a:p>
            <a:pPr eaLnBrk="1" hangingPunct="1">
              <a:spcBef>
                <a:spcPts val="700"/>
              </a:spcBef>
            </a:pPr>
            <a:endParaRPr lang="en-US" altLang="en-US" sz="2800">
              <a:solidFill>
                <a:srgbClr val="000065"/>
              </a:solidFill>
            </a:endParaRPr>
          </a:p>
          <a:p>
            <a:pPr eaLnBrk="1" hangingPunct="1">
              <a:spcBef>
                <a:spcPts val="700"/>
              </a:spcBef>
            </a:pPr>
            <a:endParaRPr lang="en-US" altLang="en-US" sz="2800">
              <a:solidFill>
                <a:srgbClr val="000065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3962400" y="61722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9891A00-39B2-49F3-8C9C-857288ECB71D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REASONS WHY VICTIMS </a:t>
            </a:r>
          </a:p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MIGHT STAY OR REFUSE HELP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92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Isolation:</a:t>
            </a:r>
            <a:r>
              <a:rPr lang="en-US" altLang="en-US" sz="2800">
                <a:solidFill>
                  <a:srgbClr val="000065"/>
                </a:solidFill>
              </a:rPr>
              <a:t> Many older persons are isolated due to mobility impairments, lack of transportation or the abuser’s own actions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Fear: </a:t>
            </a:r>
            <a:r>
              <a:rPr lang="en-US" altLang="en-US" sz="2800">
                <a:solidFill>
                  <a:srgbClr val="000065"/>
                </a:solidFill>
              </a:rPr>
              <a:t>victims may fear escalating abuse, abandonment or nursing home placement 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Guilt</a:t>
            </a:r>
            <a:r>
              <a:rPr lang="en-US" altLang="en-US" sz="2800">
                <a:solidFill>
                  <a:srgbClr val="000065"/>
                </a:solidFill>
              </a:rPr>
              <a:t> 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Desire to protect abuser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Religious convictions</a:t>
            </a:r>
          </a:p>
          <a:p>
            <a:pPr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Lack of resources </a:t>
            </a:r>
            <a:r>
              <a:rPr lang="en-US" altLang="en-US" sz="2800">
                <a:solidFill>
                  <a:srgbClr val="000065"/>
                </a:solidFill>
              </a:rPr>
              <a:t>(or information about resources which may be available)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41148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865219-DBC7-4DB2-8631-E233670C1B46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COMINGS &amp; GOINGS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9725" indent="-33972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9775" indent="-282575"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</a:rPr>
              <a:t>Active Learning Activity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altLang="en-US" sz="2800">
                <a:solidFill>
                  <a:srgbClr val="000000"/>
                </a:solidFill>
              </a:rPr>
              <a:t>&amp; Large Group Exercise </a:t>
            </a:r>
          </a:p>
          <a:p>
            <a:pPr eaLnBrk="1" hangingPunct="1">
              <a:spcBef>
                <a:spcPts val="700"/>
              </a:spcBef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 sz="2800">
                <a:solidFill>
                  <a:srgbClr val="000065"/>
                </a:solidFill>
              </a:rPr>
              <a:t>	Each participant: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Is on their own in this activity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Is asked to listen to and follow instructions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 b="1">
                <a:solidFill>
                  <a:srgbClr val="000065"/>
                </a:solidFill>
              </a:rPr>
              <a:t>Should not speak to others during exercise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Has varying amounts of resources</a:t>
            </a:r>
          </a:p>
          <a:p>
            <a:pPr lvl="1" eaLnBrk="1" hangingPunct="1">
              <a:spcBef>
                <a:spcPts val="700"/>
              </a:spcBef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Must make and take responsibility for choices</a:t>
            </a:r>
          </a:p>
        </p:txBody>
      </p:sp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39624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E95D9C-DE8F-4DE4-9C34-A4C20992BF4E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533400" y="327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sz="3600" b="1" i="1">
              <a:solidFill>
                <a:srgbClr val="000065"/>
              </a:solidFill>
            </a:endParaRP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3429000" y="6096000"/>
            <a:ext cx="512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400">
                <a:solidFill>
                  <a:srgbClr val="000065"/>
                </a:solidFill>
              </a:rPr>
              <a:t>Module</a:t>
            </a:r>
            <a:r>
              <a:rPr lang="en-US" altLang="en-US" sz="1800">
                <a:solidFill>
                  <a:srgbClr val="000065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8A Dynamics of Elder Abuse</a:t>
            </a:r>
          </a:p>
        </p:txBody>
      </p:sp>
      <p:pic>
        <p:nvPicPr>
          <p:cNvPr id="10" name="VTS_01_1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47000" contrast="-49000"/>
          </a:blip>
          <a:srcRect/>
          <a:stretch>
            <a:fillRect/>
          </a:stretch>
        </p:blipFill>
        <p:spPr bwMode="auto">
          <a:xfrm>
            <a:off x="841375" y="917575"/>
            <a:ext cx="80009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Box 7"/>
          <p:cNvSpPr txBox="1">
            <a:spLocks noChangeArrowheads="1"/>
          </p:cNvSpPr>
          <p:nvPr/>
        </p:nvSpPr>
        <p:spPr bwMode="auto">
          <a:xfrm>
            <a:off x="1066800" y="3048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000065"/>
                </a:solidFill>
              </a:rPr>
              <a:t>Just To Have a Peaceful Life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 nodeType="clickPar">
                      <p:stCondLst>
                        <p:cond delay="0"/>
                      </p:stCondLst>
                      <p:childTnLst>
                        <p:par>
                          <p:cTn id="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A63BE2-69AA-48C4-8311-C96D0DDF2EFA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MODULE 8A SUMMARY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57200" y="1371600"/>
            <a:ext cx="8229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743200" y="6248400"/>
            <a:ext cx="5029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Dynamics of Elder Abuse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457200" y="12954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3538" indent="-339725"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3588" indent="-339725"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FFFFFF"/>
              </a:buClr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65"/>
                </a:solidFill>
              </a:rPr>
              <a:t>	Today we have:</a:t>
            </a:r>
          </a:p>
          <a:p>
            <a:pPr lvl="2"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Defined elder abuse as it applies to APS</a:t>
            </a:r>
          </a:p>
          <a:p>
            <a:pPr lvl="2"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Identified various dynamics underlying elder abuse</a:t>
            </a:r>
          </a:p>
          <a:p>
            <a:pPr lvl="2"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Explored APS’ role in and how dynamics might inform case interventions</a:t>
            </a:r>
          </a:p>
          <a:p>
            <a:pPr lvl="2"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Identified why some victims refuse services and remain with their abusers</a:t>
            </a:r>
          </a:p>
          <a:p>
            <a:pPr eaLnBrk="1" hangingPunct="1">
              <a:spcBef>
                <a:spcPts val="800"/>
              </a:spcBef>
            </a:pPr>
            <a:endParaRPr lang="en-US" altLang="en-US" sz="2800">
              <a:solidFill>
                <a:srgbClr val="00006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5"/>
          <p:cNvGrpSpPr>
            <a:grpSpLocks/>
          </p:cNvGrpSpPr>
          <p:nvPr/>
        </p:nvGrpSpPr>
        <p:grpSpPr bwMode="auto">
          <a:xfrm>
            <a:off x="381000" y="1447800"/>
            <a:ext cx="8382000" cy="4876800"/>
            <a:chOff x="381000" y="1447800"/>
            <a:chExt cx="8382000" cy="4876801"/>
          </a:xfrm>
        </p:grpSpPr>
        <p:sp>
          <p:nvSpPr>
            <p:cNvPr id="7" name="Rectangle 6"/>
            <p:cNvSpPr/>
            <p:nvPr/>
          </p:nvSpPr>
          <p:spPr>
            <a:xfrm>
              <a:off x="381000" y="1447800"/>
              <a:ext cx="8382000" cy="4800601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9" name="Picture 5" descr="C:\Users\HP Compaq\AppData\Local\Microsoft\Windows\Temporary Internet Files\Content.IE5\0TA183TW\MCj04421160000[1].png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lum contrast="30000"/>
            </a:blip>
            <a:srcRect/>
            <a:stretch>
              <a:fillRect/>
            </a:stretch>
          </p:blipFill>
          <p:spPr bwMode="auto">
            <a:xfrm flipH="1">
              <a:off x="4038600" y="1524000"/>
              <a:ext cx="4495798" cy="4800601"/>
            </a:xfrm>
            <a:prstGeom prst="rect">
              <a:avLst/>
            </a:prstGeom>
            <a:noFill/>
          </p:spPr>
        </p:pic>
      </p:grpSp>
      <p:sp>
        <p:nvSpPr>
          <p:cNvPr id="5123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defTabSz="912813" eaLnBrk="1" hangingPunct="1"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Evaluation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Process</a:t>
            </a:r>
          </a:p>
        </p:txBody>
      </p:sp>
      <p:sp>
        <p:nvSpPr>
          <p:cNvPr id="6144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2590800"/>
          </a:xfrm>
        </p:spPr>
        <p:txBody>
          <a:bodyPr/>
          <a:lstStyle/>
          <a:p>
            <a:pPr marL="341313" indent="-341313" defTabSz="912813" eaLnBrk="1" hangingPunct="1">
              <a:buFontTx/>
              <a:buNone/>
            </a:pPr>
            <a:r>
              <a:rPr lang="en-US" altLang="en-US" smtClean="0"/>
              <a:t>	All APS Training has evaluation components:</a:t>
            </a:r>
          </a:p>
          <a:p>
            <a:pPr marL="341313" indent="-341313" defTabSz="912813" eaLnBrk="1" hangingPunct="1"/>
            <a:endParaRPr lang="en-US" altLang="en-US" smtClean="0"/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0526A7B-09AE-4819-B072-814E6C675FCA}" type="slidenum">
              <a:rPr lang="en-US" altLang="en-US" sz="1400"/>
              <a:pPr algn="r" eaLnBrk="1" hangingPunct="1"/>
              <a:t>45</a:t>
            </a:fld>
            <a:endParaRPr lang="en-US" altLang="en-US" sz="1400"/>
          </a:p>
        </p:txBody>
      </p:sp>
      <p:grpSp>
        <p:nvGrpSpPr>
          <p:cNvPr id="2" name="Group 1"/>
          <p:cNvGrpSpPr/>
          <p:nvPr/>
        </p:nvGrpSpPr>
        <p:grpSpPr>
          <a:xfrm>
            <a:off x="1524000" y="2346223"/>
            <a:ext cx="6096000" cy="3537153"/>
            <a:chOff x="1524000" y="2346223"/>
            <a:chExt cx="6096000" cy="3537153"/>
          </a:xfrm>
        </p:grpSpPr>
        <p:sp>
          <p:nvSpPr>
            <p:cNvPr id="3" name="Rectangle 2"/>
            <p:cNvSpPr/>
            <p:nvPr/>
          </p:nvSpPr>
          <p:spPr>
            <a:xfrm>
              <a:off x="1524000" y="2590800"/>
              <a:ext cx="6096000" cy="30480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4" name="Freeform 3"/>
            <p:cNvSpPr/>
            <p:nvPr/>
          </p:nvSpPr>
          <p:spPr>
            <a:xfrm>
              <a:off x="3783210" y="2346223"/>
              <a:ext cx="1577578" cy="1313775"/>
            </a:xfrm>
            <a:custGeom>
              <a:avLst/>
              <a:gdLst>
                <a:gd name="connsiteX0" fmla="*/ 0 w 1577578"/>
                <a:gd name="connsiteY0" fmla="*/ 131378 h 1313775"/>
                <a:gd name="connsiteX1" fmla="*/ 131378 w 1577578"/>
                <a:gd name="connsiteY1" fmla="*/ 0 h 1313775"/>
                <a:gd name="connsiteX2" fmla="*/ 1446201 w 1577578"/>
                <a:gd name="connsiteY2" fmla="*/ 0 h 1313775"/>
                <a:gd name="connsiteX3" fmla="*/ 1577579 w 1577578"/>
                <a:gd name="connsiteY3" fmla="*/ 131378 h 1313775"/>
                <a:gd name="connsiteX4" fmla="*/ 1577578 w 1577578"/>
                <a:gd name="connsiteY4" fmla="*/ 1182398 h 1313775"/>
                <a:gd name="connsiteX5" fmla="*/ 1446200 w 1577578"/>
                <a:gd name="connsiteY5" fmla="*/ 1313776 h 1313775"/>
                <a:gd name="connsiteX6" fmla="*/ 131378 w 1577578"/>
                <a:gd name="connsiteY6" fmla="*/ 1313775 h 1313775"/>
                <a:gd name="connsiteX7" fmla="*/ 0 w 1577578"/>
                <a:gd name="connsiteY7" fmla="*/ 1182397 h 1313775"/>
                <a:gd name="connsiteX8" fmla="*/ 0 w 1577578"/>
                <a:gd name="connsiteY8" fmla="*/ 131378 h 1313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8" h="1313775">
                  <a:moveTo>
                    <a:pt x="0" y="131378"/>
                  </a:moveTo>
                  <a:cubicBezTo>
                    <a:pt x="0" y="58820"/>
                    <a:pt x="58820" y="0"/>
                    <a:pt x="131378" y="0"/>
                  </a:cubicBezTo>
                  <a:lnTo>
                    <a:pt x="1446201" y="0"/>
                  </a:lnTo>
                  <a:cubicBezTo>
                    <a:pt x="1518759" y="0"/>
                    <a:pt x="1577579" y="58820"/>
                    <a:pt x="1577579" y="131378"/>
                  </a:cubicBezTo>
                  <a:cubicBezTo>
                    <a:pt x="1577579" y="481718"/>
                    <a:pt x="1577578" y="832058"/>
                    <a:pt x="1577578" y="1182398"/>
                  </a:cubicBezTo>
                  <a:cubicBezTo>
                    <a:pt x="1577578" y="1254956"/>
                    <a:pt x="1518758" y="1313776"/>
                    <a:pt x="1446200" y="1313776"/>
                  </a:cubicBezTo>
                  <a:lnTo>
                    <a:pt x="131378" y="1313775"/>
                  </a:lnTo>
                  <a:cubicBezTo>
                    <a:pt x="58820" y="1313775"/>
                    <a:pt x="0" y="1254955"/>
                    <a:pt x="0" y="1182397"/>
                  </a:cubicBezTo>
                  <a:lnTo>
                    <a:pt x="0" y="13137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439" tIns="99439" rIns="99439" bIns="9943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Demographic Survey</a:t>
              </a:r>
              <a:endParaRPr lang="en-US" sz="1600" b="1" kern="1200" dirty="0"/>
            </a:p>
          </p:txBody>
        </p:sp>
        <p:sp>
          <p:nvSpPr>
            <p:cNvPr id="5" name="Freeform 4"/>
            <p:cNvSpPr/>
            <p:nvPr/>
          </p:nvSpPr>
          <p:spPr>
            <a:xfrm rot="3600000">
              <a:off x="4821818" y="4010431"/>
              <a:ext cx="822909" cy="276076"/>
            </a:xfrm>
            <a:custGeom>
              <a:avLst/>
              <a:gdLst>
                <a:gd name="connsiteX0" fmla="*/ 0 w 822909"/>
                <a:gd name="connsiteY0" fmla="*/ 138038 h 276076"/>
                <a:gd name="connsiteX1" fmla="*/ 138038 w 822909"/>
                <a:gd name="connsiteY1" fmla="*/ 0 h 276076"/>
                <a:gd name="connsiteX2" fmla="*/ 138038 w 822909"/>
                <a:gd name="connsiteY2" fmla="*/ 55215 h 276076"/>
                <a:gd name="connsiteX3" fmla="*/ 684871 w 822909"/>
                <a:gd name="connsiteY3" fmla="*/ 55215 h 276076"/>
                <a:gd name="connsiteX4" fmla="*/ 684871 w 822909"/>
                <a:gd name="connsiteY4" fmla="*/ 0 h 276076"/>
                <a:gd name="connsiteX5" fmla="*/ 822909 w 822909"/>
                <a:gd name="connsiteY5" fmla="*/ 138038 h 276076"/>
                <a:gd name="connsiteX6" fmla="*/ 684871 w 822909"/>
                <a:gd name="connsiteY6" fmla="*/ 276076 h 276076"/>
                <a:gd name="connsiteX7" fmla="*/ 684871 w 822909"/>
                <a:gd name="connsiteY7" fmla="*/ 220861 h 276076"/>
                <a:gd name="connsiteX8" fmla="*/ 138038 w 822909"/>
                <a:gd name="connsiteY8" fmla="*/ 220861 h 276076"/>
                <a:gd name="connsiteX9" fmla="*/ 138038 w 822909"/>
                <a:gd name="connsiteY9" fmla="*/ 276076 h 276076"/>
                <a:gd name="connsiteX10" fmla="*/ 0 w 822909"/>
                <a:gd name="connsiteY10" fmla="*/ 138038 h 27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9" h="276076">
                  <a:moveTo>
                    <a:pt x="0" y="138038"/>
                  </a:moveTo>
                  <a:lnTo>
                    <a:pt x="138038" y="0"/>
                  </a:lnTo>
                  <a:lnTo>
                    <a:pt x="138038" y="55215"/>
                  </a:lnTo>
                  <a:lnTo>
                    <a:pt x="684871" y="55215"/>
                  </a:lnTo>
                  <a:lnTo>
                    <a:pt x="684871" y="0"/>
                  </a:lnTo>
                  <a:lnTo>
                    <a:pt x="822909" y="138038"/>
                  </a:lnTo>
                  <a:lnTo>
                    <a:pt x="684871" y="276076"/>
                  </a:lnTo>
                  <a:lnTo>
                    <a:pt x="684871" y="220861"/>
                  </a:lnTo>
                  <a:lnTo>
                    <a:pt x="138038" y="220861"/>
                  </a:lnTo>
                  <a:lnTo>
                    <a:pt x="138038" y="276076"/>
                  </a:lnTo>
                  <a:lnTo>
                    <a:pt x="0" y="138038"/>
                  </a:lnTo>
                  <a:close/>
                </a:path>
              </a:pathLst>
            </a:cu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22" tIns="55214" rIns="82823" bIns="552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5086318" y="4636940"/>
              <a:ext cx="1577578" cy="1246436"/>
            </a:xfrm>
            <a:custGeom>
              <a:avLst/>
              <a:gdLst>
                <a:gd name="connsiteX0" fmla="*/ 0 w 1577578"/>
                <a:gd name="connsiteY0" fmla="*/ 124644 h 1246436"/>
                <a:gd name="connsiteX1" fmla="*/ 124644 w 1577578"/>
                <a:gd name="connsiteY1" fmla="*/ 0 h 1246436"/>
                <a:gd name="connsiteX2" fmla="*/ 1452934 w 1577578"/>
                <a:gd name="connsiteY2" fmla="*/ 0 h 1246436"/>
                <a:gd name="connsiteX3" fmla="*/ 1577578 w 1577578"/>
                <a:gd name="connsiteY3" fmla="*/ 124644 h 1246436"/>
                <a:gd name="connsiteX4" fmla="*/ 1577578 w 1577578"/>
                <a:gd name="connsiteY4" fmla="*/ 1121792 h 1246436"/>
                <a:gd name="connsiteX5" fmla="*/ 1452934 w 1577578"/>
                <a:gd name="connsiteY5" fmla="*/ 1246436 h 1246436"/>
                <a:gd name="connsiteX6" fmla="*/ 124644 w 1577578"/>
                <a:gd name="connsiteY6" fmla="*/ 1246436 h 1246436"/>
                <a:gd name="connsiteX7" fmla="*/ 0 w 1577578"/>
                <a:gd name="connsiteY7" fmla="*/ 1121792 h 1246436"/>
                <a:gd name="connsiteX8" fmla="*/ 0 w 1577578"/>
                <a:gd name="connsiteY8" fmla="*/ 124644 h 12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8" h="1246436">
                  <a:moveTo>
                    <a:pt x="0" y="124644"/>
                  </a:moveTo>
                  <a:cubicBezTo>
                    <a:pt x="0" y="55805"/>
                    <a:pt x="55805" y="0"/>
                    <a:pt x="124644" y="0"/>
                  </a:cubicBezTo>
                  <a:lnTo>
                    <a:pt x="1452934" y="0"/>
                  </a:lnTo>
                  <a:cubicBezTo>
                    <a:pt x="1521773" y="0"/>
                    <a:pt x="1577578" y="55805"/>
                    <a:pt x="1577578" y="124644"/>
                  </a:cubicBezTo>
                  <a:lnTo>
                    <a:pt x="1577578" y="1121792"/>
                  </a:lnTo>
                  <a:cubicBezTo>
                    <a:pt x="1577578" y="1190631"/>
                    <a:pt x="1521773" y="1246436"/>
                    <a:pt x="1452934" y="1246436"/>
                  </a:cubicBezTo>
                  <a:lnTo>
                    <a:pt x="124644" y="1246436"/>
                  </a:lnTo>
                  <a:cubicBezTo>
                    <a:pt x="55805" y="1246436"/>
                    <a:pt x="0" y="1190631"/>
                    <a:pt x="0" y="1121792"/>
                  </a:cubicBezTo>
                  <a:lnTo>
                    <a:pt x="0" y="1246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467" tIns="97467" rIns="97467" bIns="9746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ID Code</a:t>
              </a:r>
              <a:endParaRPr lang="en-US" sz="16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 rot="21600000">
              <a:off x="4160545" y="5122119"/>
              <a:ext cx="822910" cy="276077"/>
            </a:xfrm>
            <a:custGeom>
              <a:avLst/>
              <a:gdLst>
                <a:gd name="connsiteX0" fmla="*/ 0 w 822909"/>
                <a:gd name="connsiteY0" fmla="*/ 138038 h 276076"/>
                <a:gd name="connsiteX1" fmla="*/ 138038 w 822909"/>
                <a:gd name="connsiteY1" fmla="*/ 0 h 276076"/>
                <a:gd name="connsiteX2" fmla="*/ 138038 w 822909"/>
                <a:gd name="connsiteY2" fmla="*/ 55215 h 276076"/>
                <a:gd name="connsiteX3" fmla="*/ 684871 w 822909"/>
                <a:gd name="connsiteY3" fmla="*/ 55215 h 276076"/>
                <a:gd name="connsiteX4" fmla="*/ 684871 w 822909"/>
                <a:gd name="connsiteY4" fmla="*/ 0 h 276076"/>
                <a:gd name="connsiteX5" fmla="*/ 822909 w 822909"/>
                <a:gd name="connsiteY5" fmla="*/ 138038 h 276076"/>
                <a:gd name="connsiteX6" fmla="*/ 684871 w 822909"/>
                <a:gd name="connsiteY6" fmla="*/ 276076 h 276076"/>
                <a:gd name="connsiteX7" fmla="*/ 684871 w 822909"/>
                <a:gd name="connsiteY7" fmla="*/ 220861 h 276076"/>
                <a:gd name="connsiteX8" fmla="*/ 138038 w 822909"/>
                <a:gd name="connsiteY8" fmla="*/ 220861 h 276076"/>
                <a:gd name="connsiteX9" fmla="*/ 138038 w 822909"/>
                <a:gd name="connsiteY9" fmla="*/ 276076 h 276076"/>
                <a:gd name="connsiteX10" fmla="*/ 0 w 822909"/>
                <a:gd name="connsiteY10" fmla="*/ 138038 h 27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9" h="276076">
                  <a:moveTo>
                    <a:pt x="822909" y="138038"/>
                  </a:moveTo>
                  <a:lnTo>
                    <a:pt x="684871" y="276075"/>
                  </a:lnTo>
                  <a:lnTo>
                    <a:pt x="684871" y="220860"/>
                  </a:lnTo>
                  <a:lnTo>
                    <a:pt x="138038" y="220860"/>
                  </a:lnTo>
                  <a:lnTo>
                    <a:pt x="138038" y="276075"/>
                  </a:lnTo>
                  <a:lnTo>
                    <a:pt x="0" y="138038"/>
                  </a:lnTo>
                  <a:lnTo>
                    <a:pt x="138038" y="1"/>
                  </a:lnTo>
                  <a:lnTo>
                    <a:pt x="138038" y="55216"/>
                  </a:lnTo>
                  <a:lnTo>
                    <a:pt x="684871" y="55216"/>
                  </a:lnTo>
                  <a:lnTo>
                    <a:pt x="684871" y="1"/>
                  </a:lnTo>
                  <a:lnTo>
                    <a:pt x="822909" y="138038"/>
                  </a:lnTo>
                  <a:close/>
                </a:path>
              </a:pathLst>
            </a:cu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23" tIns="55216" rIns="82824" bIns="552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80103" y="4672948"/>
              <a:ext cx="1577578" cy="1174420"/>
            </a:xfrm>
            <a:custGeom>
              <a:avLst/>
              <a:gdLst>
                <a:gd name="connsiteX0" fmla="*/ 0 w 1577578"/>
                <a:gd name="connsiteY0" fmla="*/ 117442 h 1174420"/>
                <a:gd name="connsiteX1" fmla="*/ 117442 w 1577578"/>
                <a:gd name="connsiteY1" fmla="*/ 0 h 1174420"/>
                <a:gd name="connsiteX2" fmla="*/ 1460136 w 1577578"/>
                <a:gd name="connsiteY2" fmla="*/ 0 h 1174420"/>
                <a:gd name="connsiteX3" fmla="*/ 1577578 w 1577578"/>
                <a:gd name="connsiteY3" fmla="*/ 117442 h 1174420"/>
                <a:gd name="connsiteX4" fmla="*/ 1577578 w 1577578"/>
                <a:gd name="connsiteY4" fmla="*/ 1056978 h 1174420"/>
                <a:gd name="connsiteX5" fmla="*/ 1460136 w 1577578"/>
                <a:gd name="connsiteY5" fmla="*/ 1174420 h 1174420"/>
                <a:gd name="connsiteX6" fmla="*/ 117442 w 1577578"/>
                <a:gd name="connsiteY6" fmla="*/ 1174420 h 1174420"/>
                <a:gd name="connsiteX7" fmla="*/ 0 w 1577578"/>
                <a:gd name="connsiteY7" fmla="*/ 1056978 h 1174420"/>
                <a:gd name="connsiteX8" fmla="*/ 0 w 1577578"/>
                <a:gd name="connsiteY8" fmla="*/ 117442 h 11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578" h="1174420">
                  <a:moveTo>
                    <a:pt x="0" y="117442"/>
                  </a:moveTo>
                  <a:cubicBezTo>
                    <a:pt x="0" y="52581"/>
                    <a:pt x="52581" y="0"/>
                    <a:pt x="117442" y="0"/>
                  </a:cubicBezTo>
                  <a:lnTo>
                    <a:pt x="1460136" y="0"/>
                  </a:lnTo>
                  <a:cubicBezTo>
                    <a:pt x="1524997" y="0"/>
                    <a:pt x="1577578" y="52581"/>
                    <a:pt x="1577578" y="117442"/>
                  </a:cubicBezTo>
                  <a:lnTo>
                    <a:pt x="1577578" y="1056978"/>
                  </a:lnTo>
                  <a:cubicBezTo>
                    <a:pt x="1577578" y="1121839"/>
                    <a:pt x="1524997" y="1174420"/>
                    <a:pt x="1460136" y="1174420"/>
                  </a:cubicBezTo>
                  <a:lnTo>
                    <a:pt x="117442" y="1174420"/>
                  </a:lnTo>
                  <a:cubicBezTo>
                    <a:pt x="52581" y="1174420"/>
                    <a:pt x="0" y="1121839"/>
                    <a:pt x="0" y="1056978"/>
                  </a:cubicBezTo>
                  <a:lnTo>
                    <a:pt x="0" y="11744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358" tIns="95358" rIns="95358" bIns="9535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/>
                <a:t>Satisfaction Survey</a:t>
              </a:r>
              <a:endParaRPr lang="en-US" sz="16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 rot="18000000">
              <a:off x="3488877" y="4028435"/>
              <a:ext cx="822909" cy="276076"/>
            </a:xfrm>
            <a:custGeom>
              <a:avLst/>
              <a:gdLst>
                <a:gd name="connsiteX0" fmla="*/ 0 w 822909"/>
                <a:gd name="connsiteY0" fmla="*/ 138038 h 276076"/>
                <a:gd name="connsiteX1" fmla="*/ 138038 w 822909"/>
                <a:gd name="connsiteY1" fmla="*/ 0 h 276076"/>
                <a:gd name="connsiteX2" fmla="*/ 138038 w 822909"/>
                <a:gd name="connsiteY2" fmla="*/ 55215 h 276076"/>
                <a:gd name="connsiteX3" fmla="*/ 684871 w 822909"/>
                <a:gd name="connsiteY3" fmla="*/ 55215 h 276076"/>
                <a:gd name="connsiteX4" fmla="*/ 684871 w 822909"/>
                <a:gd name="connsiteY4" fmla="*/ 0 h 276076"/>
                <a:gd name="connsiteX5" fmla="*/ 822909 w 822909"/>
                <a:gd name="connsiteY5" fmla="*/ 138038 h 276076"/>
                <a:gd name="connsiteX6" fmla="*/ 684871 w 822909"/>
                <a:gd name="connsiteY6" fmla="*/ 276076 h 276076"/>
                <a:gd name="connsiteX7" fmla="*/ 684871 w 822909"/>
                <a:gd name="connsiteY7" fmla="*/ 220861 h 276076"/>
                <a:gd name="connsiteX8" fmla="*/ 138038 w 822909"/>
                <a:gd name="connsiteY8" fmla="*/ 220861 h 276076"/>
                <a:gd name="connsiteX9" fmla="*/ 138038 w 822909"/>
                <a:gd name="connsiteY9" fmla="*/ 276076 h 276076"/>
                <a:gd name="connsiteX10" fmla="*/ 0 w 822909"/>
                <a:gd name="connsiteY10" fmla="*/ 138038 h 27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9" h="276076">
                  <a:moveTo>
                    <a:pt x="0" y="138038"/>
                  </a:moveTo>
                  <a:lnTo>
                    <a:pt x="138038" y="0"/>
                  </a:lnTo>
                  <a:lnTo>
                    <a:pt x="138038" y="55215"/>
                  </a:lnTo>
                  <a:lnTo>
                    <a:pt x="684871" y="55215"/>
                  </a:lnTo>
                  <a:lnTo>
                    <a:pt x="684871" y="0"/>
                  </a:lnTo>
                  <a:lnTo>
                    <a:pt x="822909" y="138038"/>
                  </a:lnTo>
                  <a:lnTo>
                    <a:pt x="684871" y="276076"/>
                  </a:lnTo>
                  <a:lnTo>
                    <a:pt x="684871" y="220861"/>
                  </a:lnTo>
                  <a:lnTo>
                    <a:pt x="138038" y="220861"/>
                  </a:lnTo>
                  <a:lnTo>
                    <a:pt x="138038" y="276076"/>
                  </a:lnTo>
                  <a:lnTo>
                    <a:pt x="0" y="138038"/>
                  </a:lnTo>
                  <a:close/>
                </a:path>
              </a:pathLst>
            </a:custGeom>
          </p:spPr>
          <p:style>
            <a:ln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822" tIns="55215" rIns="82823" bIns="5521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2790C85-7A77-4B9F-B828-EBF0F89B3813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DB65979-90B0-47A0-895E-D4B781047256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46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DYNAMICS OF ELDER ABUSE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733800" y="6096000"/>
            <a:ext cx="5181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Dynamics of Elder Abuse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800"/>
              </a:spcBef>
            </a:pPr>
            <a:endParaRPr lang="en-US" altLang="en-US">
              <a:solidFill>
                <a:srgbClr val="FFFFFF"/>
              </a:solidFill>
            </a:endParaRPr>
          </a:p>
          <a:p>
            <a:pPr algn="ctr" eaLnBrk="1" hangingPunct="1">
              <a:spcBef>
                <a:spcPts val="800"/>
              </a:spcBef>
            </a:pPr>
            <a:endParaRPr lang="en-US" altLang="en-US" sz="800">
              <a:solidFill>
                <a:srgbClr val="FFFFFF"/>
              </a:solidFill>
            </a:endParaRPr>
          </a:p>
          <a:p>
            <a:pPr algn="ctr" eaLnBrk="1" hangingPunct="1">
              <a:spcBef>
                <a:spcPts val="600"/>
              </a:spcBef>
            </a:pPr>
            <a:endParaRPr lang="en-US" altLang="en-US" sz="4000" i="1">
              <a:solidFill>
                <a:srgbClr val="000065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6000" i="1">
                <a:solidFill>
                  <a:srgbClr val="000065"/>
                </a:solidFill>
              </a:rPr>
              <a:t>THANK YOU!</a:t>
            </a:r>
          </a:p>
          <a:p>
            <a:pPr algn="ctr" eaLnBrk="1" hangingPunct="1">
              <a:spcBef>
                <a:spcPts val="600"/>
              </a:spcBef>
            </a:pPr>
            <a:endParaRPr lang="en-US" altLang="en-US" sz="1000" i="1">
              <a:solidFill>
                <a:srgbClr val="000065"/>
              </a:solidFill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3600" i="1">
                <a:solidFill>
                  <a:srgbClr val="000065"/>
                </a:solidFill>
              </a:rPr>
              <a:t>For more information contact NAPSA: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sz="3600" i="1">
                <a:solidFill>
                  <a:srgbClr val="000065"/>
                </a:solidFill>
                <a:hlinkClick r:id="rId3"/>
              </a:rPr>
              <a:t>www.apsnetwork.org</a:t>
            </a:r>
            <a:r>
              <a:rPr lang="en-US" altLang="en-US" sz="3600" i="1">
                <a:solidFill>
                  <a:srgbClr val="000065"/>
                </a:solidFill>
              </a:rPr>
              <a:t> </a:t>
            </a: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2955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C6F7311-A88C-4297-AE6C-5A64145CFC5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8503B0-7AFC-40EC-9F7A-8871E13BACD4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APS CORE COMPETENCIES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8153400" cy="5313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682625" indent="-681038" algn="ctr">
              <a:lnSpc>
                <a:spcPct val="85000"/>
              </a:lnSpc>
              <a:spcBef>
                <a:spcPts val="700"/>
              </a:spcBef>
              <a:spcAft>
                <a:spcPts val="1200"/>
              </a:spcAft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HANDOUT #1: APS COMPETENCIES</a:t>
            </a:r>
          </a:p>
          <a:p>
            <a:pPr marL="457200" indent="-457200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itchFamily="2" charset="2"/>
              <a:buChar char="Ø"/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r>
              <a:rPr lang="en-US" sz="2800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NAPSA has identified 23 core competencies for APS; each will have a training module.</a:t>
            </a:r>
          </a:p>
          <a:p>
            <a:pPr marL="457200" indent="-457200">
              <a:lnSpc>
                <a:spcPct val="85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itchFamily="2" charset="2"/>
              <a:buChar char="Ø"/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r>
              <a:rPr lang="en-US" sz="2800" i="1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Dynamics of Elder Abuse,</a:t>
            </a:r>
            <a:r>
              <a:rPr lang="en-US" sz="2800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 is Module #8A</a:t>
            </a:r>
          </a:p>
          <a:p>
            <a:pPr marL="457200" indent="-457200">
              <a:spcBef>
                <a:spcPts val="700"/>
              </a:spcBef>
              <a:buClr>
                <a:srgbClr val="000065"/>
              </a:buClr>
              <a:buSzPct val="70000"/>
              <a:buFont typeface="Wingdings" pitchFamily="2" charset="2"/>
              <a:buChar char="Ø"/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r>
              <a:rPr lang="en-US" sz="2800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Module 8A is about </a:t>
            </a:r>
            <a:r>
              <a:rPr lang="en-US" sz="2800" b="1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ELDER ABUSE </a:t>
            </a:r>
          </a:p>
          <a:p>
            <a:pPr marL="457200" indent="-457200">
              <a:spcAft>
                <a:spcPts val="1200"/>
              </a:spcAft>
              <a:buClr>
                <a:srgbClr val="000065"/>
              </a:buClr>
              <a:buSzPct val="70000"/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r>
              <a:rPr lang="en-US" sz="2800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	and not about abuse of younger adults with disabilities.</a:t>
            </a:r>
          </a:p>
          <a:p>
            <a:pPr marL="457200" indent="-457200">
              <a:lnSpc>
                <a:spcPct val="85000"/>
              </a:lnSpc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itchFamily="2" charset="2"/>
              <a:buChar char="Ø"/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r>
              <a:rPr lang="en-US" sz="2800" dirty="0">
                <a:solidFill>
                  <a:srgbClr val="000065"/>
                </a:solidFill>
                <a:latin typeface="Lucida Sans Unicode" pitchFamily="34" charset="0"/>
                <a:cs typeface="Arial" charset="0"/>
              </a:rPr>
              <a:t>Other modules cover other topics in depth.</a:t>
            </a:r>
          </a:p>
          <a:p>
            <a:pPr marL="682625" indent="-681038">
              <a:lnSpc>
                <a:spcPct val="85000"/>
              </a:lnSpc>
              <a:spcBef>
                <a:spcPts val="700"/>
              </a:spcBef>
              <a:tabLst>
                <a:tab pos="684213" algn="l"/>
                <a:tab pos="1141413" algn="l"/>
                <a:tab pos="1598613" algn="l"/>
                <a:tab pos="2055813" algn="l"/>
                <a:tab pos="2513013" algn="l"/>
                <a:tab pos="2970213" algn="l"/>
                <a:tab pos="3427413" algn="l"/>
                <a:tab pos="3884613" algn="l"/>
                <a:tab pos="4341813" algn="l"/>
                <a:tab pos="4799013" algn="l"/>
                <a:tab pos="5256213" algn="l"/>
                <a:tab pos="5713413" algn="l"/>
                <a:tab pos="6170613" algn="l"/>
                <a:tab pos="6627813" algn="l"/>
                <a:tab pos="7085013" algn="l"/>
                <a:tab pos="7542213" algn="l"/>
                <a:tab pos="7999413" algn="l"/>
                <a:tab pos="8456613" algn="l"/>
                <a:tab pos="8913813" algn="l"/>
                <a:tab pos="9371013" algn="l"/>
                <a:tab pos="9828213" algn="l"/>
              </a:tabLst>
              <a:defRPr/>
            </a:pPr>
            <a:endParaRPr lang="en-US" sz="2800" dirty="0">
              <a:solidFill>
                <a:srgbClr val="000065"/>
              </a:solidFill>
              <a:latin typeface="Lucida Sans Unicode" pitchFamily="34" charset="0"/>
              <a:cs typeface="Arial" charset="0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1219200" y="5943600"/>
            <a:ext cx="245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5105400" y="6019800"/>
            <a:ext cx="3200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FFFFFF"/>
                </a:solidFill>
              </a:rPr>
              <a:t> </a:t>
            </a:r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B215BAA-4511-45D9-83CB-3AAEE1571BA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APS CORE COMPETENCIES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83058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65"/>
                </a:solidFill>
              </a:rPr>
              <a:t>  </a:t>
            </a:r>
            <a:r>
              <a:rPr lang="en-US" altLang="en-US" sz="2800">
                <a:solidFill>
                  <a:srgbClr val="000065"/>
                </a:solidFill>
              </a:rPr>
              <a:t>1. APS Overview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2. APS Values and Ethics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3. Agency Standards and Procedures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4. The Aging Process (available for a fee)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5. Physical and Developmental Disabilities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6. Mental Health Issues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7. Substance Abuse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8. Dynamics of Abuse: A) Elder B) Younger      	 	 	  Adults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 9. Professional Communications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10. Self Neglect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 11. Caregiver Neglect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9624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8937DAC-03D9-45F9-88CD-07F4D169D33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914400" y="228600"/>
            <a:ext cx="748506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APS CORE COMPETENCIES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987425" y="990600"/>
            <a:ext cx="8156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12. Financial Exploitation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13. Physical Abuse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14. Sexual Abuse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15. Case Documentation/Report Writing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16. Intake Process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17. Investigation: Client Capacity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18. Investigation: Risk Assessment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19. Voluntary Case Planning and Intervention 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20. Involuntary Case Planning and Intervention 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21. Collaboration and Resources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22. Legal Issues and Law Enforcement</a:t>
            </a:r>
          </a:p>
          <a:p>
            <a:pPr eaLnBrk="1" hangingPunct="1"/>
            <a:r>
              <a:rPr lang="en-US" altLang="en-US" sz="2800">
                <a:solidFill>
                  <a:srgbClr val="000065"/>
                </a:solidFill>
              </a:rPr>
              <a:t>23. Case Closure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962400" y="6248400"/>
            <a:ext cx="4664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CF8A996-18F5-4BE0-8AA7-E4BA95B658C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B0981E5-7FD7-4709-8997-D2870865D374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000065"/>
                </a:solidFill>
              </a:rPr>
              <a:t>TODAY'S TRAINING GOAL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62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4575"/>
              </a:lnSpc>
              <a:spcBef>
                <a:spcPts val="800"/>
              </a:spcBef>
            </a:pPr>
            <a:r>
              <a:rPr lang="en-US" altLang="en-US" sz="3600" b="1">
                <a:solidFill>
                  <a:srgbClr val="000065"/>
                </a:solidFill>
              </a:rPr>
              <a:t>To enable Adult Protective Services (APS) professionals to understand the dynamics of elder abuse perpetrated by other persons in order to enhance victim safety. 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3657600" y="6248400"/>
            <a:ext cx="464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C0047F4-F0B6-43E1-BB45-1E8AD11D541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2FB56A9-AD06-4280-BA90-F0D86EEB1E4D}" type="slidenum">
              <a:rPr lang="en-US" altLang="en-US" sz="1400">
                <a:solidFill>
                  <a:srgbClr val="FFFFFF"/>
                </a:solidFill>
              </a:rPr>
              <a:pPr algn="r" eaLnBrk="1" hangingPunct="1"/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65"/>
                </a:solidFill>
              </a:rPr>
              <a:t>TODAY'S LEARNING OBJECTIVES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3538" indent="-339725"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820738" algn="l"/>
                <a:tab pos="1277938" algn="l"/>
                <a:tab pos="1735138" algn="l"/>
                <a:tab pos="2192338" algn="l"/>
                <a:tab pos="2649538" algn="l"/>
                <a:tab pos="3106738" algn="l"/>
                <a:tab pos="3563938" algn="l"/>
                <a:tab pos="4021138" algn="l"/>
                <a:tab pos="4478338" algn="l"/>
                <a:tab pos="4935538" algn="l"/>
                <a:tab pos="5392738" algn="l"/>
                <a:tab pos="5849938" algn="l"/>
                <a:tab pos="6307138" algn="l"/>
                <a:tab pos="6764338" algn="l"/>
                <a:tab pos="7221538" algn="l"/>
                <a:tab pos="7678738" algn="l"/>
                <a:tab pos="8135938" algn="l"/>
                <a:tab pos="8593138" algn="l"/>
                <a:tab pos="9050338" algn="l"/>
                <a:tab pos="9507538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Define elder abuse as it applies to APS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Identify various dynamics underlying elder abuse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Explore APS role and how dynamics might inform case interventions</a:t>
            </a:r>
          </a:p>
          <a:p>
            <a:pPr eaLnBrk="1" hangingPunct="1">
              <a:spcBef>
                <a:spcPts val="700"/>
              </a:spcBef>
              <a:spcAft>
                <a:spcPts val="1200"/>
              </a:spcAft>
              <a:buClr>
                <a:srgbClr val="000065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en-US" sz="2800">
                <a:solidFill>
                  <a:srgbClr val="000065"/>
                </a:solidFill>
              </a:rPr>
              <a:t>Identify why some victims refuse services and remain with their abusers</a:t>
            </a:r>
          </a:p>
          <a:p>
            <a:pPr eaLnBrk="1" hangingPunct="1">
              <a:spcBef>
                <a:spcPts val="800"/>
              </a:spcBef>
            </a:pPr>
            <a:endParaRPr lang="en-US" altLang="en-US" sz="2800">
              <a:solidFill>
                <a:srgbClr val="000065"/>
              </a:solidFill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4648200" y="6172200"/>
            <a:ext cx="3810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65"/>
                </a:solidFill>
              </a:rPr>
              <a:t>Module 8A  Dynamics of Elder Abuse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S Module Theme.th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APS Module Theme.thm</Template>
  <TotalTime>15603</TotalTime>
  <Words>2022</Words>
  <Application>Microsoft Office PowerPoint</Application>
  <PresentationFormat>On-screen Show (4:3)</PresentationFormat>
  <Paragraphs>528</Paragraphs>
  <Slides>46</Slides>
  <Notes>45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Lucida Sans Unicode</vt:lpstr>
      <vt:lpstr>Wingdings 3</vt:lpstr>
      <vt:lpstr>Verdana</vt:lpstr>
      <vt:lpstr>Wingdings 2</vt:lpstr>
      <vt:lpstr>Times New Roman</vt:lpstr>
      <vt:lpstr>Arial Unicode MS</vt:lpstr>
      <vt:lpstr>Wingdings</vt:lpstr>
      <vt:lpstr>APS Module Theme.thm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APS INVESTIGATION OUTLINE </vt:lpstr>
      <vt:lpstr>PowerPoint Presentation</vt:lpstr>
      <vt:lpstr>PowerPoint Presentation</vt:lpstr>
      <vt:lpstr>PowerPoint Presentation</vt:lpstr>
      <vt:lpstr>PowerPoint Presentation</vt:lpstr>
      <vt:lpstr>COMMON ABUSER JUSTIFICATIONS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Evaluation Process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ELDER ABUSE DYNAMICS</dc:title>
  <dc:creator>joanne</dc:creator>
  <cp:lastModifiedBy>Kathy</cp:lastModifiedBy>
  <cp:revision>360</cp:revision>
  <cp:lastPrinted>1601-01-01T00:00:00Z</cp:lastPrinted>
  <dcterms:created xsi:type="dcterms:W3CDTF">2008-04-04T15:52:44Z</dcterms:created>
  <dcterms:modified xsi:type="dcterms:W3CDTF">2015-11-03T00:10:31Z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FC5BDC01-1470-40FD-ABAC-BAFE2EAC778B</vt:lpwstr>
  </property>
  <property fmtid="{D5CDD505-2E9C-101B-9397-08002B2CF9AE}" pid="3" name="ArticulatePath">
    <vt:lpwstr>dynamics-edler-abuse-slides</vt:lpwstr>
  </property>
</Properties>
</file>