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sldIdLst>
    <p:sldId id="256" r:id="rId2"/>
    <p:sldId id="257" r:id="rId3"/>
    <p:sldId id="259" r:id="rId4"/>
    <p:sldId id="341" r:id="rId5"/>
    <p:sldId id="342" r:id="rId6"/>
    <p:sldId id="343" r:id="rId7"/>
    <p:sldId id="344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7" r:id="rId52"/>
    <p:sldId id="308" r:id="rId53"/>
    <p:sldId id="309" r:id="rId54"/>
    <p:sldId id="310" r:id="rId55"/>
    <p:sldId id="311" r:id="rId56"/>
    <p:sldId id="312" r:id="rId57"/>
    <p:sldId id="315" r:id="rId58"/>
    <p:sldId id="314" r:id="rId59"/>
    <p:sldId id="313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</p:sldIdLst>
  <p:sldSz cx="9144000" cy="6858000" type="screen4x3"/>
  <p:notesSz cx="6858000" cy="9144000"/>
  <p:custDataLst>
    <p:tags r:id="rId8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1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7" autoAdjust="0"/>
    <p:restoredTop sz="94660"/>
  </p:normalViewPr>
  <p:slideViewPr>
    <p:cSldViewPr>
      <p:cViewPr varScale="1">
        <p:scale>
          <a:sx n="70" d="100"/>
          <a:sy n="70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84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58B3C-9D92-4B87-B742-50E32442D05B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9B80AA-0ED4-47A1-9805-1CC75E4ACFBE}" type="pres">
      <dgm:prSet presAssocID="{14A58B3C-9D92-4B87-B742-50E32442D0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7A831D5-9F91-41B2-85B3-4DA95CF584B7}" type="presOf" srcId="{14A58B3C-9D92-4B87-B742-50E32442D05B}" destId="{859B80AA-0ED4-47A1-9805-1CC75E4ACFBE}" srcOrd="0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F9960-AB49-40A6-8910-A88A9014D9E8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43EAF-B5A5-4C67-BA2F-1B8D784A9169}">
      <dgm:prSet phldrT="[Text]"/>
      <dgm:spPr/>
      <dgm:t>
        <a:bodyPr/>
        <a:lstStyle/>
        <a:p>
          <a:r>
            <a:rPr lang="en-US" b="0" dirty="0" smtClean="0"/>
            <a:t>Service</a:t>
          </a:r>
          <a:endParaRPr lang="en-US" b="0" dirty="0"/>
        </a:p>
      </dgm:t>
    </dgm:pt>
    <dgm:pt modelId="{8EBDDE88-34F8-431C-9D27-EE9BDED6C44D}" type="parTrans" cxnId="{E789BCA6-57D0-41D5-B16B-1D58DDECBA33}">
      <dgm:prSet/>
      <dgm:spPr/>
      <dgm:t>
        <a:bodyPr/>
        <a:lstStyle/>
        <a:p>
          <a:endParaRPr lang="en-US"/>
        </a:p>
      </dgm:t>
    </dgm:pt>
    <dgm:pt modelId="{65D4013F-8D6B-4830-ABBE-ABD322548310}" type="sibTrans" cxnId="{E789BCA6-57D0-41D5-B16B-1D58DDECBA33}">
      <dgm:prSet/>
      <dgm:spPr/>
      <dgm:t>
        <a:bodyPr/>
        <a:lstStyle/>
        <a:p>
          <a:endParaRPr lang="en-US"/>
        </a:p>
      </dgm:t>
    </dgm:pt>
    <dgm:pt modelId="{ED81960E-6405-4144-9651-EDE91F556C7E}">
      <dgm:prSet phldrT="[Text]"/>
      <dgm:spPr/>
      <dgm:t>
        <a:bodyPr/>
        <a:lstStyle/>
        <a:p>
          <a:r>
            <a:rPr lang="en-US" b="0" dirty="0" smtClean="0"/>
            <a:t>Social Justice</a:t>
          </a:r>
          <a:endParaRPr lang="en-US" b="0" dirty="0"/>
        </a:p>
      </dgm:t>
    </dgm:pt>
    <dgm:pt modelId="{4DB724A8-217A-4675-88A8-4838239B0A51}" type="parTrans" cxnId="{FC7673C6-D8DC-4C6E-85A9-57A7D6A3E59A}">
      <dgm:prSet/>
      <dgm:spPr/>
      <dgm:t>
        <a:bodyPr/>
        <a:lstStyle/>
        <a:p>
          <a:endParaRPr lang="en-US"/>
        </a:p>
      </dgm:t>
    </dgm:pt>
    <dgm:pt modelId="{AE3F983F-C61B-4DB1-948E-D014BE2F86D4}" type="sibTrans" cxnId="{FC7673C6-D8DC-4C6E-85A9-57A7D6A3E59A}">
      <dgm:prSet/>
      <dgm:spPr/>
      <dgm:t>
        <a:bodyPr/>
        <a:lstStyle/>
        <a:p>
          <a:endParaRPr lang="en-US"/>
        </a:p>
      </dgm:t>
    </dgm:pt>
    <dgm:pt modelId="{CCC56949-C215-4ADE-9344-1CB7D8E0AF69}">
      <dgm:prSet phldrT="[Text]"/>
      <dgm:spPr/>
      <dgm:t>
        <a:bodyPr/>
        <a:lstStyle/>
        <a:p>
          <a:r>
            <a:rPr lang="en-US" b="0" dirty="0" smtClean="0"/>
            <a:t>Individual Dignity</a:t>
          </a:r>
          <a:endParaRPr lang="en-US" b="0" dirty="0"/>
        </a:p>
      </dgm:t>
    </dgm:pt>
    <dgm:pt modelId="{735AF52E-7A08-481D-83DB-0BDFBEB71B20}" type="parTrans" cxnId="{D7239F00-6DDF-4CEA-90E1-60C40DAFD073}">
      <dgm:prSet/>
      <dgm:spPr/>
      <dgm:t>
        <a:bodyPr/>
        <a:lstStyle/>
        <a:p>
          <a:endParaRPr lang="en-US"/>
        </a:p>
      </dgm:t>
    </dgm:pt>
    <dgm:pt modelId="{4DA0E6E6-2233-46F0-8009-E98BB0568DCE}" type="sibTrans" cxnId="{D7239F00-6DDF-4CEA-90E1-60C40DAFD073}">
      <dgm:prSet/>
      <dgm:spPr/>
      <dgm:t>
        <a:bodyPr/>
        <a:lstStyle/>
        <a:p>
          <a:endParaRPr lang="en-US"/>
        </a:p>
      </dgm:t>
    </dgm:pt>
    <dgm:pt modelId="{5027113F-7930-4FE5-995C-BEFCB264B95E}">
      <dgm:prSet phldrT="[Text]"/>
      <dgm:spPr/>
      <dgm:t>
        <a:bodyPr/>
        <a:lstStyle/>
        <a:p>
          <a:r>
            <a:rPr lang="en-US" b="0" dirty="0" smtClean="0"/>
            <a:t>Human Relationships</a:t>
          </a:r>
          <a:endParaRPr lang="en-US" b="0" dirty="0"/>
        </a:p>
      </dgm:t>
    </dgm:pt>
    <dgm:pt modelId="{A6A60565-9C46-4E9A-8208-02121BA83DDE}" type="parTrans" cxnId="{BA57B66F-DB85-4DC8-961E-E8F8EB30B148}">
      <dgm:prSet/>
      <dgm:spPr/>
      <dgm:t>
        <a:bodyPr/>
        <a:lstStyle/>
        <a:p>
          <a:endParaRPr lang="en-US"/>
        </a:p>
      </dgm:t>
    </dgm:pt>
    <dgm:pt modelId="{ECC17BB1-5936-409C-9A13-582348232027}" type="sibTrans" cxnId="{BA57B66F-DB85-4DC8-961E-E8F8EB30B148}">
      <dgm:prSet/>
      <dgm:spPr/>
      <dgm:t>
        <a:bodyPr/>
        <a:lstStyle/>
        <a:p>
          <a:endParaRPr lang="en-US"/>
        </a:p>
      </dgm:t>
    </dgm:pt>
    <dgm:pt modelId="{CE071B89-4044-497A-B834-53747D979B0A}">
      <dgm:prSet phldrT="[Text]"/>
      <dgm:spPr/>
      <dgm:t>
        <a:bodyPr/>
        <a:lstStyle/>
        <a:p>
          <a:r>
            <a:rPr lang="en-US" b="0" dirty="0" smtClean="0"/>
            <a:t>Integrity</a:t>
          </a:r>
          <a:endParaRPr lang="en-US" b="0" dirty="0"/>
        </a:p>
      </dgm:t>
    </dgm:pt>
    <dgm:pt modelId="{A6916D8B-BCC3-417C-ACB9-2123967310ED}" type="parTrans" cxnId="{A0ADB3B0-4422-4546-82BB-63458EAC552B}">
      <dgm:prSet/>
      <dgm:spPr/>
      <dgm:t>
        <a:bodyPr/>
        <a:lstStyle/>
        <a:p>
          <a:endParaRPr lang="en-US"/>
        </a:p>
      </dgm:t>
    </dgm:pt>
    <dgm:pt modelId="{AFF443DE-F63A-4DAD-83B7-EE5059E05F85}" type="sibTrans" cxnId="{A0ADB3B0-4422-4546-82BB-63458EAC552B}">
      <dgm:prSet/>
      <dgm:spPr/>
      <dgm:t>
        <a:bodyPr/>
        <a:lstStyle/>
        <a:p>
          <a:endParaRPr lang="en-US"/>
        </a:p>
      </dgm:t>
    </dgm:pt>
    <dgm:pt modelId="{BB94DBCB-2A86-430A-979F-2FB6BB1D5176}">
      <dgm:prSet phldrT="[Text]"/>
      <dgm:spPr/>
      <dgm:t>
        <a:bodyPr/>
        <a:lstStyle/>
        <a:p>
          <a:r>
            <a:rPr lang="en-US" b="0" dirty="0" smtClean="0"/>
            <a:t>Competence</a:t>
          </a:r>
          <a:endParaRPr lang="en-US" b="0" dirty="0"/>
        </a:p>
      </dgm:t>
    </dgm:pt>
    <dgm:pt modelId="{AF45BB00-7799-48BF-AA96-7BDF76552D0F}" type="parTrans" cxnId="{AF3DF2B2-CD05-45BA-B740-EF6809F207E9}">
      <dgm:prSet/>
      <dgm:spPr/>
      <dgm:t>
        <a:bodyPr/>
        <a:lstStyle/>
        <a:p>
          <a:endParaRPr lang="en-US"/>
        </a:p>
      </dgm:t>
    </dgm:pt>
    <dgm:pt modelId="{3D4B8B2D-C08F-4AE0-94BD-6A48B48674C8}" type="sibTrans" cxnId="{AF3DF2B2-CD05-45BA-B740-EF6809F207E9}">
      <dgm:prSet/>
      <dgm:spPr/>
      <dgm:t>
        <a:bodyPr/>
        <a:lstStyle/>
        <a:p>
          <a:endParaRPr lang="en-US"/>
        </a:p>
      </dgm:t>
    </dgm:pt>
    <dgm:pt modelId="{AA91C1FE-8A85-4028-BB5F-346F7EACD32F}" type="pres">
      <dgm:prSet presAssocID="{92AF9960-AB49-40A6-8910-A88A9014D9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92830-B3D4-4DEB-8CF6-B3A2BA8776D5}" type="pres">
      <dgm:prSet presAssocID="{38943EAF-B5A5-4C67-BA2F-1B8D784A91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F584B-DEB0-4BCD-AE52-9C88EBDD93FB}" type="pres">
      <dgm:prSet presAssocID="{65D4013F-8D6B-4830-ABBE-ABD322548310}" presName="sibTrans" presStyleCnt="0"/>
      <dgm:spPr/>
    </dgm:pt>
    <dgm:pt modelId="{1B4812D7-D1AB-4D5A-A60E-62456D6267A5}" type="pres">
      <dgm:prSet presAssocID="{ED81960E-6405-4144-9651-EDE91F556C7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A897F-45B7-46CE-B03C-B3A824DF0AEF}" type="pres">
      <dgm:prSet presAssocID="{AE3F983F-C61B-4DB1-948E-D014BE2F86D4}" presName="sibTrans" presStyleCnt="0"/>
      <dgm:spPr/>
    </dgm:pt>
    <dgm:pt modelId="{A8FD859A-FAD7-4C87-B0DE-11AF584A742D}" type="pres">
      <dgm:prSet presAssocID="{CCC56949-C215-4ADE-9344-1CB7D8E0AF6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1035A-0E54-425D-A5EE-D64AF4F6A566}" type="pres">
      <dgm:prSet presAssocID="{4DA0E6E6-2233-46F0-8009-E98BB0568DCE}" presName="sibTrans" presStyleCnt="0"/>
      <dgm:spPr/>
    </dgm:pt>
    <dgm:pt modelId="{5A83FB5E-0B46-4D61-96E2-4DA88F04740A}" type="pres">
      <dgm:prSet presAssocID="{5027113F-7930-4FE5-995C-BEFCB264B95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2961D-7BAF-41DE-AF11-3BCB69211247}" type="pres">
      <dgm:prSet presAssocID="{ECC17BB1-5936-409C-9A13-582348232027}" presName="sibTrans" presStyleCnt="0"/>
      <dgm:spPr/>
    </dgm:pt>
    <dgm:pt modelId="{D0F6419F-B371-4CA8-8B44-F51BFB5181F9}" type="pres">
      <dgm:prSet presAssocID="{CE071B89-4044-497A-B834-53747D979B0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10CD2-E14E-4F50-8BDF-642F23938B0C}" type="pres">
      <dgm:prSet presAssocID="{AFF443DE-F63A-4DAD-83B7-EE5059E05F85}" presName="sibTrans" presStyleCnt="0"/>
      <dgm:spPr/>
    </dgm:pt>
    <dgm:pt modelId="{DC15C594-1BC2-405A-A258-BC374A525FF2}" type="pres">
      <dgm:prSet presAssocID="{BB94DBCB-2A86-430A-979F-2FB6BB1D51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7673C6-D8DC-4C6E-85A9-57A7D6A3E59A}" srcId="{92AF9960-AB49-40A6-8910-A88A9014D9E8}" destId="{ED81960E-6405-4144-9651-EDE91F556C7E}" srcOrd="1" destOrd="0" parTransId="{4DB724A8-217A-4675-88A8-4838239B0A51}" sibTransId="{AE3F983F-C61B-4DB1-948E-D014BE2F86D4}"/>
    <dgm:cxn modelId="{D7239F00-6DDF-4CEA-90E1-60C40DAFD073}" srcId="{92AF9960-AB49-40A6-8910-A88A9014D9E8}" destId="{CCC56949-C215-4ADE-9344-1CB7D8E0AF69}" srcOrd="2" destOrd="0" parTransId="{735AF52E-7A08-481D-83DB-0BDFBEB71B20}" sibTransId="{4DA0E6E6-2233-46F0-8009-E98BB0568DCE}"/>
    <dgm:cxn modelId="{E789BCA6-57D0-41D5-B16B-1D58DDECBA33}" srcId="{92AF9960-AB49-40A6-8910-A88A9014D9E8}" destId="{38943EAF-B5A5-4C67-BA2F-1B8D784A9169}" srcOrd="0" destOrd="0" parTransId="{8EBDDE88-34F8-431C-9D27-EE9BDED6C44D}" sibTransId="{65D4013F-8D6B-4830-ABBE-ABD322548310}"/>
    <dgm:cxn modelId="{9274B79C-1462-41F6-B138-6DFE80AC59FB}" type="presOf" srcId="{CCC56949-C215-4ADE-9344-1CB7D8E0AF69}" destId="{A8FD859A-FAD7-4C87-B0DE-11AF584A742D}" srcOrd="0" destOrd="0" presId="urn:microsoft.com/office/officeart/2005/8/layout/default#2"/>
    <dgm:cxn modelId="{FC879AFD-D221-46F1-837B-CB55893231CC}" type="presOf" srcId="{5027113F-7930-4FE5-995C-BEFCB264B95E}" destId="{5A83FB5E-0B46-4D61-96E2-4DA88F04740A}" srcOrd="0" destOrd="0" presId="urn:microsoft.com/office/officeart/2005/8/layout/default#2"/>
    <dgm:cxn modelId="{A0ADB3B0-4422-4546-82BB-63458EAC552B}" srcId="{92AF9960-AB49-40A6-8910-A88A9014D9E8}" destId="{CE071B89-4044-497A-B834-53747D979B0A}" srcOrd="4" destOrd="0" parTransId="{A6916D8B-BCC3-417C-ACB9-2123967310ED}" sibTransId="{AFF443DE-F63A-4DAD-83B7-EE5059E05F85}"/>
    <dgm:cxn modelId="{97A09F13-A823-44CF-98D1-A6711D233771}" type="presOf" srcId="{92AF9960-AB49-40A6-8910-A88A9014D9E8}" destId="{AA91C1FE-8A85-4028-BB5F-346F7EACD32F}" srcOrd="0" destOrd="0" presId="urn:microsoft.com/office/officeart/2005/8/layout/default#2"/>
    <dgm:cxn modelId="{AF3DF2B2-CD05-45BA-B740-EF6809F207E9}" srcId="{92AF9960-AB49-40A6-8910-A88A9014D9E8}" destId="{BB94DBCB-2A86-430A-979F-2FB6BB1D5176}" srcOrd="5" destOrd="0" parTransId="{AF45BB00-7799-48BF-AA96-7BDF76552D0F}" sibTransId="{3D4B8B2D-C08F-4AE0-94BD-6A48B48674C8}"/>
    <dgm:cxn modelId="{B6C48E76-6C1F-4494-A1CC-6A4154FFCBF7}" type="presOf" srcId="{BB94DBCB-2A86-430A-979F-2FB6BB1D5176}" destId="{DC15C594-1BC2-405A-A258-BC374A525FF2}" srcOrd="0" destOrd="0" presId="urn:microsoft.com/office/officeart/2005/8/layout/default#2"/>
    <dgm:cxn modelId="{B2DBDB1D-375A-4367-901D-A6C632578519}" type="presOf" srcId="{38943EAF-B5A5-4C67-BA2F-1B8D784A9169}" destId="{EC292830-B3D4-4DEB-8CF6-B3A2BA8776D5}" srcOrd="0" destOrd="0" presId="urn:microsoft.com/office/officeart/2005/8/layout/default#2"/>
    <dgm:cxn modelId="{A4E57B0A-F809-4B2A-B703-39D813895E35}" type="presOf" srcId="{ED81960E-6405-4144-9651-EDE91F556C7E}" destId="{1B4812D7-D1AB-4D5A-A60E-62456D6267A5}" srcOrd="0" destOrd="0" presId="urn:microsoft.com/office/officeart/2005/8/layout/default#2"/>
    <dgm:cxn modelId="{918F253A-53BC-47D6-844E-5F6269DAD8E8}" type="presOf" srcId="{CE071B89-4044-497A-B834-53747D979B0A}" destId="{D0F6419F-B371-4CA8-8B44-F51BFB5181F9}" srcOrd="0" destOrd="0" presId="urn:microsoft.com/office/officeart/2005/8/layout/default#2"/>
    <dgm:cxn modelId="{BA57B66F-DB85-4DC8-961E-E8F8EB30B148}" srcId="{92AF9960-AB49-40A6-8910-A88A9014D9E8}" destId="{5027113F-7930-4FE5-995C-BEFCB264B95E}" srcOrd="3" destOrd="0" parTransId="{A6A60565-9C46-4E9A-8208-02121BA83DDE}" sibTransId="{ECC17BB1-5936-409C-9A13-582348232027}"/>
    <dgm:cxn modelId="{6C0458F5-3D8C-4BE5-9D34-C7D1FEF50935}" type="presParOf" srcId="{AA91C1FE-8A85-4028-BB5F-346F7EACD32F}" destId="{EC292830-B3D4-4DEB-8CF6-B3A2BA8776D5}" srcOrd="0" destOrd="0" presId="urn:microsoft.com/office/officeart/2005/8/layout/default#2"/>
    <dgm:cxn modelId="{5F02EEB0-2B9E-4A78-A40A-3CD8E6FECF32}" type="presParOf" srcId="{AA91C1FE-8A85-4028-BB5F-346F7EACD32F}" destId="{143F584B-DEB0-4BCD-AE52-9C88EBDD93FB}" srcOrd="1" destOrd="0" presId="urn:microsoft.com/office/officeart/2005/8/layout/default#2"/>
    <dgm:cxn modelId="{F803B7D9-C200-47D7-A92F-110318C8D041}" type="presParOf" srcId="{AA91C1FE-8A85-4028-BB5F-346F7EACD32F}" destId="{1B4812D7-D1AB-4D5A-A60E-62456D6267A5}" srcOrd="2" destOrd="0" presId="urn:microsoft.com/office/officeart/2005/8/layout/default#2"/>
    <dgm:cxn modelId="{29F852A5-81A6-4464-AAAD-759800FDAFEC}" type="presParOf" srcId="{AA91C1FE-8A85-4028-BB5F-346F7EACD32F}" destId="{1B1A897F-45B7-46CE-B03C-B3A824DF0AEF}" srcOrd="3" destOrd="0" presId="urn:microsoft.com/office/officeart/2005/8/layout/default#2"/>
    <dgm:cxn modelId="{8F7E29D8-0BD0-41F5-8F58-BE98D3E6F354}" type="presParOf" srcId="{AA91C1FE-8A85-4028-BB5F-346F7EACD32F}" destId="{A8FD859A-FAD7-4C87-B0DE-11AF584A742D}" srcOrd="4" destOrd="0" presId="urn:microsoft.com/office/officeart/2005/8/layout/default#2"/>
    <dgm:cxn modelId="{6F573EA3-3A21-4CDD-BEFC-EA4E0811985E}" type="presParOf" srcId="{AA91C1FE-8A85-4028-BB5F-346F7EACD32F}" destId="{B871035A-0E54-425D-A5EE-D64AF4F6A566}" srcOrd="5" destOrd="0" presId="urn:microsoft.com/office/officeart/2005/8/layout/default#2"/>
    <dgm:cxn modelId="{AAE1736A-5CBD-4382-9E19-4CB2E82625BE}" type="presParOf" srcId="{AA91C1FE-8A85-4028-BB5F-346F7EACD32F}" destId="{5A83FB5E-0B46-4D61-96E2-4DA88F04740A}" srcOrd="6" destOrd="0" presId="urn:microsoft.com/office/officeart/2005/8/layout/default#2"/>
    <dgm:cxn modelId="{E60A2A1A-2D34-4EB5-9F0C-58504C597008}" type="presParOf" srcId="{AA91C1FE-8A85-4028-BB5F-346F7EACD32F}" destId="{B2B2961D-7BAF-41DE-AF11-3BCB69211247}" srcOrd="7" destOrd="0" presId="urn:microsoft.com/office/officeart/2005/8/layout/default#2"/>
    <dgm:cxn modelId="{0E74CE7C-3F2A-4130-A7F5-3BD4B33CBB2F}" type="presParOf" srcId="{AA91C1FE-8A85-4028-BB5F-346F7EACD32F}" destId="{D0F6419F-B371-4CA8-8B44-F51BFB5181F9}" srcOrd="8" destOrd="0" presId="urn:microsoft.com/office/officeart/2005/8/layout/default#2"/>
    <dgm:cxn modelId="{27087E19-50E4-45AB-91C7-28802F7C0AB9}" type="presParOf" srcId="{AA91C1FE-8A85-4028-BB5F-346F7EACD32F}" destId="{BA610CD2-E14E-4F50-8BDF-642F23938B0C}" srcOrd="9" destOrd="0" presId="urn:microsoft.com/office/officeart/2005/8/layout/default#2"/>
    <dgm:cxn modelId="{B02493FA-12E5-42AB-B397-AFBFE1D21BC4}" type="presParOf" srcId="{AA91C1FE-8A85-4028-BB5F-346F7EACD32F}" destId="{DC15C594-1BC2-405A-A258-BC374A525FF2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7F593D-DDDA-45A0-9203-1F2A578014C5}" type="doc">
      <dgm:prSet loTypeId="urn:microsoft.com/office/officeart/2005/8/layout/vList3#1" loCatId="list" qsTypeId="urn:microsoft.com/office/officeart/2005/8/quickstyle/3d2" qsCatId="3D" csTypeId="urn:microsoft.com/office/officeart/2005/8/colors/accent4_2" csCatId="accent4" phldr="1"/>
      <dgm:spPr/>
    </dgm:pt>
    <dgm:pt modelId="{44364035-8250-480C-A92B-D868A81BE4C0}">
      <dgm:prSet phldrT="[Text]"/>
      <dgm:spPr>
        <a:effectLst>
          <a:outerShdw blurRad="508000" dist="177800" dir="5400000" rotWithShape="0">
            <a:srgbClr val="4E3B30">
              <a:alpha val="60000"/>
            </a:srgbClr>
          </a:outerShdw>
        </a:effectLst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chemeClr val="tx1"/>
              </a:solidFill>
              <a:effectLst/>
            </a:rPr>
            <a:t>Client wishes</a:t>
          </a:r>
          <a:endParaRPr lang="en-US" b="1" cap="none" spc="150" dirty="0">
            <a:ln w="11430"/>
            <a:solidFill>
              <a:schemeClr val="tx1"/>
            </a:solidFill>
            <a:effectLst/>
          </a:endParaRPr>
        </a:p>
      </dgm:t>
    </dgm:pt>
    <dgm:pt modelId="{DC5A03A2-5BC3-4CC1-A6E8-3B7073806F71}" type="parTrans" cxnId="{1CE21064-CD15-4793-9F69-96E4294E3A8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358423-37A4-4141-A5D0-E7B780D5A8D5}" type="sibTrans" cxnId="{1CE21064-CD15-4793-9F69-96E4294E3A8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C8770D-2B17-4DCB-BF5A-3CD1F345370D}">
      <dgm:prSet/>
      <dgm:spPr>
        <a:effectLst>
          <a:outerShdw blurRad="508000" dist="190500" dir="5400000" rotWithShape="0">
            <a:srgbClr val="4E3B30">
              <a:alpha val="60000"/>
            </a:srgbClr>
          </a:outerShdw>
        </a:effectLst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chemeClr val="tx1"/>
              </a:solidFill>
              <a:effectLst/>
            </a:rPr>
            <a:t>Professional obligations</a:t>
          </a:r>
        </a:p>
      </dgm:t>
    </dgm:pt>
    <dgm:pt modelId="{78DFE101-D87E-4F2B-88D5-EDB40BD717BA}" type="parTrans" cxnId="{946E5B24-0170-48A4-9AAC-E6014A175EC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9CCC4E-6DF2-4F4B-A23C-E355EBBDEF78}" type="sibTrans" cxnId="{946E5B24-0170-48A4-9AAC-E6014A175EC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42F88C-3F91-4BF2-A6CA-E1D5A1D131F8}">
      <dgm:prSet/>
      <dgm:spPr>
        <a:effectLst>
          <a:outerShdw blurRad="508000" dist="190500" dir="5400000" rotWithShape="0">
            <a:srgbClr val="4E3B30">
              <a:alpha val="60000"/>
            </a:srgbClr>
          </a:outerShdw>
        </a:effectLst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chemeClr val="tx1"/>
              </a:solidFill>
              <a:effectLst/>
            </a:rPr>
            <a:t>Personal values</a:t>
          </a:r>
        </a:p>
      </dgm:t>
    </dgm:pt>
    <dgm:pt modelId="{453DDD07-9275-4FEF-AEEE-76FCE193E02D}" type="parTrans" cxnId="{AF576CED-1AD5-4429-B7A5-CF7FFBE16E6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730687-9B3F-409F-81E3-1D5ABDB98926}" type="sibTrans" cxnId="{AF576CED-1AD5-4429-B7A5-CF7FFBE16E6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B37316-430C-435B-8593-DEDDE17448DF}">
      <dgm:prSet/>
      <dgm:spPr>
        <a:effectLst>
          <a:outerShdw blurRad="508000" dist="190500" dir="5400000" rotWithShape="0">
            <a:srgbClr val="4E3B30">
              <a:alpha val="60000"/>
            </a:srgbClr>
          </a:outerShdw>
        </a:effectLst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dirty="0" smtClean="0">
              <a:ln w="11430"/>
              <a:solidFill>
                <a:schemeClr val="tx1"/>
              </a:solidFill>
              <a:effectLst/>
            </a:rPr>
            <a:t>Community pressure</a:t>
          </a:r>
        </a:p>
      </dgm:t>
    </dgm:pt>
    <dgm:pt modelId="{D2473A5B-79B6-4C81-9FA5-80EBE22C7625}" type="parTrans" cxnId="{BF11110B-C16A-4288-9091-BE9266B5C44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470791-7EE0-4D61-AE8A-EFC47259EED9}" type="sibTrans" cxnId="{BF11110B-C16A-4288-9091-BE9266B5C44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1299D0-10C9-4D8F-9B0B-84A38B758B7D}" type="pres">
      <dgm:prSet presAssocID="{A07F593D-DDDA-45A0-9203-1F2A578014C5}" presName="linearFlow" presStyleCnt="0">
        <dgm:presLayoutVars>
          <dgm:dir/>
          <dgm:resizeHandles val="exact"/>
        </dgm:presLayoutVars>
      </dgm:prSet>
      <dgm:spPr/>
    </dgm:pt>
    <dgm:pt modelId="{F79FA50D-2721-45A4-B319-8CB5828017C0}" type="pres">
      <dgm:prSet presAssocID="{44364035-8250-480C-A92B-D868A81BE4C0}" presName="composite" presStyleCnt="0"/>
      <dgm:spPr/>
    </dgm:pt>
    <dgm:pt modelId="{4A67E36E-BC12-4C82-A3F9-BAE0EB641A39}" type="pres">
      <dgm:prSet presAssocID="{44364035-8250-480C-A92B-D868A81BE4C0}" presName="imgShp" presStyleLbl="fgImgPlace1" presStyleIdx="0" presStyleCnt="4" custScaleX="125966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F5E24D61-65ED-4B79-84F3-75C6C9F018C7}" type="pres">
      <dgm:prSet presAssocID="{44364035-8250-480C-A92B-D868A81BE4C0}" presName="txShp" presStyleLbl="node1" presStyleIdx="0" presStyleCnt="4" custLinFactNeighborX="330" custLinFactNeighborY="-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5C27B-E0AE-47EB-8E04-FA95FF8D0A23}" type="pres">
      <dgm:prSet presAssocID="{D5358423-37A4-4141-A5D0-E7B780D5A8D5}" presName="spacing" presStyleCnt="0"/>
      <dgm:spPr/>
    </dgm:pt>
    <dgm:pt modelId="{EADA54D0-1CB3-4CF6-805E-C433B35D381C}" type="pres">
      <dgm:prSet presAssocID="{02C8770D-2B17-4DCB-BF5A-3CD1F345370D}" presName="composite" presStyleCnt="0"/>
      <dgm:spPr/>
    </dgm:pt>
    <dgm:pt modelId="{D5374701-0AE2-49B0-81AC-9EF6AA914D98}" type="pres">
      <dgm:prSet presAssocID="{02C8770D-2B17-4DCB-BF5A-3CD1F345370D}" presName="imgShp" presStyleLbl="fgImgPlace1" presStyleIdx="1" presStyleCnt="4" custScaleX="122578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6E04AE48-52AB-4B1F-B379-60BB9BBE67BE}" type="pres">
      <dgm:prSet presAssocID="{02C8770D-2B17-4DCB-BF5A-3CD1F345370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8CAFF-2453-4373-8EB4-E34DD521BFFD}" type="pres">
      <dgm:prSet presAssocID="{DD9CCC4E-6DF2-4F4B-A23C-E355EBBDEF78}" presName="spacing" presStyleCnt="0"/>
      <dgm:spPr/>
    </dgm:pt>
    <dgm:pt modelId="{9FA32AA8-0AAD-4AEE-A8B9-2429C02885E0}" type="pres">
      <dgm:prSet presAssocID="{1042F88C-3F91-4BF2-A6CA-E1D5A1D131F8}" presName="composite" presStyleCnt="0"/>
      <dgm:spPr/>
    </dgm:pt>
    <dgm:pt modelId="{3B6698AB-AACB-47FB-89C6-F8A6E646780A}" type="pres">
      <dgm:prSet presAssocID="{1042F88C-3F91-4BF2-A6CA-E1D5A1D131F8}" presName="imgShp" presStyleLbl="fgImgPlace1" presStyleIdx="2" presStyleCnt="4" custScaleX="114477"/>
      <dgm:spPr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D0B6717D-5DBF-4C36-A209-264A667B3456}" type="pres">
      <dgm:prSet presAssocID="{1042F88C-3F91-4BF2-A6CA-E1D5A1D131F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EC8F0-68AD-4E46-882F-995B42B33268}" type="pres">
      <dgm:prSet presAssocID="{18730687-9B3F-409F-81E3-1D5ABDB98926}" presName="spacing" presStyleCnt="0"/>
      <dgm:spPr/>
    </dgm:pt>
    <dgm:pt modelId="{BFCDB4D7-485A-40CA-BB77-E3E903D516D8}" type="pres">
      <dgm:prSet presAssocID="{92B37316-430C-435B-8593-DEDDE17448DF}" presName="composite" presStyleCnt="0"/>
      <dgm:spPr/>
    </dgm:pt>
    <dgm:pt modelId="{4A2E8C4E-D698-4239-B81C-B51FEF7C6773}" type="pres">
      <dgm:prSet presAssocID="{92B37316-430C-435B-8593-DEDDE17448DF}" presName="imgShp" presStyleLbl="fgImgPlace1" presStyleIdx="3" presStyleCnt="4" custScaleX="114477"/>
      <dgm:spPr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3FE42BDE-0567-4CEC-8DD0-EEC39CA5C705}" type="pres">
      <dgm:prSet presAssocID="{92B37316-430C-435B-8593-DEDDE17448D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88859-D96C-4EAC-A99A-1FC4AC9B49BB}" type="presOf" srcId="{A07F593D-DDDA-45A0-9203-1F2A578014C5}" destId="{351299D0-10C9-4D8F-9B0B-84A38B758B7D}" srcOrd="0" destOrd="0" presId="urn:microsoft.com/office/officeart/2005/8/layout/vList3#1"/>
    <dgm:cxn modelId="{20913D59-DDA6-49EA-BB88-000112F9147E}" type="presOf" srcId="{1042F88C-3F91-4BF2-A6CA-E1D5A1D131F8}" destId="{D0B6717D-5DBF-4C36-A209-264A667B3456}" srcOrd="0" destOrd="0" presId="urn:microsoft.com/office/officeart/2005/8/layout/vList3#1"/>
    <dgm:cxn modelId="{00BE8BB0-B9C8-47AA-8B4E-B4B50877BC41}" type="presOf" srcId="{44364035-8250-480C-A92B-D868A81BE4C0}" destId="{F5E24D61-65ED-4B79-84F3-75C6C9F018C7}" srcOrd="0" destOrd="0" presId="urn:microsoft.com/office/officeart/2005/8/layout/vList3#1"/>
    <dgm:cxn modelId="{946E5B24-0170-48A4-9AAC-E6014A175EC8}" srcId="{A07F593D-DDDA-45A0-9203-1F2A578014C5}" destId="{02C8770D-2B17-4DCB-BF5A-3CD1F345370D}" srcOrd="1" destOrd="0" parTransId="{78DFE101-D87E-4F2B-88D5-EDB40BD717BA}" sibTransId="{DD9CCC4E-6DF2-4F4B-A23C-E355EBBDEF78}"/>
    <dgm:cxn modelId="{EE8D5D84-1ECA-497D-B7AE-9E86E4B0DA5C}" type="presOf" srcId="{92B37316-430C-435B-8593-DEDDE17448DF}" destId="{3FE42BDE-0567-4CEC-8DD0-EEC39CA5C705}" srcOrd="0" destOrd="0" presId="urn:microsoft.com/office/officeart/2005/8/layout/vList3#1"/>
    <dgm:cxn modelId="{BF11110B-C16A-4288-9091-BE9266B5C444}" srcId="{A07F593D-DDDA-45A0-9203-1F2A578014C5}" destId="{92B37316-430C-435B-8593-DEDDE17448DF}" srcOrd="3" destOrd="0" parTransId="{D2473A5B-79B6-4C81-9FA5-80EBE22C7625}" sibTransId="{B9470791-7EE0-4D61-AE8A-EFC47259EED9}"/>
    <dgm:cxn modelId="{1CE21064-CD15-4793-9F69-96E4294E3A85}" srcId="{A07F593D-DDDA-45A0-9203-1F2A578014C5}" destId="{44364035-8250-480C-A92B-D868A81BE4C0}" srcOrd="0" destOrd="0" parTransId="{DC5A03A2-5BC3-4CC1-A6E8-3B7073806F71}" sibTransId="{D5358423-37A4-4141-A5D0-E7B780D5A8D5}"/>
    <dgm:cxn modelId="{AF576CED-1AD5-4429-B7A5-CF7FFBE16E66}" srcId="{A07F593D-DDDA-45A0-9203-1F2A578014C5}" destId="{1042F88C-3F91-4BF2-A6CA-E1D5A1D131F8}" srcOrd="2" destOrd="0" parTransId="{453DDD07-9275-4FEF-AEEE-76FCE193E02D}" sibTransId="{18730687-9B3F-409F-81E3-1D5ABDB98926}"/>
    <dgm:cxn modelId="{1DE79758-E376-4B9D-A7AD-0347D732B77D}" type="presOf" srcId="{02C8770D-2B17-4DCB-BF5A-3CD1F345370D}" destId="{6E04AE48-52AB-4B1F-B379-60BB9BBE67BE}" srcOrd="0" destOrd="0" presId="urn:microsoft.com/office/officeart/2005/8/layout/vList3#1"/>
    <dgm:cxn modelId="{C4BC8614-A7D1-4F27-AE1E-3631DA3BD599}" type="presParOf" srcId="{351299D0-10C9-4D8F-9B0B-84A38B758B7D}" destId="{F79FA50D-2721-45A4-B319-8CB5828017C0}" srcOrd="0" destOrd="0" presId="urn:microsoft.com/office/officeart/2005/8/layout/vList3#1"/>
    <dgm:cxn modelId="{6CD1EBBD-C6E7-40C1-8251-0F8DB6835A74}" type="presParOf" srcId="{F79FA50D-2721-45A4-B319-8CB5828017C0}" destId="{4A67E36E-BC12-4C82-A3F9-BAE0EB641A39}" srcOrd="0" destOrd="0" presId="urn:microsoft.com/office/officeart/2005/8/layout/vList3#1"/>
    <dgm:cxn modelId="{7D9A7319-1247-49D7-87C7-8353336F883E}" type="presParOf" srcId="{F79FA50D-2721-45A4-B319-8CB5828017C0}" destId="{F5E24D61-65ED-4B79-84F3-75C6C9F018C7}" srcOrd="1" destOrd="0" presId="urn:microsoft.com/office/officeart/2005/8/layout/vList3#1"/>
    <dgm:cxn modelId="{6D7A6899-6B0C-40ED-87F5-182C27D1B42B}" type="presParOf" srcId="{351299D0-10C9-4D8F-9B0B-84A38B758B7D}" destId="{42E5C27B-E0AE-47EB-8E04-FA95FF8D0A23}" srcOrd="1" destOrd="0" presId="urn:microsoft.com/office/officeart/2005/8/layout/vList3#1"/>
    <dgm:cxn modelId="{014FA354-098C-4CB9-A5B9-2762FFC60CFE}" type="presParOf" srcId="{351299D0-10C9-4D8F-9B0B-84A38B758B7D}" destId="{EADA54D0-1CB3-4CF6-805E-C433B35D381C}" srcOrd="2" destOrd="0" presId="urn:microsoft.com/office/officeart/2005/8/layout/vList3#1"/>
    <dgm:cxn modelId="{54771CC4-BCC9-449F-9DA0-32F73A56B586}" type="presParOf" srcId="{EADA54D0-1CB3-4CF6-805E-C433B35D381C}" destId="{D5374701-0AE2-49B0-81AC-9EF6AA914D98}" srcOrd="0" destOrd="0" presId="urn:microsoft.com/office/officeart/2005/8/layout/vList3#1"/>
    <dgm:cxn modelId="{DA57CF26-B018-4E6A-A0D0-4AE9D5D67405}" type="presParOf" srcId="{EADA54D0-1CB3-4CF6-805E-C433B35D381C}" destId="{6E04AE48-52AB-4B1F-B379-60BB9BBE67BE}" srcOrd="1" destOrd="0" presId="urn:microsoft.com/office/officeart/2005/8/layout/vList3#1"/>
    <dgm:cxn modelId="{CDFBFA88-32B2-4D8D-8667-CB3FB4DA0EA2}" type="presParOf" srcId="{351299D0-10C9-4D8F-9B0B-84A38B758B7D}" destId="{E538CAFF-2453-4373-8EB4-E34DD521BFFD}" srcOrd="3" destOrd="0" presId="urn:microsoft.com/office/officeart/2005/8/layout/vList3#1"/>
    <dgm:cxn modelId="{A3DDA7D4-4F90-4C96-8DA5-D37F15F9893D}" type="presParOf" srcId="{351299D0-10C9-4D8F-9B0B-84A38B758B7D}" destId="{9FA32AA8-0AAD-4AEE-A8B9-2429C02885E0}" srcOrd="4" destOrd="0" presId="urn:microsoft.com/office/officeart/2005/8/layout/vList3#1"/>
    <dgm:cxn modelId="{715A3ECA-E557-44E4-A599-ACF52EF3A30A}" type="presParOf" srcId="{9FA32AA8-0AAD-4AEE-A8B9-2429C02885E0}" destId="{3B6698AB-AACB-47FB-89C6-F8A6E646780A}" srcOrd="0" destOrd="0" presId="urn:microsoft.com/office/officeart/2005/8/layout/vList3#1"/>
    <dgm:cxn modelId="{AA53E54F-ED6D-468A-9D37-01D45EDF618D}" type="presParOf" srcId="{9FA32AA8-0AAD-4AEE-A8B9-2429C02885E0}" destId="{D0B6717D-5DBF-4C36-A209-264A667B3456}" srcOrd="1" destOrd="0" presId="urn:microsoft.com/office/officeart/2005/8/layout/vList3#1"/>
    <dgm:cxn modelId="{7B3EF095-5C83-4457-9B73-0CCF8D5D02C1}" type="presParOf" srcId="{351299D0-10C9-4D8F-9B0B-84A38B758B7D}" destId="{5E1EC8F0-68AD-4E46-882F-995B42B33268}" srcOrd="5" destOrd="0" presId="urn:microsoft.com/office/officeart/2005/8/layout/vList3#1"/>
    <dgm:cxn modelId="{8914950E-8545-4405-AF95-AD111B1B7E61}" type="presParOf" srcId="{351299D0-10C9-4D8F-9B0B-84A38B758B7D}" destId="{BFCDB4D7-485A-40CA-BB77-E3E903D516D8}" srcOrd="6" destOrd="0" presId="urn:microsoft.com/office/officeart/2005/8/layout/vList3#1"/>
    <dgm:cxn modelId="{D8887C30-ECE4-41DE-B718-DBA15F18A771}" type="presParOf" srcId="{BFCDB4D7-485A-40CA-BB77-E3E903D516D8}" destId="{4A2E8C4E-D698-4239-B81C-B51FEF7C6773}" srcOrd="0" destOrd="0" presId="urn:microsoft.com/office/officeart/2005/8/layout/vList3#1"/>
    <dgm:cxn modelId="{0B9014A1-D46D-47F5-AC18-2F94B98FD8F0}" type="presParOf" srcId="{BFCDB4D7-485A-40CA-BB77-E3E903D516D8}" destId="{3FE42BDE-0567-4CEC-8DD0-EEC39CA5C70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A6EE66-1EAA-45FB-A97D-4C3385A43A07}" type="doc">
      <dgm:prSet loTypeId="urn:microsoft.com/office/officeart/2005/8/layout/pyramid1" loCatId="pyramid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8B7E25E-140E-4721-B602-97E50F51EFA9}" type="pres">
      <dgm:prSet presAssocID="{C9A6EE66-1EAA-45FB-A97D-4C3385A43A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9042AC3-77C4-4D76-969E-8C4A4820E56F}" type="presOf" srcId="{C9A6EE66-1EAA-45FB-A97D-4C3385A43A07}" destId="{A8B7E25E-140E-4721-B602-97E50F51EFA9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74B736-A247-4DD7-8876-81413153D5C3}" type="doc">
      <dgm:prSet loTypeId="urn:microsoft.com/office/officeart/2005/8/layout/pyramid3" loCatId="pyramid" qsTypeId="urn:microsoft.com/office/officeart/2005/8/quickstyle/simple5" qsCatId="simple" csTypeId="urn:microsoft.com/office/officeart/2005/8/colors/accent1_2" csCatId="accent1" phldr="1"/>
      <dgm:spPr/>
    </dgm:pt>
    <dgm:pt modelId="{56AAA248-5699-47D4-9785-98BE3CFF965F}">
      <dgm:prSet phldrT="[Text]"/>
      <dgm:spPr/>
      <dgm:t>
        <a:bodyPr/>
        <a:lstStyle/>
        <a:p>
          <a:r>
            <a:rPr lang="en-US" b="1" dirty="0" smtClean="0"/>
            <a:t>Cultural Proficiency</a:t>
          </a:r>
          <a:endParaRPr lang="en-US" dirty="0"/>
        </a:p>
      </dgm:t>
    </dgm:pt>
    <dgm:pt modelId="{A1CC08C0-C7DA-4618-B24A-3DB774E77B23}" type="parTrans" cxnId="{AF79E16C-8C9C-4873-A605-9C8051C9786A}">
      <dgm:prSet/>
      <dgm:spPr/>
      <dgm:t>
        <a:bodyPr/>
        <a:lstStyle/>
        <a:p>
          <a:endParaRPr lang="en-US"/>
        </a:p>
      </dgm:t>
    </dgm:pt>
    <dgm:pt modelId="{A205C1F8-DB98-4BDB-BC6C-3DA2DABFB7BD}" type="sibTrans" cxnId="{AF79E16C-8C9C-4873-A605-9C8051C9786A}">
      <dgm:prSet/>
      <dgm:spPr/>
      <dgm:t>
        <a:bodyPr/>
        <a:lstStyle/>
        <a:p>
          <a:endParaRPr lang="en-US"/>
        </a:p>
      </dgm:t>
    </dgm:pt>
    <dgm:pt modelId="{3D4A8A3E-F0D1-4DAF-89F0-FD93410CA1E0}">
      <dgm:prSet phldrT="[Text]"/>
      <dgm:spPr/>
      <dgm:t>
        <a:bodyPr/>
        <a:lstStyle/>
        <a:p>
          <a:r>
            <a:rPr lang="en-US" b="1" smtClean="0"/>
            <a:t>Cultural </a:t>
          </a:r>
          <a:r>
            <a:rPr lang="en-US" b="1" dirty="0" smtClean="0"/>
            <a:t>Blindness</a:t>
          </a:r>
          <a:endParaRPr lang="en-US" dirty="0"/>
        </a:p>
      </dgm:t>
    </dgm:pt>
    <dgm:pt modelId="{1FFD3F7F-7B36-48D9-8630-16E84C8C8563}" type="parTrans" cxnId="{6FFD1ADD-04CC-4939-9FD7-79C50AF47E1E}">
      <dgm:prSet/>
      <dgm:spPr/>
      <dgm:t>
        <a:bodyPr/>
        <a:lstStyle/>
        <a:p>
          <a:endParaRPr lang="en-US"/>
        </a:p>
      </dgm:t>
    </dgm:pt>
    <dgm:pt modelId="{9AD9A891-8B99-47A9-A18E-A74417E3A752}" type="sibTrans" cxnId="{6FFD1ADD-04CC-4939-9FD7-79C50AF47E1E}">
      <dgm:prSet/>
      <dgm:spPr/>
      <dgm:t>
        <a:bodyPr/>
        <a:lstStyle/>
        <a:p>
          <a:endParaRPr lang="en-US"/>
        </a:p>
      </dgm:t>
    </dgm:pt>
    <dgm:pt modelId="{086FCAEA-1192-4B16-89EF-5A3F15EE6462}">
      <dgm:prSet phldrT="[Text]"/>
      <dgm:spPr/>
      <dgm:t>
        <a:bodyPr/>
        <a:lstStyle/>
        <a:p>
          <a:r>
            <a:rPr lang="en-US" dirty="0" smtClean="0"/>
            <a:t>Cultural Competence</a:t>
          </a:r>
          <a:endParaRPr lang="en-US" dirty="0"/>
        </a:p>
      </dgm:t>
    </dgm:pt>
    <dgm:pt modelId="{B9841A99-E06B-4473-880A-601346C48CD6}" type="parTrans" cxnId="{ACF206AD-5CAA-4CD5-A6AE-E4D72558FF04}">
      <dgm:prSet/>
      <dgm:spPr/>
      <dgm:t>
        <a:bodyPr/>
        <a:lstStyle/>
        <a:p>
          <a:endParaRPr lang="en-US"/>
        </a:p>
      </dgm:t>
    </dgm:pt>
    <dgm:pt modelId="{99B9F2AE-B509-4034-B6BB-12F9A6F25F63}" type="sibTrans" cxnId="{ACF206AD-5CAA-4CD5-A6AE-E4D72558FF04}">
      <dgm:prSet/>
      <dgm:spPr/>
      <dgm:t>
        <a:bodyPr/>
        <a:lstStyle/>
        <a:p>
          <a:endParaRPr lang="en-US"/>
        </a:p>
      </dgm:t>
    </dgm:pt>
    <dgm:pt modelId="{587D1810-454C-4DBA-85DA-D4CACB8DA398}">
      <dgm:prSet phldrT="[Text]"/>
      <dgm:spPr/>
      <dgm:t>
        <a:bodyPr/>
        <a:lstStyle/>
        <a:p>
          <a:r>
            <a:rPr lang="en-US" dirty="0" smtClean="0"/>
            <a:t>Cultural Sensitivity</a:t>
          </a:r>
          <a:endParaRPr lang="en-US" dirty="0"/>
        </a:p>
      </dgm:t>
    </dgm:pt>
    <dgm:pt modelId="{43D42F6F-0A24-4F6D-A491-4750D8A781D2}" type="parTrans" cxnId="{EF7927BB-F8E5-47D4-B932-8FB64553C69B}">
      <dgm:prSet/>
      <dgm:spPr/>
      <dgm:t>
        <a:bodyPr/>
        <a:lstStyle/>
        <a:p>
          <a:endParaRPr lang="en-US"/>
        </a:p>
      </dgm:t>
    </dgm:pt>
    <dgm:pt modelId="{05844790-EBD9-4907-B6DB-F3FB710EF571}" type="sibTrans" cxnId="{EF7927BB-F8E5-47D4-B932-8FB64553C69B}">
      <dgm:prSet/>
      <dgm:spPr/>
      <dgm:t>
        <a:bodyPr/>
        <a:lstStyle/>
        <a:p>
          <a:endParaRPr lang="en-US"/>
        </a:p>
      </dgm:t>
    </dgm:pt>
    <dgm:pt modelId="{CCAF7233-9AAF-41AF-97D8-5DCEAB88EED1}">
      <dgm:prSet/>
      <dgm:spPr/>
      <dgm:t>
        <a:bodyPr/>
        <a:lstStyle/>
        <a:p>
          <a:r>
            <a:rPr lang="en-US" b="1" dirty="0" smtClean="0"/>
            <a:t>Cultural Knowledge</a:t>
          </a:r>
          <a:r>
            <a:rPr lang="en-US" dirty="0" smtClean="0"/>
            <a:t> </a:t>
          </a:r>
          <a:endParaRPr lang="en-US" dirty="0"/>
        </a:p>
      </dgm:t>
    </dgm:pt>
    <dgm:pt modelId="{A374FA65-9661-40FD-B083-F7836DD1C9EE}" type="parTrans" cxnId="{3A606913-D422-44D1-976B-43A9D76945ED}">
      <dgm:prSet/>
      <dgm:spPr/>
      <dgm:t>
        <a:bodyPr/>
        <a:lstStyle/>
        <a:p>
          <a:endParaRPr lang="en-US"/>
        </a:p>
      </dgm:t>
    </dgm:pt>
    <dgm:pt modelId="{8DC537D1-4549-4281-BDEC-D411EA060B67}" type="sibTrans" cxnId="{3A606913-D422-44D1-976B-43A9D76945ED}">
      <dgm:prSet/>
      <dgm:spPr/>
      <dgm:t>
        <a:bodyPr/>
        <a:lstStyle/>
        <a:p>
          <a:endParaRPr lang="en-US"/>
        </a:p>
      </dgm:t>
    </dgm:pt>
    <dgm:pt modelId="{5BB4CFA8-92CD-42ED-BFC6-5B5B8DEC6EFC}">
      <dgm:prSet phldrT="[Text]"/>
      <dgm:spPr/>
      <dgm:t>
        <a:bodyPr/>
        <a:lstStyle/>
        <a:p>
          <a:r>
            <a:rPr lang="en-US" b="1" smtClean="0"/>
            <a:t>Cultural Awareness</a:t>
          </a:r>
          <a:r>
            <a:rPr lang="en-US" smtClean="0"/>
            <a:t> </a:t>
          </a:r>
          <a:endParaRPr lang="en-US" dirty="0"/>
        </a:p>
      </dgm:t>
    </dgm:pt>
    <dgm:pt modelId="{DEFE9BC8-D6E2-4E99-AB95-DE214AE18611}" type="parTrans" cxnId="{373FADCD-213D-4948-8319-DD76C126F15A}">
      <dgm:prSet/>
      <dgm:spPr/>
      <dgm:t>
        <a:bodyPr/>
        <a:lstStyle/>
        <a:p>
          <a:endParaRPr lang="en-US"/>
        </a:p>
      </dgm:t>
    </dgm:pt>
    <dgm:pt modelId="{AF1B8870-63A5-45AD-B421-FCE84ED21B43}" type="sibTrans" cxnId="{373FADCD-213D-4948-8319-DD76C126F15A}">
      <dgm:prSet/>
      <dgm:spPr/>
      <dgm:t>
        <a:bodyPr/>
        <a:lstStyle/>
        <a:p>
          <a:endParaRPr lang="en-US"/>
        </a:p>
      </dgm:t>
    </dgm:pt>
    <dgm:pt modelId="{5DB524D2-BBB2-453A-951F-97BD0337667A}" type="pres">
      <dgm:prSet presAssocID="{9074B736-A247-4DD7-8876-81413153D5C3}" presName="Name0" presStyleCnt="0">
        <dgm:presLayoutVars>
          <dgm:dir/>
          <dgm:animLvl val="lvl"/>
          <dgm:resizeHandles val="exact"/>
        </dgm:presLayoutVars>
      </dgm:prSet>
      <dgm:spPr/>
    </dgm:pt>
    <dgm:pt modelId="{C10A275D-D880-4B72-9745-D67E2D4E42B5}" type="pres">
      <dgm:prSet presAssocID="{56AAA248-5699-47D4-9785-98BE3CFF965F}" presName="Name8" presStyleCnt="0"/>
      <dgm:spPr/>
    </dgm:pt>
    <dgm:pt modelId="{A5AE20C9-EB53-464B-BFFD-E197565A0F84}" type="pres">
      <dgm:prSet presAssocID="{56AAA248-5699-47D4-9785-98BE3CFF965F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AF72D-7384-40C1-92CD-0D899554C792}" type="pres">
      <dgm:prSet presAssocID="{56AAA248-5699-47D4-9785-98BE3CFF96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EECA0-AEEC-453C-A623-B16D2DD0AF31}" type="pres">
      <dgm:prSet presAssocID="{086FCAEA-1192-4B16-89EF-5A3F15EE6462}" presName="Name8" presStyleCnt="0"/>
      <dgm:spPr/>
    </dgm:pt>
    <dgm:pt modelId="{2AE069D8-9ABF-4F5F-9D53-6D75A3818334}" type="pres">
      <dgm:prSet presAssocID="{086FCAEA-1192-4B16-89EF-5A3F15EE6462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516E4-C161-4493-AC0F-3192F4585602}" type="pres">
      <dgm:prSet presAssocID="{086FCAEA-1192-4B16-89EF-5A3F15EE64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23BB3-F8D1-4339-9AE4-A083D1667B9B}" type="pres">
      <dgm:prSet presAssocID="{587D1810-454C-4DBA-85DA-D4CACB8DA398}" presName="Name8" presStyleCnt="0"/>
      <dgm:spPr/>
    </dgm:pt>
    <dgm:pt modelId="{EAC29D96-A71E-46DD-96A6-2C272781AE28}" type="pres">
      <dgm:prSet presAssocID="{587D1810-454C-4DBA-85DA-D4CACB8DA39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58F70-C5E7-48D5-B854-C288D15C7081}" type="pres">
      <dgm:prSet presAssocID="{587D1810-454C-4DBA-85DA-D4CACB8DA3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4D2AE-CE70-409D-B95B-31BB05AAB9D2}" type="pres">
      <dgm:prSet presAssocID="{CCAF7233-9AAF-41AF-97D8-5DCEAB88EED1}" presName="Name8" presStyleCnt="0"/>
      <dgm:spPr/>
    </dgm:pt>
    <dgm:pt modelId="{711F4479-9F2D-4CA9-B181-D9D30C299E3C}" type="pres">
      <dgm:prSet presAssocID="{CCAF7233-9AAF-41AF-97D8-5DCEAB88EED1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CF71F-DF04-4E1A-BBEC-F3E035CB4B7E}" type="pres">
      <dgm:prSet presAssocID="{CCAF7233-9AAF-41AF-97D8-5DCEAB88EE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63CE-E67A-41F7-9ED0-B3CA37C09EE4}" type="pres">
      <dgm:prSet presAssocID="{5BB4CFA8-92CD-42ED-BFC6-5B5B8DEC6EFC}" presName="Name8" presStyleCnt="0"/>
      <dgm:spPr/>
    </dgm:pt>
    <dgm:pt modelId="{C61CF53B-9B95-41B8-8EF4-099561374EE2}" type="pres">
      <dgm:prSet presAssocID="{5BB4CFA8-92CD-42ED-BFC6-5B5B8DEC6EFC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1FBEE-B484-4702-85A7-F23B97E9AFEB}" type="pres">
      <dgm:prSet presAssocID="{5BB4CFA8-92CD-42ED-BFC6-5B5B8DEC6E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556AF-3EC0-4E23-B551-AB7974A319AE}" type="pres">
      <dgm:prSet presAssocID="{3D4A8A3E-F0D1-4DAF-89F0-FD93410CA1E0}" presName="Name8" presStyleCnt="0"/>
      <dgm:spPr/>
    </dgm:pt>
    <dgm:pt modelId="{7C4608B4-14DF-48C1-88AE-C98E0724BC45}" type="pres">
      <dgm:prSet presAssocID="{3D4A8A3E-F0D1-4DAF-89F0-FD93410CA1E0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D9C72-5265-494D-8D8C-E7EAC46D3227}" type="pres">
      <dgm:prSet presAssocID="{3D4A8A3E-F0D1-4DAF-89F0-FD93410CA1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747CD-D87B-4DE8-A92D-AE87924CBFBA}" type="presOf" srcId="{CCAF7233-9AAF-41AF-97D8-5DCEAB88EED1}" destId="{711F4479-9F2D-4CA9-B181-D9D30C299E3C}" srcOrd="0" destOrd="0" presId="urn:microsoft.com/office/officeart/2005/8/layout/pyramid3"/>
    <dgm:cxn modelId="{AB8C326C-CFDF-46E7-8722-B6F9C11167D1}" type="presOf" srcId="{086FCAEA-1192-4B16-89EF-5A3F15EE6462}" destId="{2AE069D8-9ABF-4F5F-9D53-6D75A3818334}" srcOrd="0" destOrd="0" presId="urn:microsoft.com/office/officeart/2005/8/layout/pyramid3"/>
    <dgm:cxn modelId="{ACF206AD-5CAA-4CD5-A6AE-E4D72558FF04}" srcId="{9074B736-A247-4DD7-8876-81413153D5C3}" destId="{086FCAEA-1192-4B16-89EF-5A3F15EE6462}" srcOrd="1" destOrd="0" parTransId="{B9841A99-E06B-4473-880A-601346C48CD6}" sibTransId="{99B9F2AE-B509-4034-B6BB-12F9A6F25F63}"/>
    <dgm:cxn modelId="{6FFD1ADD-04CC-4939-9FD7-79C50AF47E1E}" srcId="{9074B736-A247-4DD7-8876-81413153D5C3}" destId="{3D4A8A3E-F0D1-4DAF-89F0-FD93410CA1E0}" srcOrd="5" destOrd="0" parTransId="{1FFD3F7F-7B36-48D9-8630-16E84C8C8563}" sibTransId="{9AD9A891-8B99-47A9-A18E-A74417E3A752}"/>
    <dgm:cxn modelId="{7ABA762F-18B0-44B6-8CBF-53D12F94A5B3}" type="presOf" srcId="{3D4A8A3E-F0D1-4DAF-89F0-FD93410CA1E0}" destId="{70CD9C72-5265-494D-8D8C-E7EAC46D3227}" srcOrd="1" destOrd="0" presId="urn:microsoft.com/office/officeart/2005/8/layout/pyramid3"/>
    <dgm:cxn modelId="{373FADCD-213D-4948-8319-DD76C126F15A}" srcId="{9074B736-A247-4DD7-8876-81413153D5C3}" destId="{5BB4CFA8-92CD-42ED-BFC6-5B5B8DEC6EFC}" srcOrd="4" destOrd="0" parTransId="{DEFE9BC8-D6E2-4E99-AB95-DE214AE18611}" sibTransId="{AF1B8870-63A5-45AD-B421-FCE84ED21B43}"/>
    <dgm:cxn modelId="{A8A1F323-AFC9-4204-A36F-621E884BF42D}" type="presOf" srcId="{56AAA248-5699-47D4-9785-98BE3CFF965F}" destId="{A5AE20C9-EB53-464B-BFFD-E197565A0F84}" srcOrd="0" destOrd="0" presId="urn:microsoft.com/office/officeart/2005/8/layout/pyramid3"/>
    <dgm:cxn modelId="{F67E8118-12E2-44B8-8A01-EE0284642595}" type="presOf" srcId="{5BB4CFA8-92CD-42ED-BFC6-5B5B8DEC6EFC}" destId="{D371FBEE-B484-4702-85A7-F23B97E9AFEB}" srcOrd="1" destOrd="0" presId="urn:microsoft.com/office/officeart/2005/8/layout/pyramid3"/>
    <dgm:cxn modelId="{5232B2F6-AA39-45AC-8797-6D12BEDBB391}" type="presOf" srcId="{587D1810-454C-4DBA-85DA-D4CACB8DA398}" destId="{64C58F70-C5E7-48D5-B854-C288D15C7081}" srcOrd="1" destOrd="0" presId="urn:microsoft.com/office/officeart/2005/8/layout/pyramid3"/>
    <dgm:cxn modelId="{EF7927BB-F8E5-47D4-B932-8FB64553C69B}" srcId="{9074B736-A247-4DD7-8876-81413153D5C3}" destId="{587D1810-454C-4DBA-85DA-D4CACB8DA398}" srcOrd="2" destOrd="0" parTransId="{43D42F6F-0A24-4F6D-A491-4750D8A781D2}" sibTransId="{05844790-EBD9-4907-B6DB-F3FB710EF571}"/>
    <dgm:cxn modelId="{9ADD70A6-C0AD-4BA9-8C5A-9E0614CB2E12}" type="presOf" srcId="{5BB4CFA8-92CD-42ED-BFC6-5B5B8DEC6EFC}" destId="{C61CF53B-9B95-41B8-8EF4-099561374EE2}" srcOrd="0" destOrd="0" presId="urn:microsoft.com/office/officeart/2005/8/layout/pyramid3"/>
    <dgm:cxn modelId="{795298D7-7D95-4BC1-8D97-79803893A059}" type="presOf" srcId="{CCAF7233-9AAF-41AF-97D8-5DCEAB88EED1}" destId="{9E5CF71F-DF04-4E1A-BBEC-F3E035CB4B7E}" srcOrd="1" destOrd="0" presId="urn:microsoft.com/office/officeart/2005/8/layout/pyramid3"/>
    <dgm:cxn modelId="{E819C1A4-4483-4002-8262-589F181A8654}" type="presOf" srcId="{086FCAEA-1192-4B16-89EF-5A3F15EE6462}" destId="{C67516E4-C161-4493-AC0F-3192F4585602}" srcOrd="1" destOrd="0" presId="urn:microsoft.com/office/officeart/2005/8/layout/pyramid3"/>
    <dgm:cxn modelId="{FE922111-9F31-4B56-905F-F8D63A7BF725}" type="presOf" srcId="{9074B736-A247-4DD7-8876-81413153D5C3}" destId="{5DB524D2-BBB2-453A-951F-97BD0337667A}" srcOrd="0" destOrd="0" presId="urn:microsoft.com/office/officeart/2005/8/layout/pyramid3"/>
    <dgm:cxn modelId="{DA621114-A2B5-4095-B435-795161886504}" type="presOf" srcId="{587D1810-454C-4DBA-85DA-D4CACB8DA398}" destId="{EAC29D96-A71E-46DD-96A6-2C272781AE28}" srcOrd="0" destOrd="0" presId="urn:microsoft.com/office/officeart/2005/8/layout/pyramid3"/>
    <dgm:cxn modelId="{7069E12C-8A5E-4497-8038-D64CA809AA38}" type="presOf" srcId="{56AAA248-5699-47D4-9785-98BE3CFF965F}" destId="{EE6AF72D-7384-40C1-92CD-0D899554C792}" srcOrd="1" destOrd="0" presId="urn:microsoft.com/office/officeart/2005/8/layout/pyramid3"/>
    <dgm:cxn modelId="{DD648E2A-716F-4FEA-875F-37E0B81ABC46}" type="presOf" srcId="{3D4A8A3E-F0D1-4DAF-89F0-FD93410CA1E0}" destId="{7C4608B4-14DF-48C1-88AE-C98E0724BC45}" srcOrd="0" destOrd="0" presId="urn:microsoft.com/office/officeart/2005/8/layout/pyramid3"/>
    <dgm:cxn modelId="{3A606913-D422-44D1-976B-43A9D76945ED}" srcId="{9074B736-A247-4DD7-8876-81413153D5C3}" destId="{CCAF7233-9AAF-41AF-97D8-5DCEAB88EED1}" srcOrd="3" destOrd="0" parTransId="{A374FA65-9661-40FD-B083-F7836DD1C9EE}" sibTransId="{8DC537D1-4549-4281-BDEC-D411EA060B67}"/>
    <dgm:cxn modelId="{AF79E16C-8C9C-4873-A605-9C8051C9786A}" srcId="{9074B736-A247-4DD7-8876-81413153D5C3}" destId="{56AAA248-5699-47D4-9785-98BE3CFF965F}" srcOrd="0" destOrd="0" parTransId="{A1CC08C0-C7DA-4618-B24A-3DB774E77B23}" sibTransId="{A205C1F8-DB98-4BDB-BC6C-3DA2DABFB7BD}"/>
    <dgm:cxn modelId="{C585851B-1C25-4E17-9544-AEB734FC8D2C}" type="presParOf" srcId="{5DB524D2-BBB2-453A-951F-97BD0337667A}" destId="{C10A275D-D880-4B72-9745-D67E2D4E42B5}" srcOrd="0" destOrd="0" presId="urn:microsoft.com/office/officeart/2005/8/layout/pyramid3"/>
    <dgm:cxn modelId="{455923DF-671F-4498-B761-C736BB2D02C1}" type="presParOf" srcId="{C10A275D-D880-4B72-9745-D67E2D4E42B5}" destId="{A5AE20C9-EB53-464B-BFFD-E197565A0F84}" srcOrd="0" destOrd="0" presId="urn:microsoft.com/office/officeart/2005/8/layout/pyramid3"/>
    <dgm:cxn modelId="{029D3E47-AE25-49CE-9DA3-CBB09273E65C}" type="presParOf" srcId="{C10A275D-D880-4B72-9745-D67E2D4E42B5}" destId="{EE6AF72D-7384-40C1-92CD-0D899554C792}" srcOrd="1" destOrd="0" presId="urn:microsoft.com/office/officeart/2005/8/layout/pyramid3"/>
    <dgm:cxn modelId="{49119647-DD24-4DBF-AD30-95E20EC7A30F}" type="presParOf" srcId="{5DB524D2-BBB2-453A-951F-97BD0337667A}" destId="{092EECA0-AEEC-453C-A623-B16D2DD0AF31}" srcOrd="1" destOrd="0" presId="urn:microsoft.com/office/officeart/2005/8/layout/pyramid3"/>
    <dgm:cxn modelId="{154D8FD8-AAF1-4C00-9070-4D4942CEFBEF}" type="presParOf" srcId="{092EECA0-AEEC-453C-A623-B16D2DD0AF31}" destId="{2AE069D8-9ABF-4F5F-9D53-6D75A3818334}" srcOrd="0" destOrd="0" presId="urn:microsoft.com/office/officeart/2005/8/layout/pyramid3"/>
    <dgm:cxn modelId="{F8AB7D3B-D4C7-44AF-B185-284E6511A9F1}" type="presParOf" srcId="{092EECA0-AEEC-453C-A623-B16D2DD0AF31}" destId="{C67516E4-C161-4493-AC0F-3192F4585602}" srcOrd="1" destOrd="0" presId="urn:microsoft.com/office/officeart/2005/8/layout/pyramid3"/>
    <dgm:cxn modelId="{092A4CA0-1B08-480F-989D-BB00F089A8AE}" type="presParOf" srcId="{5DB524D2-BBB2-453A-951F-97BD0337667A}" destId="{76D23BB3-F8D1-4339-9AE4-A083D1667B9B}" srcOrd="2" destOrd="0" presId="urn:microsoft.com/office/officeart/2005/8/layout/pyramid3"/>
    <dgm:cxn modelId="{0AC2C15F-7892-4A3A-A778-CFB15700747B}" type="presParOf" srcId="{76D23BB3-F8D1-4339-9AE4-A083D1667B9B}" destId="{EAC29D96-A71E-46DD-96A6-2C272781AE28}" srcOrd="0" destOrd="0" presId="urn:microsoft.com/office/officeart/2005/8/layout/pyramid3"/>
    <dgm:cxn modelId="{700E10FC-8944-4C85-858C-F6B6F16A46BF}" type="presParOf" srcId="{76D23BB3-F8D1-4339-9AE4-A083D1667B9B}" destId="{64C58F70-C5E7-48D5-B854-C288D15C7081}" srcOrd="1" destOrd="0" presId="urn:microsoft.com/office/officeart/2005/8/layout/pyramid3"/>
    <dgm:cxn modelId="{42F02D48-302A-499F-9A2A-B39AD985C815}" type="presParOf" srcId="{5DB524D2-BBB2-453A-951F-97BD0337667A}" destId="{6A64D2AE-CE70-409D-B95B-31BB05AAB9D2}" srcOrd="3" destOrd="0" presId="urn:microsoft.com/office/officeart/2005/8/layout/pyramid3"/>
    <dgm:cxn modelId="{C112F872-3995-4C0F-8852-2D47727A1B17}" type="presParOf" srcId="{6A64D2AE-CE70-409D-B95B-31BB05AAB9D2}" destId="{711F4479-9F2D-4CA9-B181-D9D30C299E3C}" srcOrd="0" destOrd="0" presId="urn:microsoft.com/office/officeart/2005/8/layout/pyramid3"/>
    <dgm:cxn modelId="{218E185D-04EC-4450-8D7E-4D4C4AA89674}" type="presParOf" srcId="{6A64D2AE-CE70-409D-B95B-31BB05AAB9D2}" destId="{9E5CF71F-DF04-4E1A-BBEC-F3E035CB4B7E}" srcOrd="1" destOrd="0" presId="urn:microsoft.com/office/officeart/2005/8/layout/pyramid3"/>
    <dgm:cxn modelId="{363A6B13-7F49-479A-B326-78C1FE873E0D}" type="presParOf" srcId="{5DB524D2-BBB2-453A-951F-97BD0337667A}" destId="{195E63CE-E67A-41F7-9ED0-B3CA37C09EE4}" srcOrd="4" destOrd="0" presId="urn:microsoft.com/office/officeart/2005/8/layout/pyramid3"/>
    <dgm:cxn modelId="{1950DB4A-2EC3-4CB2-9658-A3C379A2E6F7}" type="presParOf" srcId="{195E63CE-E67A-41F7-9ED0-B3CA37C09EE4}" destId="{C61CF53B-9B95-41B8-8EF4-099561374EE2}" srcOrd="0" destOrd="0" presId="urn:microsoft.com/office/officeart/2005/8/layout/pyramid3"/>
    <dgm:cxn modelId="{3BBC4D33-4A15-4075-A72B-C68F2705DC88}" type="presParOf" srcId="{195E63CE-E67A-41F7-9ED0-B3CA37C09EE4}" destId="{D371FBEE-B484-4702-85A7-F23B97E9AFEB}" srcOrd="1" destOrd="0" presId="urn:microsoft.com/office/officeart/2005/8/layout/pyramid3"/>
    <dgm:cxn modelId="{36A11114-4B37-4741-B5C2-F2DE1B68C61B}" type="presParOf" srcId="{5DB524D2-BBB2-453A-951F-97BD0337667A}" destId="{CE9556AF-3EC0-4E23-B551-AB7974A319AE}" srcOrd="5" destOrd="0" presId="urn:microsoft.com/office/officeart/2005/8/layout/pyramid3"/>
    <dgm:cxn modelId="{19642C86-DB26-443B-946D-DF240252F462}" type="presParOf" srcId="{CE9556AF-3EC0-4E23-B551-AB7974A319AE}" destId="{7C4608B4-14DF-48C1-88AE-C98E0724BC45}" srcOrd="0" destOrd="0" presId="urn:microsoft.com/office/officeart/2005/8/layout/pyramid3"/>
    <dgm:cxn modelId="{8BB2C08C-A2CD-4204-8A3A-2E0A822D59DD}" type="presParOf" srcId="{CE9556AF-3EC0-4E23-B551-AB7974A319AE}" destId="{70CD9C72-5265-494D-8D8C-E7EAC46D322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B772D-9EEA-4C5A-8C53-A0BD813B3843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A811B-B53F-4EFC-B6EF-812A55425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7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E5416-A099-4EDD-A329-55A35D4E4E0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F16DD-C492-4181-A223-83C9A124DD38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4325" indent="-224325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C7D6C-E60B-4C45-8928-7D43A20EF914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AD899-E9D1-4E4D-A478-A760B5C8BAAF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C1973-79C4-4CF6-BC52-9448DADD9045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7C881-6939-4D35-B674-7666636DF694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3A1B2-3574-4C3D-9261-641810CAD6AB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22EA8-D354-4210-B45F-A6FCDF5A1F6E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661EB-16D2-405F-9080-67CED7DE6ACA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2: Ethics and Values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98972BC-43CE-468C-AE41-0B6E35B50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851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66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" y="6400800"/>
            <a:ext cx="3352800" cy="288925"/>
          </a:xfrm>
        </p:spPr>
        <p:txBody>
          <a:bodyPr/>
          <a:lstStyle/>
          <a:p>
            <a:r>
              <a:rPr lang="en-US" dirty="0" smtClean="0"/>
              <a:t>Module 2: Ethics and Values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5EE9-B3E7-4B9D-B3DE-55200B026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D29ABA-E12E-4DB0-8515-E9DD93B7DD14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81000" y="64008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Module 2: Ethics and 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5F5EE9-B3E7-4B9D-B3DE-55200B026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663575"/>
            <a:ext cx="3810000" cy="1851025"/>
          </a:xfrm>
        </p:spPr>
        <p:txBody>
          <a:bodyPr>
            <a:noAutofit/>
          </a:bodyPr>
          <a:lstStyle/>
          <a:p>
            <a:pPr lvl="0" algn="r"/>
            <a:r>
              <a:rPr kumimoji="0" lang="en-US" b="1" i="0" u="none" strike="noStrike" kern="0" spc="150" normalizeH="0" baseline="0" noProof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ETHICS, VALUES AND CULTURAL COMPETENCE </a:t>
            </a:r>
            <a:br>
              <a:rPr kumimoji="0" lang="en-US" b="1" i="0" u="none" strike="noStrike" kern="0" spc="150" normalizeH="0" baseline="0" noProof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0" spc="150" normalizeH="0" baseline="0" noProof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 ADULT PROTECTIVE SERVICES</a:t>
            </a:r>
            <a:br>
              <a:rPr kumimoji="0" lang="en-US" b="1" i="0" u="none" strike="noStrike" kern="0" spc="150" normalizeH="0" baseline="0" noProof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5181600" y="5410200"/>
            <a:ext cx="3276600" cy="1066799"/>
            <a:chOff x="5181600" y="5410200"/>
            <a:chExt cx="3276600" cy="1066799"/>
          </a:xfrm>
        </p:grpSpPr>
        <p:sp>
          <p:nvSpPr>
            <p:cNvPr id="5" name="AutoShape 2"/>
            <p:cNvSpPr>
              <a:spLocks noChangeAspect="1" noChangeArrowheads="1" noTextEdit="1"/>
            </p:cNvSpPr>
            <p:nvPr/>
          </p:nvSpPr>
          <p:spPr bwMode="auto">
            <a:xfrm>
              <a:off x="5181600" y="5410200"/>
              <a:ext cx="3276600" cy="106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184128" y="5411769"/>
              <a:ext cx="3265223" cy="1057386"/>
              <a:chOff x="242" y="3169"/>
              <a:chExt cx="2583" cy="674"/>
            </a:xfrm>
          </p:grpSpPr>
          <p:sp>
            <p:nvSpPr>
              <p:cNvPr id="51" name="Rectangle 4"/>
              <p:cNvSpPr>
                <a:spLocks noChangeArrowheads="1"/>
              </p:cNvSpPr>
              <p:nvPr/>
            </p:nvSpPr>
            <p:spPr bwMode="auto">
              <a:xfrm>
                <a:off x="242" y="3169"/>
                <a:ext cx="2583" cy="6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5"/>
              <p:cNvSpPr>
                <a:spLocks noChangeArrowheads="1"/>
              </p:cNvSpPr>
              <p:nvPr/>
            </p:nvSpPr>
            <p:spPr bwMode="auto">
              <a:xfrm>
                <a:off x="242" y="3169"/>
                <a:ext cx="2583" cy="67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5216995" y="5460402"/>
              <a:ext cx="3184319" cy="958550"/>
              <a:chOff x="268" y="3200"/>
              <a:chExt cx="2519" cy="611"/>
            </a:xfrm>
          </p:grpSpPr>
          <p:grpSp>
            <p:nvGrpSpPr>
              <p:cNvPr id="37" name="Group 9"/>
              <p:cNvGrpSpPr>
                <a:grpSpLocks/>
              </p:cNvGrpSpPr>
              <p:nvPr/>
            </p:nvGrpSpPr>
            <p:grpSpPr bwMode="auto">
              <a:xfrm>
                <a:off x="755" y="3203"/>
                <a:ext cx="2032" cy="607"/>
                <a:chOff x="755" y="3203"/>
                <a:chExt cx="2032" cy="607"/>
              </a:xfrm>
            </p:grpSpPr>
            <p:sp>
              <p:nvSpPr>
                <p:cNvPr id="49" name="Rectangle 7"/>
                <p:cNvSpPr>
                  <a:spLocks noChangeArrowheads="1"/>
                </p:cNvSpPr>
                <p:nvPr/>
              </p:nvSpPr>
              <p:spPr bwMode="auto">
                <a:xfrm>
                  <a:off x="755" y="3203"/>
                  <a:ext cx="2032" cy="60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8"/>
                <p:cNvSpPr>
                  <a:spLocks noChangeArrowheads="1"/>
                </p:cNvSpPr>
                <p:nvPr/>
              </p:nvSpPr>
              <p:spPr bwMode="auto">
                <a:xfrm>
                  <a:off x="755" y="3203"/>
                  <a:ext cx="2032" cy="607"/>
                </a:xfrm>
                <a:prstGeom prst="rect">
                  <a:avLst/>
                </a:prstGeom>
                <a:noFill/>
                <a:ln w="3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8" name="Rectangle 10"/>
              <p:cNvSpPr>
                <a:spLocks noChangeArrowheads="1"/>
              </p:cNvSpPr>
              <p:nvPr/>
            </p:nvSpPr>
            <p:spPr bwMode="auto">
              <a:xfrm>
                <a:off x="1426" y="3220"/>
                <a:ext cx="95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1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For more information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2272" y="3220"/>
                <a:ext cx="151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: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0" name="Rectangle 12"/>
              <p:cNvSpPr>
                <a:spLocks noChangeArrowheads="1"/>
              </p:cNvSpPr>
              <p:nvPr/>
            </p:nvSpPr>
            <p:spPr bwMode="auto">
              <a:xfrm>
                <a:off x="1546" y="3317"/>
                <a:ext cx="732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Kathleen Quinn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1182" y="3413"/>
                <a:ext cx="154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National Adult Protective Services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1696" y="3493"/>
                <a:ext cx="558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Association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1503" y="3587"/>
                <a:ext cx="824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Phone: 720.565.0906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4" name="Rectangle 16"/>
              <p:cNvSpPr>
                <a:spLocks noChangeArrowheads="1"/>
              </p:cNvSpPr>
              <p:nvPr/>
            </p:nvSpPr>
            <p:spPr bwMode="auto">
              <a:xfrm>
                <a:off x="1156" y="3672"/>
                <a:ext cx="319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Email: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5" name="Rectangle 17"/>
              <p:cNvSpPr>
                <a:spLocks noChangeArrowheads="1"/>
              </p:cNvSpPr>
              <p:nvPr/>
            </p:nvSpPr>
            <p:spPr bwMode="auto">
              <a:xfrm>
                <a:off x="1415" y="3672"/>
                <a:ext cx="1299" cy="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kathleen.quinn@apsnetwork.org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46" name="Group 20"/>
              <p:cNvGrpSpPr>
                <a:grpSpLocks/>
              </p:cNvGrpSpPr>
              <p:nvPr/>
            </p:nvGrpSpPr>
            <p:grpSpPr bwMode="auto">
              <a:xfrm>
                <a:off x="268" y="3200"/>
                <a:ext cx="847" cy="611"/>
                <a:chOff x="268" y="3200"/>
                <a:chExt cx="847" cy="611"/>
              </a:xfrm>
            </p:grpSpPr>
            <p:pic>
              <p:nvPicPr>
                <p:cNvPr id="47" name="Picture 18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271" y="3202"/>
                  <a:ext cx="842" cy="6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8" name="Rectangle 19"/>
                <p:cNvSpPr>
                  <a:spLocks noChangeArrowheads="1"/>
                </p:cNvSpPr>
                <p:nvPr/>
              </p:nvSpPr>
              <p:spPr bwMode="auto">
                <a:xfrm>
                  <a:off x="268" y="3200"/>
                  <a:ext cx="847" cy="611"/>
                </a:xfrm>
                <a:prstGeom prst="rect">
                  <a:avLst/>
                </a:prstGeom>
                <a:noFill/>
                <a:ln w="3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5184128" y="5411769"/>
              <a:ext cx="3265223" cy="1057386"/>
              <a:chOff x="242" y="3169"/>
              <a:chExt cx="2583" cy="674"/>
            </a:xfrm>
          </p:grpSpPr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242" y="3169"/>
                <a:ext cx="2583" cy="6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242" y="3169"/>
                <a:ext cx="2583" cy="674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5832622" y="5465109"/>
              <a:ext cx="2568693" cy="952275"/>
              <a:chOff x="755" y="3203"/>
              <a:chExt cx="2032" cy="607"/>
            </a:xfrm>
          </p:grpSpPr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>
                <a:off x="755" y="3203"/>
                <a:ext cx="2032" cy="60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755" y="3203"/>
                <a:ext cx="2032" cy="607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6372401" y="5794561"/>
              <a:ext cx="1951802" cy="153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National Adult Protective Services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6666941" y="6200886"/>
              <a:ext cx="1642092" cy="13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kathleen.quinn@apsnetwork.org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" name="Group 38"/>
            <p:cNvGrpSpPr>
              <a:grpSpLocks/>
            </p:cNvGrpSpPr>
            <p:nvPr/>
          </p:nvGrpSpPr>
          <p:grpSpPr bwMode="auto">
            <a:xfrm>
              <a:off x="5216995" y="5460402"/>
              <a:ext cx="1070710" cy="958550"/>
              <a:chOff x="268" y="3200"/>
              <a:chExt cx="847" cy="611"/>
            </a:xfrm>
          </p:grpSpPr>
          <p:pic>
            <p:nvPicPr>
              <p:cNvPr id="31" name="Picture 36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71" y="3202"/>
                <a:ext cx="842" cy="6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Rectangle 37"/>
              <p:cNvSpPr>
                <a:spLocks noChangeArrowheads="1"/>
              </p:cNvSpPr>
              <p:nvPr/>
            </p:nvSpPr>
            <p:spPr bwMode="auto">
              <a:xfrm>
                <a:off x="268" y="3200"/>
                <a:ext cx="847" cy="611"/>
              </a:xfrm>
              <a:prstGeom prst="rect">
                <a:avLst/>
              </a:prstGeom>
              <a:noFill/>
              <a:ln w="3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5832622" y="5465109"/>
              <a:ext cx="2568693" cy="952275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45"/>
            <p:cNvSpPr>
              <a:spLocks noChangeArrowheads="1"/>
            </p:cNvSpPr>
            <p:nvPr/>
          </p:nvSpPr>
          <p:spPr bwMode="auto">
            <a:xfrm>
              <a:off x="6372401" y="5794561"/>
              <a:ext cx="1951802" cy="153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National Adult Protective Services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6339534" y="5491779"/>
              <a:ext cx="1601641" cy="847163"/>
              <a:chOff x="6339534" y="5491779"/>
              <a:chExt cx="1601641" cy="847163"/>
            </a:xfrm>
          </p:grpSpPr>
          <p:sp>
            <p:nvSpPr>
              <p:cNvPr id="10" name="Rectangle 28"/>
              <p:cNvSpPr>
                <a:spLocks noChangeArrowheads="1"/>
              </p:cNvSpPr>
              <p:nvPr/>
            </p:nvSpPr>
            <p:spPr bwMode="auto">
              <a:xfrm>
                <a:off x="6680847" y="5491779"/>
                <a:ext cx="1207235" cy="15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1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For more information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7750293" y="5491779"/>
                <a:ext cx="190882" cy="15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:  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30"/>
              <p:cNvSpPr>
                <a:spLocks noChangeArrowheads="1"/>
              </p:cNvSpPr>
              <p:nvPr/>
            </p:nvSpPr>
            <p:spPr bwMode="auto">
              <a:xfrm>
                <a:off x="6832541" y="5643954"/>
                <a:ext cx="925336" cy="15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Kathleen Quinn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Rectangle 32"/>
              <p:cNvSpPr>
                <a:spLocks noChangeArrowheads="1"/>
              </p:cNvSpPr>
              <p:nvPr/>
            </p:nvSpPr>
            <p:spPr bwMode="auto">
              <a:xfrm>
                <a:off x="7022159" y="5920067"/>
                <a:ext cx="705379" cy="15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Association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tangle 33"/>
              <p:cNvSpPr>
                <a:spLocks noChangeArrowheads="1"/>
              </p:cNvSpPr>
              <p:nvPr/>
            </p:nvSpPr>
            <p:spPr bwMode="auto">
              <a:xfrm>
                <a:off x="6778184" y="6067536"/>
                <a:ext cx="1041635" cy="138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Phone: 720.565.0906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tangle 34"/>
              <p:cNvSpPr>
                <a:spLocks noChangeArrowheads="1"/>
              </p:cNvSpPr>
              <p:nvPr/>
            </p:nvSpPr>
            <p:spPr bwMode="auto">
              <a:xfrm>
                <a:off x="6339534" y="6200886"/>
                <a:ext cx="403254" cy="138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Email: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tangle 42"/>
              <p:cNvSpPr>
                <a:spLocks noChangeArrowheads="1"/>
              </p:cNvSpPr>
              <p:nvPr/>
            </p:nvSpPr>
            <p:spPr bwMode="auto">
              <a:xfrm>
                <a:off x="6680847" y="5491779"/>
                <a:ext cx="1207235" cy="15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For more information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Rectangle 43"/>
              <p:cNvSpPr>
                <a:spLocks noChangeArrowheads="1"/>
              </p:cNvSpPr>
              <p:nvPr/>
            </p:nvSpPr>
            <p:spPr bwMode="auto">
              <a:xfrm>
                <a:off x="7750293" y="5491779"/>
                <a:ext cx="190882" cy="15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:  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tangle 44"/>
              <p:cNvSpPr>
                <a:spLocks noChangeArrowheads="1"/>
              </p:cNvSpPr>
              <p:nvPr/>
            </p:nvSpPr>
            <p:spPr bwMode="auto">
              <a:xfrm>
                <a:off x="6832541" y="5643954"/>
                <a:ext cx="925336" cy="15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Kathleen Quinn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Rectangle 46"/>
              <p:cNvSpPr>
                <a:spLocks noChangeArrowheads="1"/>
              </p:cNvSpPr>
              <p:nvPr/>
            </p:nvSpPr>
            <p:spPr bwMode="auto">
              <a:xfrm>
                <a:off x="7022159" y="5920067"/>
                <a:ext cx="705379" cy="153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Association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Rectangle 47"/>
              <p:cNvSpPr>
                <a:spLocks noChangeArrowheads="1"/>
              </p:cNvSpPr>
              <p:nvPr/>
            </p:nvSpPr>
            <p:spPr bwMode="auto">
              <a:xfrm>
                <a:off x="6778184" y="6067536"/>
                <a:ext cx="1041635" cy="138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Phone: 720.565.0906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Rectangle 48"/>
              <p:cNvSpPr>
                <a:spLocks noChangeArrowheads="1"/>
              </p:cNvSpPr>
              <p:nvPr/>
            </p:nvSpPr>
            <p:spPr bwMode="auto">
              <a:xfrm>
                <a:off x="6339534" y="6200886"/>
                <a:ext cx="403254" cy="138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imes New Roman" pitchFamily="18" charset="0"/>
                  </a:rPr>
                  <a:t>Email: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7" name="Rectangle 49"/>
            <p:cNvSpPr>
              <a:spLocks noChangeArrowheads="1"/>
            </p:cNvSpPr>
            <p:nvPr/>
          </p:nvSpPr>
          <p:spPr bwMode="auto">
            <a:xfrm>
              <a:off x="6666941" y="6200886"/>
              <a:ext cx="1642092" cy="13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kathleen.quinn@apsnetwork.org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9" name="Picture 50"/>
            <p:cNvPicPr>
              <a:picLocks noChangeAspect="1" noChangeArrowheads="1"/>
            </p:cNvPicPr>
            <p:nvPr/>
          </p:nvPicPr>
          <p:blipFill>
            <a:blip r:embed="rId2" cstate="email">
              <a:grayscl/>
            </a:blip>
            <a:srcRect/>
            <a:stretch>
              <a:fillRect/>
            </a:stretch>
          </p:blipFill>
          <p:spPr bwMode="auto">
            <a:xfrm>
              <a:off x="5220787" y="5463540"/>
              <a:ext cx="1064389" cy="953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Rectangle 51"/>
            <p:cNvSpPr>
              <a:spLocks noChangeArrowheads="1"/>
            </p:cNvSpPr>
            <p:nvPr/>
          </p:nvSpPr>
          <p:spPr bwMode="auto">
            <a:xfrm>
              <a:off x="5216995" y="5460402"/>
              <a:ext cx="1070710" cy="958550"/>
            </a:xfrm>
            <a:prstGeom prst="rect">
              <a:avLst/>
            </a:prstGeom>
            <a:noFill/>
            <a:ln w="3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" name="Rectangle 5"/>
          <p:cNvSpPr txBox="1">
            <a:spLocks noChangeArrowheads="1"/>
          </p:cNvSpPr>
          <p:nvPr/>
        </p:nvSpPr>
        <p:spPr>
          <a:xfrm>
            <a:off x="381000" y="5334000"/>
            <a:ext cx="4804062" cy="1219200"/>
          </a:xfrm>
          <a:prstGeom prst="rect">
            <a:avLst/>
          </a:prstGeom>
          <a:noFill/>
          <a:effectLst>
            <a:outerShdw blurRad="50800" dist="38100" dir="2700000" algn="tl" rotWithShape="0">
              <a:srgbClr val="A45209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NCEA/NAPSA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 Competencies Curriculum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# 2</a:t>
            </a:r>
          </a:p>
        </p:txBody>
      </p:sp>
      <p:pic>
        <p:nvPicPr>
          <p:cNvPr id="103" name="Picture 102" descr="canstockphoto20159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62000" y="762000"/>
            <a:ext cx="3848879" cy="4191000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458200" cy="4495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486400" cy="4525963"/>
          </a:xfrm>
        </p:spPr>
        <p:txBody>
          <a:bodyPr/>
          <a:lstStyle/>
          <a:p>
            <a:r>
              <a:rPr lang="en-US" dirty="0" smtClean="0"/>
              <a:t>Provide a culturally competent ethical decision-making framework.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Increase ethical self-knowledge.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Increase knowledge and use of ethical multiculturalism principles.</a:t>
            </a:r>
          </a:p>
          <a:p>
            <a:endParaRPr lang="en-US" dirty="0"/>
          </a:p>
        </p:txBody>
      </p:sp>
      <p:pic>
        <p:nvPicPr>
          <p:cNvPr id="5" name="Picture 4" descr="canstockphoto14078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0" y="2209800"/>
            <a:ext cx="2075881" cy="31242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2032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600200"/>
            <a:ext cx="8458200" cy="4495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181600" cy="4525963"/>
          </a:xfrm>
        </p:spPr>
        <p:txBody>
          <a:bodyPr/>
          <a:lstStyle/>
          <a:p>
            <a:pPr marL="609600" indent="-609600"/>
            <a:r>
              <a:rPr lang="en-US" dirty="0" smtClean="0"/>
              <a:t>Define 7 ethical concepts in APS work.</a:t>
            </a:r>
          </a:p>
          <a:p>
            <a:pPr marL="609600" indent="-609600"/>
            <a:r>
              <a:rPr lang="en-US" dirty="0" smtClean="0"/>
              <a:t>Describe 5 population changes that influence work with vulnerable adults.</a:t>
            </a:r>
          </a:p>
          <a:p>
            <a:pPr marL="609600" indent="-609600"/>
            <a:r>
              <a:rPr lang="en-US" dirty="0" smtClean="0"/>
              <a:t>List 4 major influences on APS decision-making.</a:t>
            </a:r>
            <a:endParaRPr lang="en-US" dirty="0"/>
          </a:p>
        </p:txBody>
      </p:sp>
      <p:pic>
        <p:nvPicPr>
          <p:cNvPr id="8" name="Picture 7" descr="canstockphoto01094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2590800"/>
            <a:ext cx="2696066" cy="19812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458200" cy="4495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5486400" cy="43894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Describe the cultural competence continuum.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Provide an example of using ethical multiculturalism  principles.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/>
              <a:t>List 5 parts of an ethical and culturally competent decision-making framework.</a:t>
            </a:r>
            <a:endParaRPr lang="en-US" dirty="0"/>
          </a:p>
        </p:txBody>
      </p:sp>
      <p:pic>
        <p:nvPicPr>
          <p:cNvPr id="5" name="Picture 4" descr="canstockphoto18735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72200" y="2133600"/>
            <a:ext cx="2133600" cy="3023467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184825"/>
          </a:xfrm>
        </p:spPr>
        <p:txBody>
          <a:bodyPr/>
          <a:lstStyle/>
          <a:p>
            <a:r>
              <a:rPr lang="en-US" dirty="0" smtClean="0"/>
              <a:t>ETHICS CODES AND CONCEPTS</a:t>
            </a:r>
            <a:endParaRPr lang="en-US" dirty="0"/>
          </a:p>
        </p:txBody>
      </p:sp>
      <p:pic>
        <p:nvPicPr>
          <p:cNvPr id="4" name="Picture 1" descr="C:\Documents and Settings\Administrator\My Documents\My Pictures\Canstock photos\canstockphoto020475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95400" y="1524000"/>
            <a:ext cx="6860825" cy="4575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81000" y="5029200"/>
            <a:ext cx="1305636" cy="1219200"/>
          </a:xfrm>
          <a:prstGeom prst="rect">
            <a:avLst/>
          </a:prstGeom>
          <a:noFill/>
        </p:spPr>
      </p:pic>
      <p:pic>
        <p:nvPicPr>
          <p:cNvPr id="7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561642" flipH="1">
            <a:off x="7329814" y="1236716"/>
            <a:ext cx="1252182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ontent Placeholder 9"/>
          <p:cNvGrpSpPr>
            <a:grpSpLocks noGrp="1"/>
          </p:cNvGrpSpPr>
          <p:nvPr/>
        </p:nvGrpSpPr>
        <p:grpSpPr>
          <a:xfrm>
            <a:off x="304800" y="1600200"/>
            <a:ext cx="8534400" cy="4724400"/>
            <a:chOff x="2667000" y="3733800"/>
            <a:chExt cx="7946284" cy="4267200"/>
          </a:xfrm>
          <a:effectLst>
            <a:outerShdw blurRad="508000" dist="190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 bwMode="auto">
            <a:xfrm>
              <a:off x="2667000" y="3733800"/>
              <a:ext cx="7946284" cy="426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canstockphoto2830478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87991" y="3733800"/>
              <a:ext cx="6554344" cy="426529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ACTIVE LEARNING #1:  Large group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Brainstorming: </a:t>
            </a:r>
          </a:p>
          <a:p>
            <a:pPr>
              <a:buNone/>
            </a:pPr>
            <a:r>
              <a:rPr lang="en-US" sz="3200" dirty="0" smtClean="0"/>
              <a:t>	What are some ethical issues you confront in your daily practice?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8458200" cy="4495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ETHICS: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410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“Good” or “right” conduct</a:t>
            </a:r>
          </a:p>
          <a:p>
            <a:endParaRPr lang="en-US" sz="700" dirty="0" smtClean="0"/>
          </a:p>
          <a:p>
            <a:r>
              <a:rPr lang="en-US" dirty="0" smtClean="0"/>
              <a:t>Branch of philosophy dealing with values of human conduct</a:t>
            </a:r>
          </a:p>
          <a:p>
            <a:endParaRPr lang="en-US" sz="700" dirty="0" smtClean="0"/>
          </a:p>
          <a:p>
            <a:r>
              <a:rPr lang="en-US" dirty="0" smtClean="0"/>
              <a:t>Useful in assessing the rightness of decisions and the fairness of the decision-making process</a:t>
            </a:r>
          </a:p>
        </p:txBody>
      </p:sp>
      <p:pic>
        <p:nvPicPr>
          <p:cNvPr id="8" name="Picture 7" descr="canstockphoto20159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5301068" y="2471332"/>
            <a:ext cx="3567446" cy="2434782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Ethics: code of ethics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02535" y="2133600"/>
            <a:ext cx="8184265" cy="3810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0" dist="190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canstockphoto28268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3636" y="2667000"/>
            <a:ext cx="4983163" cy="3276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438400"/>
            <a:ext cx="3886200" cy="2895600"/>
          </a:xfrm>
        </p:spPr>
        <p:txBody>
          <a:bodyPr/>
          <a:lstStyle/>
          <a:p>
            <a:r>
              <a:rPr lang="en-US" sz="3200" dirty="0" smtClean="0"/>
              <a:t>Why do we need them?</a:t>
            </a:r>
          </a:p>
          <a:p>
            <a:endParaRPr lang="en-US" sz="1800" dirty="0" smtClean="0"/>
          </a:p>
          <a:p>
            <a:r>
              <a:rPr lang="en-US" sz="3200" dirty="0" smtClean="0"/>
              <a:t>How do they guide us professionally?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nstockphoto020002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81200" y="2514600"/>
          <a:ext cx="5334000" cy="361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403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dirty="0" smtClean="0"/>
              <a:t>Module 2: Ethics and Values</a:t>
            </a:r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E271FAE-F67C-46DF-B0D7-ACB0F641E8C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1371600" y="2362200"/>
            <a:ext cx="6172200" cy="98488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NASW Code of Ethics</a:t>
            </a:r>
          </a:p>
          <a:p>
            <a:pPr algn="ctr"/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4270765604"/>
              </p:ext>
            </p:extLst>
          </p:nvPr>
        </p:nvGraphicFramePr>
        <p:xfrm>
          <a:off x="1600200" y="2971800"/>
          <a:ext cx="59436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Guiding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334000" cy="47704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 action taken by APS must balance the duty to protect with the right to self determination</a:t>
            </a:r>
          </a:p>
          <a:p>
            <a:r>
              <a:rPr lang="en-US" dirty="0" smtClean="0"/>
              <a:t> Older people and people with disabilities who are victims of abuse, exploitation or neglect should be treated with honesty, caring and respect.</a:t>
            </a:r>
          </a:p>
          <a:p>
            <a:endParaRPr lang="en-US" dirty="0"/>
          </a:p>
        </p:txBody>
      </p:sp>
      <p:pic>
        <p:nvPicPr>
          <p:cNvPr id="4" name="Picture 3" descr="canstockphoto28813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0" y="1600200"/>
            <a:ext cx="2641600" cy="39624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0" dist="190500" dir="2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447800"/>
            <a:ext cx="8458200" cy="4724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Napsa</a:t>
            </a:r>
            <a:r>
              <a:rPr lang="en-US" dirty="0" smtClean="0"/>
              <a:t>: </a:t>
            </a:r>
            <a:r>
              <a:rPr lang="en-US" dirty="0" err="1" smtClean="0"/>
              <a:t>aps</a:t>
            </a:r>
            <a:r>
              <a:rPr lang="en-US" dirty="0" smtClean="0"/>
              <a:t> ethical principles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ClrTx/>
              <a:buSzPct val="100000"/>
              <a:buFont typeface="Courier New" pitchFamily="49" charset="0"/>
              <a:buChar char="o"/>
            </a:pPr>
            <a:r>
              <a:rPr lang="en-US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Adults have the right to be </a:t>
            </a: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safe.</a:t>
            </a:r>
          </a:p>
          <a:p>
            <a:pPr marL="609600" indent="-609600">
              <a:lnSpc>
                <a:spcPct val="80000"/>
              </a:lnSpc>
              <a:buClrTx/>
              <a:buSzPct val="100000"/>
              <a:buNone/>
            </a:pPr>
            <a:endParaRPr lang="en-US" sz="20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09600" indent="-609600">
              <a:lnSpc>
                <a:spcPct val="80000"/>
              </a:lnSpc>
              <a:buClrTx/>
              <a:buSzPct val="100000"/>
              <a:buFont typeface="Courier New" pitchFamily="49" charset="0"/>
              <a:buChar char="o"/>
            </a:pP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Adults retain all their civil and constitutional rights </a:t>
            </a:r>
            <a:r>
              <a:rPr lang="en-US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unless some of these rights have been restricted by court action.</a:t>
            </a:r>
          </a:p>
          <a:p>
            <a:pPr marL="609600" indent="-609600">
              <a:lnSpc>
                <a:spcPct val="80000"/>
              </a:lnSpc>
              <a:buClrTx/>
              <a:buSzPct val="100000"/>
              <a:buFont typeface="Courier New" pitchFamily="49" charset="0"/>
              <a:buChar char="o"/>
            </a:pPr>
            <a:endParaRPr lang="en-US" sz="20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09600" indent="-609600">
              <a:lnSpc>
                <a:spcPct val="80000"/>
              </a:lnSpc>
              <a:buClrTx/>
              <a:buSzPct val="100000"/>
              <a:buFont typeface="Courier New" pitchFamily="49" charset="0"/>
              <a:buChar char="o"/>
            </a:pP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Adults have the right to accept or refuse services</a:t>
            </a:r>
            <a:endParaRPr lang="en-US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Courier New" pitchFamily="49" charset="0"/>
              <a:buChar char="o"/>
            </a:pP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Adults have the right to make decisions </a:t>
            </a:r>
            <a:r>
              <a:rPr lang="en-US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do not conform with societal norms as long as these decisions do not harm others.</a:t>
            </a:r>
          </a:p>
          <a:p>
            <a:pPr marL="609600" indent="-609600">
              <a:lnSpc>
                <a:spcPct val="80000"/>
              </a:lnSpc>
            </a:pPr>
            <a:endParaRPr lang="en-US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09600" indent="-609600">
              <a:lnSpc>
                <a:spcPct val="80000"/>
              </a:lnSpc>
              <a:buFont typeface="Courier New" pitchFamily="49" charset="0"/>
              <a:buChar char="o"/>
            </a:pP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Adults are presumed to have decision-making capacity </a:t>
            </a:r>
            <a:r>
              <a:rPr lang="en-US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unless a court adjudicates otherwise</a:t>
            </a:r>
            <a:r>
              <a:rPr lang="en-US" sz="32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600200"/>
            <a:ext cx="7086600" cy="4495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54162"/>
            <a:ext cx="7543800" cy="43132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50000"/>
              </a:lnSpc>
              <a:buNone/>
            </a:pPr>
            <a:endParaRPr lang="en-US" b="1" dirty="0" smtClean="0"/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Address:  National </a:t>
            </a:r>
            <a:r>
              <a:rPr lang="en-US" dirty="0"/>
              <a:t>Center on Elder Abuse</a:t>
            </a:r>
          </a:p>
          <a:p>
            <a:pPr>
              <a:lnSpc>
                <a:spcPts val="2800"/>
              </a:lnSpc>
              <a:buNone/>
            </a:pPr>
            <a:r>
              <a:rPr lang="en-US" dirty="0"/>
              <a:t>		</a:t>
            </a:r>
            <a:r>
              <a:rPr lang="en-US" dirty="0" smtClean="0"/>
              <a:t>      c/o </a:t>
            </a:r>
            <a:r>
              <a:rPr lang="en-US" dirty="0"/>
              <a:t>Center for Community 			</a:t>
            </a:r>
            <a:r>
              <a:rPr lang="en-US" dirty="0" smtClean="0"/>
              <a:t>  	      Research </a:t>
            </a:r>
            <a:r>
              <a:rPr lang="en-US" dirty="0"/>
              <a:t>and Services</a:t>
            </a:r>
          </a:p>
          <a:p>
            <a:pPr>
              <a:lnSpc>
                <a:spcPts val="2800"/>
              </a:lnSpc>
              <a:buNone/>
            </a:pPr>
            <a:r>
              <a:rPr lang="en-US" dirty="0"/>
              <a:t>		</a:t>
            </a:r>
            <a:r>
              <a:rPr lang="en-US" dirty="0" smtClean="0"/>
              <a:t>      University </a:t>
            </a:r>
            <a:r>
              <a:rPr lang="en-US" dirty="0"/>
              <a:t>of Delaware</a:t>
            </a:r>
          </a:p>
          <a:p>
            <a:pPr>
              <a:lnSpc>
                <a:spcPts val="2800"/>
              </a:lnSpc>
              <a:buNone/>
            </a:pPr>
            <a:r>
              <a:rPr lang="en-US" dirty="0"/>
              <a:t>		</a:t>
            </a:r>
            <a:r>
              <a:rPr lang="en-US" dirty="0" smtClean="0"/>
              <a:t>      297 </a:t>
            </a:r>
            <a:r>
              <a:rPr lang="en-US" dirty="0"/>
              <a:t>Graham Hall</a:t>
            </a:r>
          </a:p>
          <a:p>
            <a:pPr>
              <a:lnSpc>
                <a:spcPts val="2800"/>
              </a:lnSpc>
              <a:buNone/>
            </a:pPr>
            <a:r>
              <a:rPr lang="en-US" dirty="0"/>
              <a:t>		</a:t>
            </a:r>
            <a:r>
              <a:rPr lang="en-US" dirty="0" smtClean="0"/>
              <a:t>      Newark</a:t>
            </a:r>
            <a:r>
              <a:rPr lang="en-US" dirty="0"/>
              <a:t>, DE 19716</a:t>
            </a:r>
          </a:p>
          <a:p>
            <a:pPr>
              <a:lnSpc>
                <a:spcPct val="70000"/>
              </a:lnSpc>
              <a:buNone/>
            </a:pPr>
            <a:endParaRPr lang="en-US" sz="1000" dirty="0"/>
          </a:p>
          <a:p>
            <a:pPr>
              <a:lnSpc>
                <a:spcPct val="70000"/>
              </a:lnSpc>
              <a:buNone/>
            </a:pPr>
            <a:r>
              <a:rPr lang="en-US" dirty="0"/>
              <a:t>Phone: </a:t>
            </a:r>
            <a:r>
              <a:rPr lang="en-US" dirty="0" smtClean="0"/>
              <a:t>    302-831-3525</a:t>
            </a:r>
            <a:endParaRPr lang="en-US" dirty="0"/>
          </a:p>
          <a:p>
            <a:pPr>
              <a:lnSpc>
                <a:spcPct val="70000"/>
              </a:lnSpc>
              <a:buNone/>
            </a:pPr>
            <a:endParaRPr lang="en-US" sz="1050" dirty="0"/>
          </a:p>
          <a:p>
            <a:pPr>
              <a:lnSpc>
                <a:spcPct val="70000"/>
              </a:lnSpc>
              <a:buNone/>
            </a:pPr>
            <a:r>
              <a:rPr lang="en-US" dirty="0"/>
              <a:t>Fax: 	</a:t>
            </a:r>
            <a:r>
              <a:rPr lang="en-US" dirty="0" smtClean="0"/>
              <a:t>      302-831-4225</a:t>
            </a:r>
            <a:endParaRPr lang="en-US" dirty="0"/>
          </a:p>
          <a:p>
            <a:pPr>
              <a:lnSpc>
                <a:spcPct val="70000"/>
              </a:lnSpc>
              <a:buNone/>
            </a:pPr>
            <a:endParaRPr lang="en-US" sz="1050" dirty="0"/>
          </a:p>
          <a:p>
            <a:pPr>
              <a:lnSpc>
                <a:spcPct val="70000"/>
              </a:lnSpc>
              <a:buNone/>
            </a:pPr>
            <a:r>
              <a:rPr lang="en-US" dirty="0" smtClean="0"/>
              <a:t>Email:      NCEA-info@aoa.hhs.gov</a:t>
            </a:r>
            <a:endParaRPr lang="en-US" dirty="0"/>
          </a:p>
          <a:p>
            <a:pPr>
              <a:lnSpc>
                <a:spcPct val="70000"/>
              </a:lnSpc>
              <a:buNone/>
            </a:pPr>
            <a:endParaRPr lang="en-US" sz="1050" dirty="0"/>
          </a:p>
          <a:p>
            <a:pPr>
              <a:lnSpc>
                <a:spcPct val="70000"/>
              </a:lnSpc>
              <a:buNone/>
            </a:pPr>
            <a:r>
              <a:rPr lang="en-US" dirty="0"/>
              <a:t>Web </a:t>
            </a:r>
            <a:r>
              <a:rPr lang="en-US" dirty="0" smtClean="0"/>
              <a:t>Site: www.ncea.aoa.gov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nceabanner030305b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685800" y="449943"/>
            <a:ext cx="7924800" cy="82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19200" y="6248400"/>
            <a:ext cx="7086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National Center on Elder Abuse is funded by the </a:t>
            </a:r>
          </a:p>
          <a:p>
            <a:pPr algn="r">
              <a:lnSpc>
                <a:spcPct val="70000"/>
              </a:lnSpc>
              <a:buNone/>
            </a:pPr>
            <a:r>
              <a:rPr lang="en-US" dirty="0"/>
              <a:t>U.S. Administration on Aging Grant No. 90-AM--2792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670"/>
              </a:spcBef>
            </a:pPr>
            <a:r>
              <a:rPr lang="en-US" b="1" dirty="0" smtClean="0"/>
              <a:t>Autonomy</a:t>
            </a:r>
          </a:p>
          <a:p>
            <a:pPr lvl="0">
              <a:spcBef>
                <a:spcPts val="670"/>
              </a:spcBef>
            </a:pPr>
            <a:endParaRPr lang="en-US" sz="800" dirty="0" smtClean="0"/>
          </a:p>
          <a:p>
            <a:pPr lvl="0">
              <a:spcBef>
                <a:spcPts val="670"/>
              </a:spcBef>
            </a:pPr>
            <a:r>
              <a:rPr lang="en-US" b="1" dirty="0" smtClean="0"/>
              <a:t>Beneficence</a:t>
            </a:r>
          </a:p>
          <a:p>
            <a:pPr lvl="0">
              <a:spcBef>
                <a:spcPts val="670"/>
              </a:spcBef>
            </a:pPr>
            <a:endParaRPr lang="en-US" sz="800" b="1" dirty="0" smtClean="0"/>
          </a:p>
          <a:p>
            <a:pPr lvl="0">
              <a:spcBef>
                <a:spcPts val="670"/>
              </a:spcBef>
            </a:pPr>
            <a:r>
              <a:rPr lang="en-US" b="1" dirty="0" smtClean="0"/>
              <a:t>Non-maleficence</a:t>
            </a:r>
          </a:p>
          <a:p>
            <a:pPr lvl="0">
              <a:spcBef>
                <a:spcPts val="670"/>
              </a:spcBef>
            </a:pPr>
            <a:endParaRPr lang="en-US" sz="800" b="1" dirty="0" smtClean="0"/>
          </a:p>
          <a:p>
            <a:pPr lvl="0">
              <a:spcBef>
                <a:spcPts val="670"/>
              </a:spcBef>
            </a:pPr>
            <a:r>
              <a:rPr lang="en-US" b="1" dirty="0" smtClean="0"/>
              <a:t>Privacy</a:t>
            </a:r>
          </a:p>
          <a:p>
            <a:pPr lvl="0">
              <a:spcBef>
                <a:spcPts val="670"/>
              </a:spcBef>
            </a:pPr>
            <a:endParaRPr lang="en-US" sz="800" b="1" dirty="0" smtClean="0"/>
          </a:p>
          <a:p>
            <a:pPr lvl="0">
              <a:spcBef>
                <a:spcPts val="670"/>
              </a:spcBef>
            </a:pPr>
            <a:r>
              <a:rPr lang="en-US" b="1" dirty="0" smtClean="0"/>
              <a:t>Fidelity</a:t>
            </a:r>
          </a:p>
          <a:p>
            <a:pPr lvl="0">
              <a:spcBef>
                <a:spcPts val="670"/>
              </a:spcBef>
              <a:buNone/>
            </a:pPr>
            <a:endParaRPr lang="en-US" sz="800" b="1" dirty="0" smtClean="0"/>
          </a:p>
          <a:p>
            <a:pPr lvl="0">
              <a:spcBef>
                <a:spcPts val="670"/>
              </a:spcBef>
            </a:pPr>
            <a:r>
              <a:rPr lang="en-US" b="1" dirty="0" smtClean="0"/>
              <a:t>Accountability</a:t>
            </a:r>
          </a:p>
          <a:p>
            <a:pPr lvl="0">
              <a:spcBef>
                <a:spcPts val="670"/>
              </a:spcBef>
            </a:pPr>
            <a:endParaRPr lang="en-US" sz="800" b="1" dirty="0" smtClean="0"/>
          </a:p>
          <a:p>
            <a:pPr lvl="0">
              <a:spcBef>
                <a:spcPts val="670"/>
              </a:spcBef>
            </a:pPr>
            <a:r>
              <a:rPr lang="en-US" b="1" dirty="0" smtClean="0"/>
              <a:t>Justice</a:t>
            </a:r>
          </a:p>
          <a:p>
            <a:endParaRPr lang="en-US" dirty="0"/>
          </a:p>
        </p:txBody>
      </p:sp>
      <p:pic>
        <p:nvPicPr>
          <p:cNvPr id="6" name="Content Placeholder 5" descr="canstockphoto171851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114800" y="1905000"/>
            <a:ext cx="4343400" cy="289379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778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concepts: 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00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Right of individuals to make choices as long as they have decision-making capacity and cause no harm to others.  Decisions should be voluntary, intentional and not due to coercion, duress, or undue influence.</a:t>
            </a:r>
          </a:p>
          <a:p>
            <a:r>
              <a:rPr lang="en-US" b="1" dirty="0" smtClean="0"/>
              <a:t>APS Workers:</a:t>
            </a:r>
            <a:r>
              <a:rPr lang="en-US" dirty="0" smtClean="0"/>
              <a:t> Respect the client’s self- determination.</a:t>
            </a:r>
          </a:p>
          <a:p>
            <a:endParaRPr lang="en-US" dirty="0"/>
          </a:p>
        </p:txBody>
      </p:sp>
      <p:pic>
        <p:nvPicPr>
          <p:cNvPr id="5" name="Picture 1" descr="C:\Documents and Settings\Administrator\My Documents\My Pictures\Canstock photos\canstockphoto1268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1600200"/>
            <a:ext cx="3153103" cy="472440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concepts: Beneficence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Right to receive care by others that maintains and/or enhances the client’s welfare.</a:t>
            </a:r>
          </a:p>
          <a:p>
            <a:endParaRPr lang="en-US" dirty="0" smtClean="0"/>
          </a:p>
          <a:p>
            <a:r>
              <a:rPr lang="en-US" b="1" dirty="0" smtClean="0"/>
              <a:t>APS Workers:</a:t>
            </a:r>
            <a:r>
              <a:rPr lang="en-US" dirty="0" smtClean="0"/>
              <a:t> Do good for others. Promote the welfare of others.</a:t>
            </a:r>
          </a:p>
          <a:p>
            <a:endParaRPr lang="en-US" dirty="0"/>
          </a:p>
        </p:txBody>
      </p:sp>
      <p:pic>
        <p:nvPicPr>
          <p:cNvPr id="7" name="Content Placeholder 6" descr="canstockphoto154507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486400" y="1600200"/>
            <a:ext cx="3124200" cy="4724400"/>
          </a:xfrm>
          <a:ln w="19050">
            <a:solidFill>
              <a:schemeClr val="bg2">
                <a:lumMod val="25000"/>
              </a:schemeClr>
            </a:solidFill>
          </a:ln>
          <a:effectLst>
            <a:outerShdw blurRad="508000" dist="190500" dir="2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concepts: Non-maleficence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Right to expect others to “do no harm” in the maintenance or enhancement of the client’s welfare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APS Workers:</a:t>
            </a:r>
            <a:r>
              <a:rPr lang="en-US" dirty="0" smtClean="0"/>
              <a:t> Do not act in a way that will inflict harm on others. Weigh out all the possible consequences of your actions.</a:t>
            </a:r>
          </a:p>
          <a:p>
            <a:endParaRPr lang="en-US" dirty="0"/>
          </a:p>
        </p:txBody>
      </p:sp>
      <p:pic>
        <p:nvPicPr>
          <p:cNvPr id="5" name="Content Placeholder 4" descr="canstockphoto225481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24400" y="1676400"/>
            <a:ext cx="3996599" cy="3217156"/>
          </a:xfrm>
          <a:ln w="28575">
            <a:solidFill>
              <a:schemeClr val="bg2">
                <a:lumMod val="25000"/>
              </a:schemeClr>
            </a:solidFill>
          </a:ln>
          <a:effectLst>
            <a:outerShdw blurRad="508000" dist="190500" dir="2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concepts: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482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Right to maintain privacy regarding personal information, interpersonal relationships, physical environment, and lifestyle, as long as it does not infringe on the rights of others.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APS Workers:</a:t>
            </a:r>
            <a:r>
              <a:rPr lang="en-US" dirty="0" smtClean="0"/>
              <a:t> Respect client’s right to control information about him/herself.</a:t>
            </a:r>
          </a:p>
          <a:p>
            <a:endParaRPr lang="en-US" dirty="0"/>
          </a:p>
        </p:txBody>
      </p:sp>
      <p:pic>
        <p:nvPicPr>
          <p:cNvPr id="5" name="Content Placeholder 4" descr="canstockphoto188686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486400" y="1600200"/>
            <a:ext cx="3149600" cy="4724400"/>
          </a:xfrm>
          <a:ln w="19050">
            <a:solidFill>
              <a:schemeClr val="bg2">
                <a:lumMod val="25000"/>
              </a:schemeClr>
            </a:solidFill>
          </a:ln>
          <a:effectLst>
            <a:outerShdw blurRad="508000" dist="190500" dir="2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concepts: Fidelity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Right to have others show loyalty or commitment to the client when they need help.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Right and responsibility of family members to care for and assist one another (e.g. filial piety).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APS Workers</a:t>
            </a:r>
            <a:r>
              <a:rPr lang="en-US" i="1" dirty="0" smtClean="0"/>
              <a:t>:</a:t>
            </a:r>
            <a:r>
              <a:rPr lang="en-US" dirty="0" smtClean="0"/>
              <a:t> Include and respect ideas of family members and significant others.</a:t>
            </a:r>
          </a:p>
          <a:p>
            <a:endParaRPr lang="en-US" dirty="0"/>
          </a:p>
        </p:txBody>
      </p:sp>
      <p:pic>
        <p:nvPicPr>
          <p:cNvPr id="5" name="Content Placeholder 4" descr="canstockphoto132917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flipH="1">
            <a:off x="5257799" y="1600200"/>
            <a:ext cx="3124200" cy="47244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concepts: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Right to expect others to tell the truth and be responsible for their actions.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Right to expect others to expose the deception and irresponsibility of others.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APS Workers:</a:t>
            </a:r>
            <a:r>
              <a:rPr lang="en-US" dirty="0" smtClean="0"/>
              <a:t> Be accountable and responsible for your actions and expect others to do the same.</a:t>
            </a:r>
          </a:p>
          <a:p>
            <a:endParaRPr lang="en-US" dirty="0"/>
          </a:p>
        </p:txBody>
      </p:sp>
      <p:pic>
        <p:nvPicPr>
          <p:cNvPr id="6" name="Content Placeholder 5" descr="canstockphoto174909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245100" y="1600200"/>
            <a:ext cx="3149600" cy="47244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concepts: 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Right to be treated equitably whether they are a caregiver or care receiver.</a:t>
            </a:r>
          </a:p>
          <a:p>
            <a:endParaRPr lang="en-US" dirty="0" smtClean="0"/>
          </a:p>
          <a:p>
            <a:r>
              <a:rPr lang="en-US" b="1" dirty="0" smtClean="0"/>
              <a:t>APS Workers</a:t>
            </a:r>
            <a:r>
              <a:rPr lang="en-US" i="1" dirty="0" smtClean="0"/>
              <a:t>:</a:t>
            </a:r>
            <a:r>
              <a:rPr lang="en-US" dirty="0" smtClean="0"/>
              <a:t> Fairly distribute benefits (or costs or harms) among individuals.</a:t>
            </a:r>
          </a:p>
          <a:p>
            <a:endParaRPr lang="en-US" dirty="0"/>
          </a:p>
        </p:txBody>
      </p:sp>
      <p:pic>
        <p:nvPicPr>
          <p:cNvPr id="6" name="Content Placeholder 5" descr="canstockphoto116211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245100" y="1600200"/>
            <a:ext cx="3149600" cy="47244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concepts: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Typical problems begin with specific situations: </a:t>
            </a:r>
          </a:p>
          <a:p>
            <a:pPr lvl="1"/>
            <a:r>
              <a:rPr lang="en-US" dirty="0" smtClean="0"/>
              <a:t>Limited, specific, individual focus, requiring…</a:t>
            </a:r>
          </a:p>
          <a:p>
            <a:pPr lvl="1"/>
            <a:r>
              <a:rPr lang="en-US" dirty="0" smtClean="0"/>
              <a:t>Limited, specific, individual answers. </a:t>
            </a:r>
          </a:p>
          <a:p>
            <a:pPr lvl="1">
              <a:buNone/>
            </a:pPr>
            <a:r>
              <a:rPr lang="en-US" sz="1800" dirty="0" smtClean="0"/>
              <a:t> </a:t>
            </a:r>
          </a:p>
          <a:p>
            <a:r>
              <a:rPr lang="en-US" dirty="0" smtClean="0"/>
              <a:t>At the same time, we use a set of standards in order to analyze situations.</a:t>
            </a:r>
          </a:p>
        </p:txBody>
      </p:sp>
      <p:pic>
        <p:nvPicPr>
          <p:cNvPr id="8" name="Picture 2" descr="C:\Documents and Settings\Administrator\Local Settings\Temporary Internet Files\Content.IE5\57MJTP35\MPj0443197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1600200"/>
            <a:ext cx="3153314" cy="47244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ETHICAL DILEMMA</a:t>
            </a:r>
            <a:endParaRPr lang="en-US" dirty="0"/>
          </a:p>
        </p:txBody>
      </p:sp>
      <p:pic>
        <p:nvPicPr>
          <p:cNvPr id="7" name="Picture 6" descr="canstockphoto1379836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6800" y="1371600"/>
            <a:ext cx="7086600" cy="4721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561642" flipH="1">
            <a:off x="7329814" y="1236716"/>
            <a:ext cx="1252182" cy="1219200"/>
          </a:xfrm>
          <a:prstGeom prst="rect">
            <a:avLst/>
          </a:prstGeom>
          <a:noFill/>
        </p:spPr>
      </p:pic>
      <p:pic>
        <p:nvPicPr>
          <p:cNvPr id="9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81000" y="5029200"/>
            <a:ext cx="1305636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609600"/>
            <a:ext cx="7543800" cy="2971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0" dist="317500" dir="2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8382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training is a product of the </a:t>
            </a:r>
            <a:r>
              <a:rPr lang="en-US" sz="2400" i="1" dirty="0"/>
              <a:t>National Center on Elder Abuse (NCEA),</a:t>
            </a:r>
            <a:r>
              <a:rPr lang="en-US" sz="2400" dirty="0"/>
              <a:t> which is funded in part by the U.S. Administration on Aging under Grant # 90-AM-2792.  The project was developed by the </a:t>
            </a:r>
            <a:r>
              <a:rPr lang="en-US" sz="2400" i="1" dirty="0"/>
              <a:t>National Adult Protective Services Association (NAPSA),</a:t>
            </a:r>
            <a:r>
              <a:rPr lang="en-US" sz="2400" dirty="0"/>
              <a:t> and its contractor, the </a:t>
            </a:r>
            <a:r>
              <a:rPr lang="en-US" sz="2400" i="1" dirty="0"/>
              <a:t>REFT Institute, </a:t>
            </a:r>
            <a:r>
              <a:rPr lang="en-US" sz="2400" i="1" dirty="0" smtClean="0"/>
              <a:t>Inc.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8862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Grantees undertaking projects under government sponsorship are encouraged to express freely their findings and conclusions. Therefore, points of view or opinions do not necessarily represent official Administration on Aging policy.</a:t>
            </a:r>
            <a:r>
              <a:rPr lang="en-US" dirty="0">
                <a:solidFill>
                  <a:srgbClr val="FFFF00"/>
                </a:solidFill>
              </a:rPr>
              <a:t>  					                               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sym typeface="Symbol" pitchFamily="18" charset="2"/>
              </a:rPr>
              <a:t>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NAPSA 2006</a:t>
            </a:r>
            <a:endParaRPr lang="en-US" dirty="0"/>
          </a:p>
        </p:txBody>
      </p:sp>
      <p:pic>
        <p:nvPicPr>
          <p:cNvPr id="8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4114800"/>
            <a:ext cx="2057400" cy="192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dilemma: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267200"/>
          </a:xfrm>
        </p:spPr>
        <p:txBody>
          <a:bodyPr/>
          <a:lstStyle/>
          <a:p>
            <a:r>
              <a:rPr lang="en-US" dirty="0" smtClean="0"/>
              <a:t>An ethical dilemma presents a choice between two relevant sets of values, two good things. </a:t>
            </a:r>
          </a:p>
          <a:p>
            <a:endParaRPr lang="en-US" dirty="0"/>
          </a:p>
        </p:txBody>
      </p:sp>
      <p:pic>
        <p:nvPicPr>
          <p:cNvPr id="32771" name="Picture 3" descr="C:\Documents and Settings\Administrator\Local Settings\Temporary Internet Files\Content.IE5\KAAQQACZ\MPj03846820000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200400"/>
            <a:ext cx="2895600" cy="21096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91000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32775" name="Picture 7" descr="C:\Documents and Settings\Administrator\Local Settings\Temporary Internet Files\Content.IE5\KAAQQACZ\MPj03846680000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590800"/>
            <a:ext cx="2819400" cy="288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LEARNING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Large Group Exercise</a:t>
            </a:r>
          </a:p>
          <a:p>
            <a:pPr algn="ctr">
              <a:buNone/>
            </a:pPr>
            <a:endParaRPr lang="en-US" sz="1400" dirty="0" smtClean="0"/>
          </a:p>
          <a:p>
            <a:r>
              <a:rPr lang="en-US" dirty="0" smtClean="0"/>
              <a:t>Individually read scenarios on handout.</a:t>
            </a:r>
          </a:p>
          <a:p>
            <a:endParaRPr lang="en-US" dirty="0" smtClean="0"/>
          </a:p>
          <a:p>
            <a:r>
              <a:rPr lang="en-US" dirty="0" smtClean="0"/>
              <a:t>Share ethical issues and dilemmas found  with large group.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Owner\Local Settings\Temporary Internet Files\Content.IE5\5FYIC8MK\MPj0422122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1981200"/>
            <a:ext cx="3990735" cy="2838103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778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LEARNING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Small groups discuss one influence</a:t>
            </a:r>
          </a:p>
          <a:p>
            <a:endParaRPr lang="en-US" sz="1800" dirty="0" smtClean="0"/>
          </a:p>
          <a:p>
            <a:r>
              <a:rPr lang="en-US" dirty="0" smtClean="0"/>
              <a:t>Report shared with large group</a:t>
            </a:r>
          </a:p>
          <a:p>
            <a:endParaRPr lang="en-US" sz="1800" dirty="0" smtClean="0"/>
          </a:p>
          <a:p>
            <a:r>
              <a:rPr lang="en-US" dirty="0" smtClean="0"/>
              <a:t>Large group brainstorming of strategies </a:t>
            </a:r>
          </a:p>
          <a:p>
            <a:endParaRPr lang="en-US" dirty="0"/>
          </a:p>
        </p:txBody>
      </p:sp>
      <p:pic>
        <p:nvPicPr>
          <p:cNvPr id="2050" name="Picture 2" descr="C:\Documents and Settings\Administrator\Local Settings\Temporary Internet Files\Content.IE5\6GKOU8CH\MPj0441047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905000"/>
            <a:ext cx="3810000" cy="38100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41248"/>
          </a:xfrm>
        </p:spPr>
        <p:txBody>
          <a:bodyPr/>
          <a:lstStyle/>
          <a:p>
            <a:r>
              <a:rPr lang="en-US" b="1" dirty="0" smtClean="0"/>
              <a:t>FACTORS INFLUENCING DECISION-MAKING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141211695"/>
              </p:ext>
            </p:extLst>
          </p:nvPr>
        </p:nvGraphicFramePr>
        <p:xfrm>
          <a:off x="304800" y="16002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ETHICAL MULTICULTURALISM  IN APS PRACTICE </a:t>
            </a:r>
            <a:endParaRPr lang="en-US" dirty="0"/>
          </a:p>
        </p:txBody>
      </p:sp>
      <p:pic>
        <p:nvPicPr>
          <p:cNvPr id="7" name="Picture 6" descr="canstockphoto08704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1295400"/>
            <a:ext cx="6862292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561642" flipH="1">
            <a:off x="7329814" y="1236716"/>
            <a:ext cx="1252182" cy="1219200"/>
          </a:xfrm>
          <a:prstGeom prst="rect">
            <a:avLst/>
          </a:prstGeom>
          <a:noFill/>
        </p:spPr>
      </p:pic>
      <p:pic>
        <p:nvPicPr>
          <p:cNvPr id="9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81000" y="5029200"/>
            <a:ext cx="1305636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United States</a:t>
            </a:r>
            <a:endParaRPr lang="en-US" dirty="0"/>
          </a:p>
        </p:txBody>
      </p:sp>
      <p:pic>
        <p:nvPicPr>
          <p:cNvPr id="3074" name="Picture 2" descr="C:\Documents and Settings\Administrator\Local Settings\Temporary Internet Files\Content.IE5\6GKOU8CH\MPj0428522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6031" y="1554163"/>
            <a:ext cx="6804337" cy="4525962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778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IS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486400" cy="4525963"/>
          </a:xfrm>
        </p:spPr>
        <p:txBody>
          <a:bodyPr/>
          <a:lstStyle/>
          <a:p>
            <a:r>
              <a:rPr lang="en-US" dirty="0" smtClean="0"/>
              <a:t>More elders as Baby Boomers age</a:t>
            </a:r>
          </a:p>
          <a:p>
            <a:r>
              <a:rPr lang="en-US" dirty="0" smtClean="0"/>
              <a:t>More racially and ethnically diverse elders</a:t>
            </a:r>
          </a:p>
          <a:p>
            <a:r>
              <a:rPr lang="en-US" dirty="0" smtClean="0"/>
              <a:t>More elders who were born in other countries</a:t>
            </a:r>
          </a:p>
          <a:p>
            <a:r>
              <a:rPr lang="en-US" dirty="0" smtClean="0"/>
              <a:t>More vulnerable adults</a:t>
            </a:r>
            <a:endParaRPr lang="en-US" dirty="0"/>
          </a:p>
        </p:txBody>
      </p:sp>
      <p:pic>
        <p:nvPicPr>
          <p:cNvPr id="5" name="Picture 4" descr="canstockphoto08704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1200" y="1828800"/>
            <a:ext cx="2553641" cy="39624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CHANGES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819400"/>
          <a:ext cx="6096000" cy="3143250"/>
        </p:xfrm>
        <a:graphic>
          <a:graphicData uri="http://schemas.openxmlformats.org/presentationml/2006/ole">
            <p:oleObj spid="_x0000_s4119" name="Chart" r:id="rId3" imgW="6096000" imgH="3143250" progId="MSGraph.Chart.8">
              <p:embed followColorScheme="full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1905000"/>
            <a:ext cx="5867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Baby Boomers (65+) 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CHANGES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905000"/>
            <a:ext cx="5867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Population Ethnicity  (65+)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524000" y="2743200"/>
          <a:ext cx="6246812" cy="3276600"/>
        </p:xfrm>
        <a:graphic>
          <a:graphicData uri="http://schemas.openxmlformats.org/presentationml/2006/ole">
            <p:oleObj spid="_x0000_s5144" name="Chart" r:id="rId3" imgW="6096000" imgH="40671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CHANGES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905000"/>
            <a:ext cx="5867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More Diverse Immigrants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524000" y="2438400"/>
          <a:ext cx="6096000" cy="3459163"/>
        </p:xfrm>
        <a:graphic>
          <a:graphicData uri="http://schemas.openxmlformats.org/presentationml/2006/ole">
            <p:oleObj spid="_x0000_s6168" name="Chart" r:id="rId3" imgW="6096000" imgH="40671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0227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NAPSA is the only national organization which represents APS professionals, programs and clients</a:t>
            </a:r>
          </a:p>
          <a:p>
            <a:pPr>
              <a:spcAft>
                <a:spcPts val="600"/>
              </a:spcAft>
            </a:pPr>
            <a:r>
              <a:rPr lang="en-US" dirty="0"/>
              <a:t>NAPSA is the National Voice of APS</a:t>
            </a:r>
          </a:p>
          <a:p>
            <a:r>
              <a:rPr lang="en-US" dirty="0"/>
              <a:t>NAPSA is a partner in the National Center on Elder Abuse</a:t>
            </a:r>
          </a:p>
          <a:p>
            <a:r>
              <a:rPr lang="en-US" dirty="0"/>
              <a:t>NAPSA has members in 49 states and DC</a:t>
            </a:r>
          </a:p>
        </p:txBody>
      </p:sp>
      <p:pic>
        <p:nvPicPr>
          <p:cNvPr id="4" name="Picture 2" descr="New Pic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94" b="98031" l="0" r="99464">
                        <a14:foregroundMark x1="10992" y1="40551" x2="10992" y2="40551"/>
                        <a14:foregroundMark x1="35925" y1="64961" x2="35925" y2="64961"/>
                        <a14:foregroundMark x1="31635" y1="42913" x2="31635" y2="42913"/>
                        <a14:foregroundMark x1="53619" y1="38189" x2="53619" y2="38189"/>
                        <a14:foregroundMark x1="80965" y1="11811" x2="80965" y2="11811"/>
                        <a14:foregroundMark x1="44772" y1="82677" x2="44772" y2="82677"/>
                        <a14:foregroundMark x1="26810" y1="80315" x2="26810" y2="80315"/>
                        <a14:foregroundMark x1="52547" y1="79134" x2="52547" y2="79134"/>
                        <a14:foregroundMark x1="60590" y1="75984" x2="60590" y2="75984"/>
                        <a14:foregroundMark x1="16890" y1="61417" x2="16890" y2="61417"/>
                        <a14:foregroundMark x1="20107" y1="72441" x2="20107" y2="72441"/>
                        <a14:foregroundMark x1="36729" y1="16142" x2="36729" y2="16142"/>
                        <a14:foregroundMark x1="42627" y1="8661" x2="42627" y2="8661"/>
                        <a14:foregroundMark x1="51475" y1="6299" x2="51475" y2="6299"/>
                        <a14:foregroundMark x1="93029" y1="42913" x2="93029" y2="42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17764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325437"/>
            <a:ext cx="6248400" cy="838200"/>
          </a:xfrm>
          <a:solidFill>
            <a:schemeClr val="bg2"/>
          </a:solidFill>
          <a:ln>
            <a:noFill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NATIONAL ADULT PROTECTIVE SERVICES ASSOCIATION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0527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POPULATION: Impacts of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638800" cy="4525963"/>
          </a:xfrm>
        </p:spPr>
        <p:txBody>
          <a:bodyPr/>
          <a:lstStyle/>
          <a:p>
            <a:pPr>
              <a:lnSpc>
                <a:spcPct val="80000"/>
              </a:lnSpc>
              <a:buSzPct val="80000"/>
              <a:buNone/>
            </a:pPr>
            <a:endParaRPr lang="en-US" sz="900" dirty="0" smtClean="0"/>
          </a:p>
          <a:p>
            <a:pPr>
              <a:lnSpc>
                <a:spcPct val="80000"/>
              </a:lnSpc>
              <a:buSzPct val="80000"/>
              <a:buNone/>
            </a:pPr>
            <a:r>
              <a:rPr lang="en-US" sz="2400" dirty="0" smtClean="0"/>
              <a:t>	Greater cultural differences among our vulnerable adults add to differences already created by: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Age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Disabilities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Race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Ethnicity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Religion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Social class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Gender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Sexual orientation</a:t>
            </a:r>
          </a:p>
          <a:p>
            <a:endParaRPr lang="en-US" dirty="0"/>
          </a:p>
        </p:txBody>
      </p:sp>
      <p:pic>
        <p:nvPicPr>
          <p:cNvPr id="5" name="Picture 4" descr="disabled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00600" y="1600200"/>
            <a:ext cx="384333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POPULATION: Impacts of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U.S. is no longer a “melting pot” but a dynamic multicultural nation. </a:t>
            </a:r>
          </a:p>
          <a:p>
            <a:r>
              <a:rPr lang="en-US" dirty="0" smtClean="0"/>
              <a:t>There are cultural groups that are keeping their identity and others that are blended.</a:t>
            </a:r>
          </a:p>
          <a:p>
            <a:r>
              <a:rPr lang="en-US" dirty="0" smtClean="0"/>
              <a:t>All contribute to the rich strength of this nation.</a:t>
            </a:r>
          </a:p>
          <a:p>
            <a:endParaRPr lang="en-US" dirty="0"/>
          </a:p>
        </p:txBody>
      </p:sp>
      <p:pic>
        <p:nvPicPr>
          <p:cNvPr id="7181" name="Picture 13" descr="C:\Documents and Settings\Administrator\Local Settings\Temporary Internet Files\Content.IE5\57MJTP35\MPj0438369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290332" y="2482068"/>
            <a:ext cx="3897335" cy="25908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CHANGES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029200" cy="4525963"/>
          </a:xfrm>
        </p:spPr>
        <p:txBody>
          <a:bodyPr/>
          <a:lstStyle/>
          <a:p>
            <a:r>
              <a:rPr lang="en-US" dirty="0" smtClean="0"/>
              <a:t>Funding is changing.</a:t>
            </a:r>
          </a:p>
          <a:p>
            <a:r>
              <a:rPr lang="en-US" dirty="0" smtClean="0"/>
              <a:t>Service demands are changing.</a:t>
            </a:r>
          </a:p>
          <a:p>
            <a:r>
              <a:rPr lang="en-US" dirty="0" smtClean="0"/>
              <a:t>Accountability is changing.</a:t>
            </a:r>
          </a:p>
          <a:p>
            <a:endParaRPr lang="en-US" dirty="0"/>
          </a:p>
        </p:txBody>
      </p:sp>
      <p:pic>
        <p:nvPicPr>
          <p:cNvPr id="8197" name="Picture 5" descr="C:\Documents and Settings\Administrator\Local Settings\Temporary Internet Files\Content.IE5\KAAQQACZ\MPj0411833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1524000"/>
            <a:ext cx="3049488" cy="45720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495300" dist="2032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CONTEXT: Impacts of Change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8153400" cy="2819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0" dist="317500" dir="2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209800"/>
            <a:ext cx="48768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It will be harder to find “standard responses” to the ethical dilemmas APS workers will face.</a:t>
            </a:r>
            <a:endParaRPr lang="en-US" dirty="0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85800" y="2286990"/>
            <a:ext cx="2784834" cy="185539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DEVELOPING CULTURAL INTELLIGENCE</a:t>
            </a:r>
            <a:endParaRPr lang="en-US" dirty="0"/>
          </a:p>
        </p:txBody>
      </p:sp>
      <p:pic>
        <p:nvPicPr>
          <p:cNvPr id="10242" name="Picture 2" descr="C:\Documents and Settings\Administrator\My Documents\My Pictures\Microsoft Clip Organizer\j02278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371600"/>
            <a:ext cx="6858000" cy="4583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561642" flipH="1">
            <a:off x="7329814" y="1236716"/>
            <a:ext cx="1252182" cy="1219200"/>
          </a:xfrm>
          <a:prstGeom prst="rect">
            <a:avLst/>
          </a:prstGeom>
          <a:noFill/>
        </p:spPr>
      </p:pic>
      <p:pic>
        <p:nvPicPr>
          <p:cNvPr id="8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81000" y="5029200"/>
            <a:ext cx="1305636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UNDERSTANDING SELF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3058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2400" dirty="0" smtClean="0"/>
              <a:t>Become  culturally  competent  </a:t>
            </a:r>
          </a:p>
          <a:p>
            <a:pPr algn="ctr">
              <a:buNone/>
            </a:pPr>
            <a:r>
              <a:rPr lang="en-US" sz="2400" dirty="0" smtClean="0"/>
              <a:t>in  your  use  of ethical  multiculturalism!</a:t>
            </a:r>
          </a:p>
          <a:p>
            <a:endParaRPr lang="en-US" dirty="0"/>
          </a:p>
        </p:txBody>
      </p:sp>
      <p:pic>
        <p:nvPicPr>
          <p:cNvPr id="12302" name="Picture 14" descr="C:\Documents and Settings\Administrator\My Documents\My Pictures\Microsoft Clip Organizer\j0443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2667000"/>
            <a:ext cx="4343400" cy="3211745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outerShdw blurRad="520700" dist="1905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does culture have to do with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CULTURE is “that complex whole which includes knowledge, belief, art, morals, law, custom, and any other capabilities and habits than can only be acquired by [an individual] as a member of society.”  </a:t>
            </a:r>
          </a:p>
          <a:p>
            <a:pPr algn="r">
              <a:buNone/>
            </a:pPr>
            <a:endParaRPr lang="en-US" sz="1500" dirty="0" smtClean="0"/>
          </a:p>
          <a:p>
            <a:pPr algn="r">
              <a:buNone/>
            </a:pPr>
            <a:r>
              <a:rPr lang="en-US" sz="2800" dirty="0" smtClean="0"/>
              <a:t>Source: Tyler 1988.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dirty="0" smtClean="0"/>
              <a:t>We are ALL socialized (e.g., raised by our parents/caregivers) into our respective cultures.</a:t>
            </a:r>
          </a:p>
          <a:p>
            <a:endParaRPr lang="en-US" dirty="0"/>
          </a:p>
        </p:txBody>
      </p:sp>
      <p:pic>
        <p:nvPicPr>
          <p:cNvPr id="11266" name="Picture 2" descr="C:\Documents and Settings\Administrator\Local Settings\Temporary Internet Files\Content.IE5\LVT028M4\MPj0440321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86200"/>
            <a:ext cx="5410200" cy="53340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381000" y="4419600"/>
            <a:ext cx="8458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3886200"/>
            <a:ext cx="8458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CULTURAL INTELLIGENCE: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229600" cy="2789238"/>
          </a:xfrm>
        </p:spPr>
        <p:txBody>
          <a:bodyPr/>
          <a:lstStyle/>
          <a:p>
            <a:r>
              <a:rPr lang="en-US" dirty="0" smtClean="0"/>
              <a:t>Cultural intelligence is the ability to successfully function in environments where individuals have experienced different [cultural training].</a:t>
            </a:r>
          </a:p>
          <a:p>
            <a:pPr algn="r">
              <a:buNone/>
            </a:pPr>
            <a:r>
              <a:rPr lang="en-US" sz="2400" dirty="0" smtClean="0"/>
              <a:t>Source: </a:t>
            </a:r>
            <a:r>
              <a:rPr lang="en-US" sz="2400" dirty="0" err="1" smtClean="0"/>
              <a:t>Offermann</a:t>
            </a:r>
            <a:r>
              <a:rPr lang="en-US" sz="2400" dirty="0" smtClean="0"/>
              <a:t> and </a:t>
            </a:r>
            <a:r>
              <a:rPr lang="en-US" sz="2400" dirty="0" err="1" smtClean="0"/>
              <a:t>Phan</a:t>
            </a:r>
            <a:r>
              <a:rPr lang="en-US" sz="2400" dirty="0" smtClean="0"/>
              <a:t> 2002. </a:t>
            </a:r>
          </a:p>
          <a:p>
            <a:pPr algn="r"/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4572000"/>
            <a:ext cx="8001000" cy="990601"/>
            <a:chOff x="685800" y="4953000"/>
            <a:chExt cx="7924800" cy="990601"/>
          </a:xfrm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315" name="Picture 3" descr="C:\Documents and Settings\Administrator\Local Settings\Temporary Internet Files\Content.IE5\6GKOU8CH\MPj04422000000[1]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257800" y="4953001"/>
              <a:ext cx="3352800" cy="990600"/>
            </a:xfrm>
            <a:prstGeom prst="rect">
              <a:avLst/>
            </a:prstGeom>
            <a:ln w="38100" cap="sq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13316" name="Picture 4" descr="C:\Documents and Settings\Administrator\My Documents\My Pictures\Microsoft Clip Organizer\j0446485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85800" y="4953000"/>
              <a:ext cx="2923674" cy="990600"/>
            </a:xfrm>
            <a:prstGeom prst="rect">
              <a:avLst/>
            </a:prstGeom>
            <a:ln w="38100" cap="sq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13317" name="Picture 5" descr="C:\Documents and Settings\Administrator\Local Settings\Temporary Internet Files\Content.IE5\LVT028M4\MPj04312030000[1]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81400" y="4953000"/>
              <a:ext cx="1819469" cy="990600"/>
            </a:xfrm>
            <a:prstGeom prst="rect">
              <a:avLst/>
            </a:prstGeom>
            <a:ln w="38100" cap="sq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CULTURAL INTELLIGENCE: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Uses the knowledge and skills APS workers already have.</a:t>
            </a:r>
          </a:p>
          <a:p>
            <a:r>
              <a:rPr lang="en-US" dirty="0" smtClean="0"/>
              <a:t>Understands one’s own  learned values and biases. </a:t>
            </a:r>
          </a:p>
          <a:p>
            <a:r>
              <a:rPr lang="en-US" dirty="0" smtClean="0"/>
              <a:t>Understands others.</a:t>
            </a:r>
          </a:p>
          <a:p>
            <a:r>
              <a:rPr lang="en-US" dirty="0" smtClean="0"/>
              <a:t>Matches appropriate behaviors and expectations to the situation.</a:t>
            </a:r>
          </a:p>
          <a:p>
            <a:endParaRPr lang="en-US" dirty="0"/>
          </a:p>
        </p:txBody>
      </p:sp>
      <p:pic>
        <p:nvPicPr>
          <p:cNvPr id="14341" name="Picture 5" descr="C:\Documents and Settings\Administrator\Local Settings\Temporary Internet Files\Content.IE5\KAAQQACZ\MPPH01645J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7692" y="1828800"/>
            <a:ext cx="2674620" cy="405245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ffectLst>
            <a:outerShdw blurRad="508000" dist="190500" dir="18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317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CULTURAL INTELLIGENCE: Understanding Self</a:t>
            </a:r>
            <a:endParaRPr lang="en-US" sz="3100" dirty="0"/>
          </a:p>
        </p:txBody>
      </p:sp>
      <p:pic>
        <p:nvPicPr>
          <p:cNvPr id="4" name="Picture 4" descr="C:\Documents and Settings\Administrator\Local Settings\Temporary Internet Files\Content.IE5\LVT028M4\MPj04304890000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600200"/>
            <a:ext cx="42672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4864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Culture hides much more than it reveals, and, strangely, it hides itself most effectively from its own participants.  The real job is not to understand [other] cultures, but to understand one’s own. </a:t>
            </a:r>
          </a:p>
          <a:p>
            <a:endParaRPr lang="en-US" sz="3000" dirty="0" smtClean="0"/>
          </a:p>
          <a:p>
            <a:pPr algn="r">
              <a:buNone/>
            </a:pPr>
            <a:r>
              <a:rPr lang="en-US" sz="2600" dirty="0" smtClean="0"/>
              <a:t>Source: </a:t>
            </a:r>
            <a:r>
              <a:rPr lang="en-US" sz="2600" dirty="0" err="1" smtClean="0"/>
              <a:t>Offerman</a:t>
            </a:r>
            <a:r>
              <a:rPr lang="en-US" sz="2600" dirty="0" smtClean="0"/>
              <a:t> and </a:t>
            </a:r>
            <a:r>
              <a:rPr lang="en-US" sz="2600" dirty="0" err="1" smtClean="0"/>
              <a:t>Phan</a:t>
            </a:r>
            <a:r>
              <a:rPr lang="en-US" sz="2600" dirty="0" smtClean="0"/>
              <a:t> 2002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76480755"/>
              </p:ext>
            </p:extLst>
          </p:nvPr>
        </p:nvGraphicFramePr>
        <p:xfrm>
          <a:off x="0" y="0"/>
          <a:ext cx="9144000" cy="6876159"/>
        </p:xfrm>
        <a:graphic>
          <a:graphicData uri="http://schemas.openxmlformats.org/presentationml/2006/ole">
            <p:oleObj spid="_x0000_s7176" name="Slide" r:id="rId3" imgW="4570378" imgH="3427437" progId="PowerPoint.Slide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02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CULTURAL INTELLIGENCE 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00250" y="1447800"/>
            <a:ext cx="5143500" cy="520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1752600"/>
            <a:ext cx="76200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37500"/>
              </a:avLst>
            </a:prstTxWarp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Cultural Iceberg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ACTIVE LEARNING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114800" cy="4525963"/>
          </a:xfrm>
        </p:spPr>
        <p:txBody>
          <a:bodyPr/>
          <a:lstStyle/>
          <a:p>
            <a:r>
              <a:rPr lang="en-US" dirty="0" smtClean="0"/>
              <a:t>Self reflection on social groups</a:t>
            </a:r>
          </a:p>
          <a:p>
            <a:r>
              <a:rPr lang="en-US" dirty="0" smtClean="0"/>
              <a:t>Small group sharing</a:t>
            </a:r>
          </a:p>
          <a:p>
            <a:r>
              <a:rPr lang="en-US" dirty="0" smtClean="0"/>
              <a:t>Guided activity </a:t>
            </a:r>
          </a:p>
          <a:p>
            <a:r>
              <a:rPr lang="en-US" dirty="0" smtClean="0"/>
              <a:t>Self-reflection</a:t>
            </a:r>
          </a:p>
          <a:p>
            <a:r>
              <a:rPr lang="en-US" dirty="0" smtClean="0"/>
              <a:t>Large group debriefing</a:t>
            </a:r>
          </a:p>
          <a:p>
            <a:endParaRPr lang="en-US" dirty="0"/>
          </a:p>
        </p:txBody>
      </p:sp>
      <p:pic>
        <p:nvPicPr>
          <p:cNvPr id="4" name="Content Placeholder 4" descr="C:\Documents and Settings\Owner\Local Settings\Temporary Internet Files\Content.IE5\5FYIC8MK\MPj0422122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981200"/>
            <a:ext cx="3990735" cy="2838103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778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Picture 1"/>
          <p:cNvPicPr>
            <a:picLocks noChangeAspect="1" noChangeArrowheads="1"/>
          </p:cNvPicPr>
          <p:nvPr/>
        </p:nvPicPr>
        <p:blipFill>
          <a:blip r:embed="rId2" cstate="email"/>
          <a:srcRect l="6400" r="16800"/>
          <a:stretch>
            <a:fillRect/>
          </a:stretch>
        </p:blipFill>
        <p:spPr>
          <a:xfrm>
            <a:off x="2743200" y="533400"/>
            <a:ext cx="3657600" cy="5314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508000" dist="190500">
              <a:srgbClr val="000000"/>
            </a:innerShdw>
          </a:effectLst>
        </p:spPr>
      </p:pic>
      <p:pic>
        <p:nvPicPr>
          <p:cNvPr id="7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561642" flipH="1">
            <a:off x="6034414" y="322315"/>
            <a:ext cx="1252182" cy="1219200"/>
          </a:xfrm>
          <a:prstGeom prst="rect">
            <a:avLst/>
          </a:prstGeom>
          <a:noFill/>
        </p:spPr>
      </p:pic>
      <p:pic>
        <p:nvPicPr>
          <p:cNvPr id="8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752600" y="5181600"/>
            <a:ext cx="1305636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3200" y="609600"/>
            <a:ext cx="3810000" cy="533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752600" y="5334000"/>
            <a:ext cx="1305636" cy="1219200"/>
          </a:xfrm>
          <a:prstGeom prst="rect">
            <a:avLst/>
          </a:prstGeom>
          <a:noFill/>
        </p:spPr>
      </p:pic>
      <p:pic>
        <p:nvPicPr>
          <p:cNvPr id="6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561642" flipH="1">
            <a:off x="6263013" y="474715"/>
            <a:ext cx="1252182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3200" y="457200"/>
            <a:ext cx="3860992" cy="5851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752600" y="5486400"/>
            <a:ext cx="1305636" cy="1219200"/>
          </a:xfrm>
          <a:prstGeom prst="rect">
            <a:avLst/>
          </a:prstGeom>
          <a:noFill/>
        </p:spPr>
      </p:pic>
      <p:pic>
        <p:nvPicPr>
          <p:cNvPr id="6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561642" flipH="1">
            <a:off x="6339213" y="246116"/>
            <a:ext cx="1252182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 smtClean="0"/>
              <a:t>CULTURAL INTELLIGENCE: Understanding Self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</a:pPr>
            <a:r>
              <a:rPr lang="en-US" sz="2800" dirty="0" smtClean="0"/>
              <a:t>Some of the values of mainstream American culture include: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Primary importance of the individual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Happiness orientation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Equality orientation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Practicality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Change orientation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Achievement orientation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Data-driven decision-making</a:t>
            </a:r>
          </a:p>
          <a:p>
            <a:pPr lvl="1" algn="r">
              <a:lnSpc>
                <a:spcPct val="90000"/>
              </a:lnSpc>
              <a:buNone/>
            </a:pPr>
            <a:endParaRPr lang="en-US" sz="2400" dirty="0" smtClean="0"/>
          </a:p>
          <a:p>
            <a:pPr lvl="1" algn="r">
              <a:lnSpc>
                <a:spcPct val="90000"/>
              </a:lnSpc>
              <a:buNone/>
            </a:pPr>
            <a:r>
              <a:rPr lang="en-US" sz="2400" dirty="0" smtClean="0"/>
              <a:t>Source: Hoppe 1998</a:t>
            </a:r>
            <a:r>
              <a:rPr lang="en-US" sz="2000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65539" name="Picture 3" descr="C:\Documents and Settings\Administrator\Local Settings\Temporary Internet Files\Content.IE5\LVT028M4\MPj0446436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2209799"/>
            <a:ext cx="1981200" cy="3058457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Autofit/>
          </a:bodyPr>
          <a:lstStyle/>
          <a:p>
            <a:r>
              <a:rPr lang="en-US" sz="2900" b="1" dirty="0" smtClean="0"/>
              <a:t>CULTURAL INTELLIGENCE: Understanding Others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562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This process:</a:t>
            </a:r>
          </a:p>
          <a:p>
            <a:r>
              <a:rPr lang="en-US" dirty="0" smtClean="0"/>
              <a:t>Often starts with </a:t>
            </a:r>
            <a:r>
              <a:rPr lang="en-US" b="1" dirty="0" smtClean="0"/>
              <a:t>cultural blindness.</a:t>
            </a:r>
            <a:endParaRPr lang="en-US" dirty="0" smtClean="0"/>
          </a:p>
          <a:p>
            <a:r>
              <a:rPr lang="en-US" dirty="0" smtClean="0"/>
              <a:t>Develops </a:t>
            </a:r>
            <a:r>
              <a:rPr lang="en-US" b="1" dirty="0" smtClean="0"/>
              <a:t>cultural awareness</a:t>
            </a:r>
            <a:r>
              <a:rPr lang="en-US" dirty="0" smtClean="0"/>
              <a:t>, appreciation of diversity.</a:t>
            </a:r>
          </a:p>
          <a:p>
            <a:r>
              <a:rPr lang="en-US" dirty="0" smtClean="0"/>
              <a:t>Develops </a:t>
            </a:r>
            <a:r>
              <a:rPr lang="en-US" b="1" dirty="0" smtClean="0"/>
              <a:t>cultural knowledge</a:t>
            </a:r>
            <a:r>
              <a:rPr lang="en-US" dirty="0" smtClean="0"/>
              <a:t> about cultural differences and their impacts on attitudes and behaviors.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anstockphoto08704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26726" y="1524000"/>
            <a:ext cx="2597727" cy="38100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334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Autofit/>
          </a:bodyPr>
          <a:lstStyle/>
          <a:p>
            <a:r>
              <a:rPr lang="en-US" sz="2900" b="1" dirty="0" smtClean="0"/>
              <a:t>CULTURAL INTELLIGENCE: Understanding Others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486400" cy="49228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This process continues:</a:t>
            </a:r>
          </a:p>
          <a:p>
            <a:r>
              <a:rPr lang="en-US" dirty="0" smtClean="0"/>
              <a:t>Develop </a:t>
            </a:r>
            <a:r>
              <a:rPr lang="en-US" b="1" dirty="0" smtClean="0"/>
              <a:t>cultural sensitivity </a:t>
            </a:r>
            <a:r>
              <a:rPr lang="en-US" dirty="0" smtClean="0"/>
              <a:t>by showing understanding, and non-judgmental respect for and acceptance of different viewpoints.</a:t>
            </a:r>
          </a:p>
          <a:p>
            <a:r>
              <a:rPr lang="en-US" dirty="0" smtClean="0"/>
              <a:t>Develop </a:t>
            </a:r>
            <a:r>
              <a:rPr lang="en-US" b="1" dirty="0" smtClean="0"/>
              <a:t>cultural competence</a:t>
            </a:r>
            <a:r>
              <a:rPr lang="en-US" dirty="0" smtClean="0"/>
              <a:t> by showing empathy in understanding more fully how others perceive and experience the world.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dreamstime_15975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0" y="1524000"/>
            <a:ext cx="2641175" cy="3810000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CULTURAL COMPETENCE CONTINUUM</a:t>
            </a:r>
            <a:endParaRPr lang="en-US" sz="29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836309981"/>
              </p:ext>
            </p:extLst>
          </p:nvPr>
        </p:nvGraphicFramePr>
        <p:xfrm>
          <a:off x="381000" y="12192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076182610"/>
              </p:ext>
            </p:extLst>
          </p:nvPr>
        </p:nvGraphicFramePr>
        <p:xfrm>
          <a:off x="914400" y="1371600"/>
          <a:ext cx="7162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CULTURAL COMPETENCE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715000" cy="46180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APS worker flexibly and skillfully responds and adapts when in a different cultural situation than his or her own.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APS worker understands and uses his or her own skills and knowledge in  culturally congruent ways.</a:t>
            </a:r>
          </a:p>
          <a:p>
            <a:endParaRPr lang="en-US" dirty="0"/>
          </a:p>
        </p:txBody>
      </p:sp>
      <p:pic>
        <p:nvPicPr>
          <p:cNvPr id="4" name="Picture 3" descr="Mrs. Quincy - rape victim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3505200" y="1676400"/>
            <a:ext cx="5334000" cy="4473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3451171"/>
              </p:ext>
            </p:extLst>
          </p:nvPr>
        </p:nvGraphicFramePr>
        <p:xfrm>
          <a:off x="25400" y="0"/>
          <a:ext cx="9144000" cy="6876159"/>
        </p:xfrm>
        <a:graphic>
          <a:graphicData uri="http://schemas.openxmlformats.org/presentationml/2006/ole">
            <p:oleObj spid="_x0000_s8197" name="Slide" r:id="rId3" imgW="4570378" imgH="3427437" progId="PowerPoint.Slide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312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ETHICAL MULTICULTURALISM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199"/>
            <a:ext cx="6645613" cy="4409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905000"/>
            <a:ext cx="8153400" cy="28194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0" dist="317500" dir="2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81400" y="2209800"/>
            <a:ext cx="48768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en-US" sz="3200" b="1" dirty="0" smtClean="0"/>
              <a:t>How do cultural competence and ethics work together in APS practice?</a:t>
            </a:r>
            <a:endParaRPr lang="en-US" sz="3200" dirty="0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26381" y="2286990"/>
            <a:ext cx="2703672" cy="185539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ETHICAL MULTICULTURALISM: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Ethical multiculturalism takes fundamental ethical principles and applies them in a culturally relevant manner. </a:t>
            </a:r>
          </a:p>
          <a:p>
            <a:pPr algn="r">
              <a:buNone/>
            </a:pPr>
            <a:r>
              <a:rPr lang="en-US" dirty="0" smtClean="0"/>
              <a:t>Source: Harper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/>
              <a:t>ETHICAL MULTICULTURALISM </a:t>
            </a:r>
          </a:p>
        </p:txBody>
      </p:sp>
      <p:sp>
        <p:nvSpPr>
          <p:cNvPr id="30618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6172200" cy="37941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Middle ground between two competing approaches to ethics: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b="1" dirty="0" smtClean="0"/>
              <a:t>Absolutism</a:t>
            </a:r>
            <a:r>
              <a:rPr lang="en-US" dirty="0" smtClean="0"/>
              <a:t> = ethical principles are universally applicable, or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r>
              <a:rPr lang="en-US" b="1" dirty="0" smtClean="0"/>
              <a:t>Relativism</a:t>
            </a:r>
            <a:r>
              <a:rPr lang="en-US" dirty="0" smtClean="0"/>
              <a:t> = ethical principles are culturally bound and context dependent.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en-US" sz="2400" dirty="0" smtClean="0"/>
              <a:t>Source: Harper 2006</a:t>
            </a:r>
            <a:r>
              <a:rPr lang="en-US" dirty="0" smtClean="0"/>
              <a:t>.</a:t>
            </a:r>
          </a:p>
        </p:txBody>
      </p:sp>
      <p:sp>
        <p:nvSpPr>
          <p:cNvPr id="30617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0617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B92ABA-8A90-4FAC-9B15-CA1B0892144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381000" y="1447800"/>
            <a:ext cx="33528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Characteristics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3" name="Picture 5" descr="C:\Users\HP Compaq\AppData\Local\Microsoft\Windows\Temporary Internet Files\Content.IE5\QNUE2NK5\MP90040285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906" b="89974" l="9961" r="8994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58">
            <a:off x="3716383" y="609599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19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ETHICAL MULTICULTURALISM</a:t>
            </a:r>
            <a:endParaRPr lang="en-US" b="1" dirty="0" smtClean="0"/>
          </a:p>
        </p:txBody>
      </p:sp>
      <p:sp>
        <p:nvSpPr>
          <p:cNvPr id="30720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4953000" cy="43735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Foundational ethical principles:</a:t>
            </a:r>
          </a:p>
          <a:p>
            <a:pPr lvl="1" eaLnBrk="1" hangingPunct="1"/>
            <a:r>
              <a:rPr lang="en-US" dirty="0" smtClean="0"/>
              <a:t>Respect for persons, community,  autonomy</a:t>
            </a:r>
          </a:p>
          <a:p>
            <a:pPr lvl="1" eaLnBrk="1" hangingPunct="1"/>
            <a:r>
              <a:rPr lang="en-US" dirty="0" smtClean="0"/>
              <a:t>Beneficence</a:t>
            </a:r>
          </a:p>
          <a:p>
            <a:pPr lvl="1" eaLnBrk="1" hangingPunct="1"/>
            <a:r>
              <a:rPr lang="en-US" dirty="0" smtClean="0"/>
              <a:t>Justice</a:t>
            </a:r>
          </a:p>
          <a:p>
            <a:pPr eaLnBrk="1" hangingPunct="1"/>
            <a:r>
              <a:rPr lang="en-US" dirty="0" smtClean="0"/>
              <a:t>Additionally:</a:t>
            </a:r>
          </a:p>
          <a:p>
            <a:pPr lvl="1" eaLnBrk="1" hangingPunct="1"/>
            <a:r>
              <a:rPr lang="en-US" dirty="0" smtClean="0"/>
              <a:t>Caring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2400" dirty="0" smtClean="0"/>
              <a:t>						</a:t>
            </a:r>
          </a:p>
          <a:p>
            <a:pPr algn="r" eaLnBrk="1" hangingPunct="1">
              <a:buFont typeface="Symbol" pitchFamily="18" charset="2"/>
              <a:buNone/>
            </a:pPr>
            <a:r>
              <a:rPr lang="en-US" sz="2400" dirty="0" smtClean="0"/>
              <a:t>Source: Harper 2006</a:t>
            </a:r>
          </a:p>
        </p:txBody>
      </p:sp>
      <p:sp>
        <p:nvSpPr>
          <p:cNvPr id="30720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0720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1642B79F-9D36-40AA-9EA9-6FB81966E66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43434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Foundational Principles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HP Compaq\AppData\Local\Microsoft\Windows\Temporary Internet Files\Content.IE5\DT7QQTKC\MP900049766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1808328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62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ETHICAL MULTICULTURALISM</a:t>
            </a:r>
            <a:r>
              <a:rPr lang="en-US" b="1" dirty="0" smtClean="0"/>
              <a:t> </a:t>
            </a:r>
            <a:endParaRPr lang="en-US" dirty="0" smtClean="0"/>
          </a:p>
        </p:txBody>
      </p:sp>
      <p:sp>
        <p:nvSpPr>
          <p:cNvPr id="3082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4572000" cy="4221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Skills needed:</a:t>
            </a:r>
          </a:p>
          <a:p>
            <a:pPr eaLnBrk="1" hangingPunct="1">
              <a:buFont typeface="Symbol" pitchFamily="18" charset="2"/>
              <a:buNone/>
            </a:pPr>
            <a:endParaRPr lang="en-US" sz="1400" dirty="0" smtClean="0"/>
          </a:p>
          <a:p>
            <a:pPr lvl="1" eaLnBrk="1" hangingPunct="1"/>
            <a:r>
              <a:rPr lang="en-US" dirty="0" smtClean="0"/>
              <a:t>Understanding the </a:t>
            </a:r>
            <a:r>
              <a:rPr lang="en-US" b="1" dirty="0" smtClean="0"/>
              <a:t>underlying intent</a:t>
            </a:r>
            <a:r>
              <a:rPr lang="en-US" dirty="0" smtClean="0"/>
              <a:t> of an ethical principle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600" dirty="0" smtClean="0"/>
          </a:p>
          <a:p>
            <a:pPr lvl="1" eaLnBrk="1" hangingPunct="1"/>
            <a:r>
              <a:rPr lang="en-US" dirty="0" smtClean="0"/>
              <a:t>Ability to </a:t>
            </a:r>
            <a:r>
              <a:rPr lang="en-US" b="1" dirty="0" smtClean="0"/>
              <a:t>analyze</a:t>
            </a:r>
            <a:r>
              <a:rPr lang="en-US" dirty="0" smtClean="0"/>
              <a:t> how the underlying intent can occur in a specific cultural situation</a:t>
            </a:r>
          </a:p>
        </p:txBody>
      </p:sp>
      <p:sp>
        <p:nvSpPr>
          <p:cNvPr id="30822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0822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AD14F29-D13E-4FD1-B970-627315C3ECDB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21336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In Practice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62599" y="1740187"/>
            <a:ext cx="3099163" cy="41968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883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446" y="5551713"/>
            <a:ext cx="9144000" cy="381000"/>
            <a:chOff x="0" y="5029200"/>
            <a:chExt cx="9144000" cy="3810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5334000"/>
              <a:ext cx="9144000" cy="762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5029200"/>
              <a:ext cx="9144000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09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ETHICAL MULTICULTURALISM</a:t>
            </a:r>
            <a:endParaRPr lang="en-US" b="1" dirty="0" smtClean="0"/>
          </a:p>
        </p:txBody>
      </p:sp>
      <p:sp>
        <p:nvSpPr>
          <p:cNvPr id="3092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286000"/>
            <a:ext cx="41910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Autonomy analysis</a:t>
            </a:r>
            <a:r>
              <a:rPr lang="en-US" dirty="0" smtClean="0"/>
              <a:t>:  Who is the fundamental decision-making unit in the culture? To whom are they accountable?</a:t>
            </a:r>
          </a:p>
          <a:p>
            <a:pPr eaLnBrk="1" hangingPunct="1">
              <a:buFont typeface="Symbol" pitchFamily="18" charset="2"/>
              <a:buNone/>
            </a:pP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343400" cy="4038600"/>
          </a:xfrm>
        </p:spPr>
        <p:txBody>
          <a:bodyPr>
            <a:normAutofit/>
          </a:bodyPr>
          <a:lstStyle/>
          <a:p>
            <a:r>
              <a:rPr lang="en-US" b="1" dirty="0"/>
              <a:t>Beneficence analysis:</a:t>
            </a:r>
            <a:r>
              <a:rPr lang="en-US" dirty="0"/>
              <a:t>  Whose welfare is being promoted in this cultural situation?</a:t>
            </a:r>
          </a:p>
          <a:p>
            <a:endParaRPr lang="en-US" dirty="0"/>
          </a:p>
        </p:txBody>
      </p:sp>
      <p:sp>
        <p:nvSpPr>
          <p:cNvPr id="30924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09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8B20A6-9E9F-4693-9043-BEADD69F2FB9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21336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In Practice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99"/>
          <a:stretch/>
        </p:blipFill>
        <p:spPr>
          <a:xfrm>
            <a:off x="2087880" y="4637313"/>
            <a:ext cx="4565469" cy="220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353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ETHICAL MULTICULTURALISM </a:t>
            </a:r>
            <a:endParaRPr lang="en-US" dirty="0" smtClean="0"/>
          </a:p>
        </p:txBody>
      </p:sp>
      <p:sp>
        <p:nvSpPr>
          <p:cNvPr id="31027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4114800" cy="4221163"/>
          </a:xfrm>
        </p:spPr>
        <p:txBody>
          <a:bodyPr/>
          <a:lstStyle/>
          <a:p>
            <a:pPr eaLnBrk="1" hangingPunct="1"/>
            <a:r>
              <a:rPr lang="en-US" b="1" dirty="0" smtClean="0"/>
              <a:t>Justice analysis</a:t>
            </a:r>
            <a:r>
              <a:rPr lang="en-US" dirty="0" smtClean="0"/>
              <a:t>: What is a “fair” distribution of benefits and negatives of the services in this cultural situation?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1027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1027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62D3182A-2135-4859-BB66-2C6AB43C26AE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21336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In Practice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055269" cy="2971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2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2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ETHICAL MULTICULTURALISM</a:t>
            </a:r>
            <a:r>
              <a:rPr lang="en-US" b="1" dirty="0" smtClean="0"/>
              <a:t> </a:t>
            </a:r>
            <a:endParaRPr lang="en-US" sz="4000" b="1" dirty="0" smtClean="0"/>
          </a:p>
        </p:txBody>
      </p:sp>
      <p:sp>
        <p:nvSpPr>
          <p:cNvPr id="3113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419600" cy="4525963"/>
          </a:xfrm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Caring</a:t>
            </a:r>
            <a:r>
              <a:rPr lang="en-US" dirty="0" smtClean="0"/>
              <a:t> </a:t>
            </a:r>
            <a:r>
              <a:rPr lang="en-US" b="1" dirty="0" smtClean="0"/>
              <a:t>analysis</a:t>
            </a:r>
            <a:r>
              <a:rPr lang="en-US" dirty="0" smtClean="0"/>
              <a:t>.  What is experienced as caring in this cultural situation? What norms guide interpersonal interactions?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1129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1129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EE0E3115-5E82-4B09-A8B7-32CB127BAEA0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21336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In Practice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1698603"/>
            <a:ext cx="2451463" cy="437519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063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b="1" smtClean="0"/>
              <a:t>CULTURAL COMPETENCE</a:t>
            </a:r>
          </a:p>
        </p:txBody>
      </p:sp>
      <p:sp>
        <p:nvSpPr>
          <p:cNvPr id="312321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123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632DAD94-F257-44C9-B585-66D886F6CA00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312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7543800" cy="46085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Being culturally competent is essential in order to apply ethical multiculturalism in APS Practice!</a:t>
            </a:r>
          </a:p>
          <a:p>
            <a:pPr eaLnBrk="1" hangingPunct="1">
              <a:buFont typeface="Symbol" pitchFamily="18" charset="2"/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3276600"/>
            <a:ext cx="9144000" cy="31481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55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27046296"/>
              </p:ext>
            </p:extLst>
          </p:nvPr>
        </p:nvGraphicFramePr>
        <p:xfrm>
          <a:off x="114300" y="0"/>
          <a:ext cx="8915400" cy="6704255"/>
        </p:xfrm>
        <a:graphic>
          <a:graphicData uri="http://schemas.openxmlformats.org/presentationml/2006/ole">
            <p:oleObj spid="_x0000_s9221" name="Slide" r:id="rId3" imgW="4570378" imgH="3427437" progId="PowerPoint.Slide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427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78838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FRAMEWORK</a:t>
            </a:r>
          </a:p>
        </p:txBody>
      </p:sp>
      <p:sp>
        <p:nvSpPr>
          <p:cNvPr id="313345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133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D9BB2E0-0379-4459-A7CC-49E1C8CE8FEA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33400" y="1471747"/>
            <a:ext cx="84582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Ethical and Culturally </a:t>
            </a:r>
          </a:p>
          <a:p>
            <a:r>
              <a:rPr lang="en-US" sz="3200" b="1" dirty="0" smtClean="0"/>
              <a:t>Competent Decision-Making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750" l="0" r="7122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9999" y="13063"/>
            <a:ext cx="557130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40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ACTIVE LEARNING  # 5</a:t>
            </a:r>
          </a:p>
        </p:txBody>
      </p:sp>
      <p:sp>
        <p:nvSpPr>
          <p:cNvPr id="31437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610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Making ethical and culturally competent  decisions in APS Practice</a:t>
            </a:r>
          </a:p>
          <a:p>
            <a:pPr eaLnBrk="1" hangingPunct="1"/>
            <a:r>
              <a:rPr lang="en-US" dirty="0" smtClean="0"/>
              <a:t>Case Study</a:t>
            </a:r>
          </a:p>
          <a:p>
            <a:pPr lvl="1" eaLnBrk="1" hangingPunct="1">
              <a:buSzTx/>
              <a:buFont typeface="Wingdings" pitchFamily="2" charset="2"/>
              <a:buChar char="§"/>
            </a:pPr>
            <a:r>
              <a:rPr lang="en-US" dirty="0" smtClean="0"/>
              <a:t>Small group and large group discussions and sharing</a:t>
            </a:r>
          </a:p>
        </p:txBody>
      </p:sp>
      <p:sp>
        <p:nvSpPr>
          <p:cNvPr id="31436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1437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671CB11-EB28-48D9-8840-00ACB4B191BC}" type="slidenum">
              <a:rPr lang="en-US" smtClean="0"/>
              <a:pPr/>
              <a:t>71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30480" y="4441371"/>
            <a:ext cx="9144000" cy="2416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12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5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FRAMEWORK FOR Decision-making</a:t>
            </a:r>
            <a:r>
              <a:rPr lang="en-US" dirty="0" smtClean="0"/>
              <a:t> </a:t>
            </a:r>
          </a:p>
        </p:txBody>
      </p:sp>
      <p:sp>
        <p:nvSpPr>
          <p:cNvPr id="31539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001000" cy="440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STEPS: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Define the problem.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Identify stakeholders and their cultural backgrounds.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Identify relevant ethical and cultural principles involved in case.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Brainstorm possible options and actions.</a:t>
            </a:r>
          </a:p>
        </p:txBody>
      </p:sp>
      <p:sp>
        <p:nvSpPr>
          <p:cNvPr id="31539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1539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DC1FD3BB-64D8-431E-AF8C-D1E5F539F8F8}" type="slidenum">
              <a:rPr lang="en-US" smtClean="0"/>
              <a:pPr/>
              <a:t>72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8788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FRAMEWORK FOR Decision-making</a:t>
            </a:r>
            <a:r>
              <a:rPr lang="en-US" dirty="0" smtClean="0"/>
              <a:t> </a:t>
            </a:r>
            <a:endParaRPr lang="en-US" sz="4000" dirty="0" smtClean="0"/>
          </a:p>
        </p:txBody>
      </p:sp>
      <p:sp>
        <p:nvSpPr>
          <p:cNvPr id="3174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marL="514350" indent="-514350" eaLnBrk="1" hangingPunct="1">
              <a:buFont typeface="+mj-lt"/>
              <a:buAutoNum type="arabicPeriod" startAt="5"/>
            </a:pPr>
            <a:r>
              <a:rPr lang="en-US" dirty="0" smtClean="0"/>
              <a:t>Select the most appropriate action(s).</a:t>
            </a:r>
          </a:p>
          <a:p>
            <a:pPr marL="514350" indent="-514350" eaLnBrk="1" hangingPunct="1">
              <a:buFont typeface="+mj-lt"/>
              <a:buAutoNum type="arabicPeriod" startAt="5"/>
            </a:pPr>
            <a:r>
              <a:rPr lang="en-US" dirty="0" smtClean="0"/>
              <a:t>Evaluate your selected solution.</a:t>
            </a:r>
          </a:p>
          <a:p>
            <a:pPr marL="514350" indent="-514350" eaLnBrk="1" hangingPunct="1">
              <a:buFont typeface="+mj-lt"/>
              <a:buAutoNum type="arabicPeriod" startAt="5"/>
            </a:pPr>
            <a:r>
              <a:rPr lang="en-US" dirty="0" smtClean="0"/>
              <a:t>Document your plan of action.</a:t>
            </a:r>
          </a:p>
          <a:p>
            <a:pPr marL="514350" indent="-514350" eaLnBrk="1" hangingPunct="1">
              <a:buFont typeface="+mj-lt"/>
              <a:buAutoNum type="arabicPeriod" startAt="5"/>
            </a:pPr>
            <a:r>
              <a:rPr lang="en-US" dirty="0" smtClean="0"/>
              <a:t>Be open and flexible to revision when appropriate.</a:t>
            </a:r>
          </a:p>
        </p:txBody>
      </p:sp>
      <p:sp>
        <p:nvSpPr>
          <p:cNvPr id="31744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1744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7BA0401-DD88-4734-B53F-ECBC13984ACA}" type="slidenum">
              <a:rPr lang="en-US" smtClean="0"/>
              <a:pPr/>
              <a:t>73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7766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FRAMEWORK: Defining the Problem</a:t>
            </a:r>
          </a:p>
        </p:txBody>
      </p:sp>
      <p:sp>
        <p:nvSpPr>
          <p:cNvPr id="31846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5867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Examine it from all sides.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Obtain as much information as possible.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Evaluate your sources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Identify different cultural interpretations of facts.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Separate facts from opinions, beliefs, theories held by all.</a:t>
            </a:r>
          </a:p>
        </p:txBody>
      </p:sp>
      <p:sp>
        <p:nvSpPr>
          <p:cNvPr id="31846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1846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1CD9B67C-0A07-474F-BE09-8D531A72F47B}" type="slidenum">
              <a:rPr lang="en-US" smtClean="0"/>
              <a:pPr/>
              <a:t>74</a:t>
            </a:fld>
            <a:endParaRPr lang="en-US" smtClean="0"/>
          </a:p>
        </p:txBody>
      </p:sp>
      <p:pic>
        <p:nvPicPr>
          <p:cNvPr id="11269" name="Picture 5" descr="C:\Users\HP Compaq\AppData\Local\Microsoft\Windows\Temporary Internet Files\Content.IE5\QNUE2NK5\MP900309617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6926" y="2057400"/>
            <a:ext cx="2194559" cy="32766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50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FRAMEWORK: Identify stakeholders</a:t>
            </a:r>
          </a:p>
        </p:txBody>
      </p:sp>
      <p:sp>
        <p:nvSpPr>
          <p:cNvPr id="32051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6019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Take into account the individuals, families, communities and agencies that are involved in the situation.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Understand their relationship to the client, including their motivation and influence on the client.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Assess how the decision(s) may affect them all.</a:t>
            </a:r>
          </a:p>
        </p:txBody>
      </p:sp>
      <p:sp>
        <p:nvSpPr>
          <p:cNvPr id="3205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205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DD79B088-4DCB-46E3-875C-3F31960FED42}" type="slidenum">
              <a:rPr lang="en-US" smtClean="0"/>
              <a:pPr/>
              <a:t>75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05600" y="1312818"/>
            <a:ext cx="2070258" cy="4953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670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62975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FRAMEWORK: </a:t>
            </a:r>
            <a:r>
              <a:rPr lang="en-US" sz="3600" b="1" dirty="0" smtClean="0"/>
              <a:t>Identify concepts and standards</a:t>
            </a:r>
          </a:p>
        </p:txBody>
      </p:sp>
      <p:sp>
        <p:nvSpPr>
          <p:cNvPr id="3225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5257800" cy="42973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Determine the conflicts and dilemmas presented.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 aware of your own personal values.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Remember your professional values.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Consider the values of the stakeholders and how they may perceive the situation.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2256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2256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9E38C6A-14D6-4FCC-8ED5-DD919F24DF67}" type="slidenum">
              <a:rPr lang="en-US" smtClean="0"/>
              <a:pPr/>
              <a:t>76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2600"/>
            <a:ext cx="2838994" cy="42584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760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FRAMEWORK: Brainstorm options</a:t>
            </a:r>
          </a:p>
        </p:txBody>
      </p:sp>
      <p:sp>
        <p:nvSpPr>
          <p:cNvPr id="32461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5715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Determine benefits and burdens of each possible action for all involved.</a:t>
            </a:r>
          </a:p>
          <a:p>
            <a:pPr eaLnBrk="1" hangingPunct="1"/>
            <a:r>
              <a:rPr lang="en-US" dirty="0" smtClean="0"/>
              <a:t>Eliminate the impractical, inappropriate, illegal.</a:t>
            </a:r>
          </a:p>
          <a:p>
            <a:pPr eaLnBrk="1" hangingPunct="1"/>
            <a:r>
              <a:rPr lang="en-US" dirty="0" smtClean="0"/>
              <a:t>Obtain stakeholders’ input.</a:t>
            </a:r>
          </a:p>
          <a:p>
            <a:pPr eaLnBrk="1" hangingPunct="1"/>
            <a:r>
              <a:rPr lang="en-US" dirty="0" smtClean="0"/>
              <a:t>Ask for consultation.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2460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246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D7EA8BBC-17D1-4066-93D4-AF585B6829B1}" type="slidenum">
              <a:rPr lang="en-US" smtClean="0"/>
              <a:pPr/>
              <a:t>77</a:t>
            </a:fld>
            <a:endParaRPr lang="en-US" smtClean="0"/>
          </a:p>
        </p:txBody>
      </p:sp>
      <p:pic>
        <p:nvPicPr>
          <p:cNvPr id="12296" name="Picture 8" descr="C:\Users\HP Compaq\AppData\Local\Microsoft\Windows\Temporary Internet Files\Content.IE5\DT7QQTKC\MC900187587[1]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667811" cy="431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52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FRAMEWORK: </a:t>
            </a:r>
            <a:r>
              <a:rPr lang="en-US" b="1" dirty="0" smtClean="0"/>
              <a:t>Select most appropriate action</a:t>
            </a:r>
          </a:p>
        </p:txBody>
      </p:sp>
      <p:sp>
        <p:nvSpPr>
          <p:cNvPr id="32666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41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Find an acceptable balance that meets the challenge.</a:t>
            </a:r>
          </a:p>
          <a:p>
            <a:pPr eaLnBrk="1" hangingPunct="1"/>
            <a:r>
              <a:rPr lang="en-US" dirty="0" smtClean="0"/>
              <a:t>Look at the long term as well as the immediate fix.</a:t>
            </a:r>
          </a:p>
          <a:p>
            <a:pPr eaLnBrk="1" hangingPunct="1"/>
            <a:r>
              <a:rPr lang="en-US" dirty="0" smtClean="0"/>
              <a:t>Reduce as much harm as possible to all involved.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2665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2665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D852AF53-377E-4072-A765-243DC30FAAF5}" type="slidenum">
              <a:rPr lang="en-US" smtClean="0"/>
              <a:pPr/>
              <a:t>78</a:t>
            </a:fld>
            <a:endParaRPr lang="en-US" smtClean="0"/>
          </a:p>
        </p:txBody>
      </p:sp>
      <p:pic>
        <p:nvPicPr>
          <p:cNvPr id="13314" name="Picture 2" descr="C:\Users\HP Compaq\AppData\Local\Microsoft\Windows\Temporary Internet Files\Content.IE5\G91DXV3Z\MP900443090[1]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638800" y="1447800"/>
            <a:ext cx="2906486" cy="43738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25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FRAMEWORK: Evaluate your solution</a:t>
            </a:r>
          </a:p>
        </p:txBody>
      </p:sp>
      <p:sp>
        <p:nvSpPr>
          <p:cNvPr id="32870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434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Put yourself in the situation and see how it feels.</a:t>
            </a:r>
          </a:p>
          <a:p>
            <a:pPr eaLnBrk="1" hangingPunct="1"/>
            <a:r>
              <a:rPr lang="en-US" dirty="0" smtClean="0"/>
              <a:t>Run it by your supervisor.</a:t>
            </a:r>
          </a:p>
          <a:p>
            <a:pPr eaLnBrk="1" hangingPunct="1"/>
            <a:r>
              <a:rPr lang="en-US" dirty="0" smtClean="0"/>
              <a:t>Imagine the media getting a hold of the story: plan your response.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2870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2870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5CB6AB15-B028-4E0C-A429-CC4EB0CBAE71}" type="slidenum">
              <a:rPr lang="en-US" smtClean="0"/>
              <a:pPr/>
              <a:t>79</a:t>
            </a:fld>
            <a:endParaRPr lang="en-US" smtClean="0"/>
          </a:p>
        </p:txBody>
      </p:sp>
      <p:pic>
        <p:nvPicPr>
          <p:cNvPr id="14338" name="Picture 2" descr="C:\Users\HP Compaq\AppData\Local\Microsoft\Windows\Temporary Internet Files\Content.IE5\DT7QQTKC\MP900443424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3000" y="1600200"/>
            <a:ext cx="3213464" cy="43053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66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400800" cy="4525963"/>
          </a:xfrm>
        </p:spPr>
        <p:txBody>
          <a:bodyPr/>
          <a:lstStyle/>
          <a:p>
            <a:pPr>
              <a:lnSpc>
                <a:spcPct val="85000"/>
              </a:lnSpc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There are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twenty-three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modules in the Adult Protective Services (APS) Core Competencies identified by NAPSA.</a:t>
            </a:r>
          </a:p>
          <a:p>
            <a:pPr>
              <a:lnSpc>
                <a:spcPct val="85000"/>
              </a:lnSpc>
              <a:buNone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This module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, Ethics, Values and Cultural Competence in Adult Protective Services,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is #2.</a:t>
            </a:r>
            <a:endParaRPr lang="en-US" dirty="0"/>
          </a:p>
        </p:txBody>
      </p:sp>
      <p:pic>
        <p:nvPicPr>
          <p:cNvPr id="4" name="Picture 2" descr="C:\Documents and Settings\Administrator\Local Settings\Temporary Internet Files\Content.IE5\5EC2LSMP\MPj0442359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2800" y="0"/>
            <a:ext cx="1981200" cy="6858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APS CORE COMPETENCIES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FRAMEWORK: Document action plan</a:t>
            </a:r>
            <a:r>
              <a:rPr lang="en-US" dirty="0" smtClean="0"/>
              <a:t> </a:t>
            </a:r>
          </a:p>
        </p:txBody>
      </p:sp>
      <p:sp>
        <p:nvSpPr>
          <p:cNvPr id="33075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53340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Make a systematic step by step outline.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Plan how you will deal with those who disagree with you.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Follow up and monitor your plan.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 willing to accept new credible information and change your course of action.</a:t>
            </a:r>
          </a:p>
        </p:txBody>
      </p:sp>
      <p:sp>
        <p:nvSpPr>
          <p:cNvPr id="33075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3075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0BC09019-511F-4086-B425-400B6D9BCFA9}" type="slidenum">
              <a:rPr lang="en-US" smtClean="0"/>
              <a:pPr/>
              <a:t>80</a:t>
            </a:fld>
            <a:endParaRPr lang="en-US" smtClean="0"/>
          </a:p>
        </p:txBody>
      </p:sp>
      <p:pic>
        <p:nvPicPr>
          <p:cNvPr id="15363" name="Picture 3" descr="C:\Users\HP Compaq\AppData\Local\Microsoft\Windows\Temporary Internet Files\Content.IE5\DT7QQTKC\MP90031434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167" b="100000" l="0" r="9938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198" y="990600"/>
            <a:ext cx="3705479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13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600200"/>
            <a:ext cx="8458200" cy="4572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  <a:alpha val="33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2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b="1" dirty="0" smtClean="0"/>
              <a:t>CASE STUDY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33280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Making Ethical and Culturally Competent Decisions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Choose a recorder.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Use the framework to develop a plan of action.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Listen to and respect ideas of all group members (brainstorm).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Document your plan in writing.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 prepared to defend it.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3280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517"/>
            <a:ext cx="2373923" cy="343958"/>
          </a:xfrm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3280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77517"/>
            <a:ext cx="1477108" cy="343958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DEC22806-98D5-4A34-B9E9-5F2F67FA98F0}" type="slidenum">
              <a:rPr lang="en-US" smtClean="0"/>
              <a:pPr/>
              <a:t>81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8790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THANK YOU FOR YOUR ATTENTION!</a:t>
            </a:r>
          </a:p>
        </p:txBody>
      </p:sp>
      <p:sp>
        <p:nvSpPr>
          <p:cNvPr id="3338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Please remember to complete the course evaluation.</a:t>
            </a:r>
          </a:p>
        </p:txBody>
      </p:sp>
      <p:sp>
        <p:nvSpPr>
          <p:cNvPr id="333825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Module 2: Ethics and Values</a:t>
            </a:r>
          </a:p>
        </p:txBody>
      </p:sp>
      <p:sp>
        <p:nvSpPr>
          <p:cNvPr id="3338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93410AA-0695-46F9-B19D-24DFB2AC6F94}" type="slidenum">
              <a:rPr lang="en-US" smtClean="0"/>
              <a:pPr/>
              <a:t>82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256" r="100000">
                        <a14:foregroundMark x1="92455" y1="79625" x2="92455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3" y="1219200"/>
            <a:ext cx="5637847" cy="5767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709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Ethics and Values in APS practice</a:t>
            </a:r>
            <a:endParaRPr lang="en-US" dirty="0"/>
          </a:p>
        </p:txBody>
      </p:sp>
      <p:pic>
        <p:nvPicPr>
          <p:cNvPr id="5" name="Picture 4" descr="j023178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143000" y="1371600"/>
            <a:ext cx="6781800" cy="4509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81000" y="5029200"/>
            <a:ext cx="1305636" cy="1219200"/>
          </a:xfrm>
          <a:prstGeom prst="rect">
            <a:avLst/>
          </a:prstGeom>
          <a:noFill/>
        </p:spPr>
      </p:pic>
      <p:pic>
        <p:nvPicPr>
          <p:cNvPr id="7" name="Picture 1" descr="C:\Documents and Settings\Administrator\My Documents\My Pictures\Microsoft Clip Organizer\j0437956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 rot="561642" flipH="1">
            <a:off x="7329814" y="1236716"/>
            <a:ext cx="1252182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4111</TotalTime>
  <Words>2311</Words>
  <Application>Microsoft Office PowerPoint</Application>
  <PresentationFormat>On-screen Show (4:3)</PresentationFormat>
  <Paragraphs>429</Paragraphs>
  <Slides>82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Trek</vt:lpstr>
      <vt:lpstr>Slide</vt:lpstr>
      <vt:lpstr>Chart</vt:lpstr>
      <vt:lpstr>ETHICS, VALUES AND CULTURAL COMPETENCE  IN ADULT PROTECTIVE SERVICES </vt:lpstr>
      <vt:lpstr>Slide 2</vt:lpstr>
      <vt:lpstr>Slide 3</vt:lpstr>
      <vt:lpstr>NATIONAL ADULT PROTECTIVE SERVICES ASSOCIATION</vt:lpstr>
      <vt:lpstr>Slide 5</vt:lpstr>
      <vt:lpstr>Slide 6</vt:lpstr>
      <vt:lpstr>Slide 7</vt:lpstr>
      <vt:lpstr>APS CORE COMPETENCIES</vt:lpstr>
      <vt:lpstr>Ethics and Values in APS practice</vt:lpstr>
      <vt:lpstr>TRAINING GOALS</vt:lpstr>
      <vt:lpstr>LEARNING OBJECTIVES</vt:lpstr>
      <vt:lpstr>LEARNING OBJECTIVES</vt:lpstr>
      <vt:lpstr>ETHICS CODES AND CONCEPTS</vt:lpstr>
      <vt:lpstr>ACTIVE LEARNING #1:  Large group </vt:lpstr>
      <vt:lpstr>ETHICS: Defined</vt:lpstr>
      <vt:lpstr>Ethics: code of ethics</vt:lpstr>
      <vt:lpstr>Slide 17</vt:lpstr>
      <vt:lpstr>APS Guiding values</vt:lpstr>
      <vt:lpstr>Napsa: aps ethical principles</vt:lpstr>
      <vt:lpstr>Ethical concepts</vt:lpstr>
      <vt:lpstr>Ethical concepts: Autonomy</vt:lpstr>
      <vt:lpstr>Ethical concepts: Beneficence</vt:lpstr>
      <vt:lpstr>Ethical concepts: Non-maleficence</vt:lpstr>
      <vt:lpstr>Ethical concepts: privacy</vt:lpstr>
      <vt:lpstr>Ethical concepts: Fidelity</vt:lpstr>
      <vt:lpstr>Ethical concepts: Accountability</vt:lpstr>
      <vt:lpstr>Ethical concepts:  Justice</vt:lpstr>
      <vt:lpstr>Ethical concepts: Impact</vt:lpstr>
      <vt:lpstr>ETHICAL DILEMMA</vt:lpstr>
      <vt:lpstr>Ethical dilemma: definition</vt:lpstr>
      <vt:lpstr>ACTIVE LEARNING #2</vt:lpstr>
      <vt:lpstr>ACTIVE LEARNING #3</vt:lpstr>
      <vt:lpstr>FACTORS INFLUENCING DECISION-MAKING </vt:lpstr>
      <vt:lpstr>ETHICAL MULTICULTURALISM  IN APS PRACTICE </vt:lpstr>
      <vt:lpstr>Changes in the United States</vt:lpstr>
      <vt:lpstr>POPULATION IS CHANGING</vt:lpstr>
      <vt:lpstr>POPULATION CHANGES</vt:lpstr>
      <vt:lpstr>POPULATION CHANGES</vt:lpstr>
      <vt:lpstr>POPULATION CHANGES</vt:lpstr>
      <vt:lpstr>POPULATION: Impacts of Changes</vt:lpstr>
      <vt:lpstr>POPULATION: Impacts of Changes</vt:lpstr>
      <vt:lpstr>CHANGES IN CONTEXT</vt:lpstr>
      <vt:lpstr>CONTEXT: Impacts of Change</vt:lpstr>
      <vt:lpstr>DEVELOPING CULTURAL INTELLIGENCE</vt:lpstr>
      <vt:lpstr>UNDERSTANDING SELF</vt:lpstr>
      <vt:lpstr>What does culture have to do with this?</vt:lpstr>
      <vt:lpstr>CULTURAL INTELLIGENCE: Defined</vt:lpstr>
      <vt:lpstr>CULTURAL INTELLIGENCE: Characteristics</vt:lpstr>
      <vt:lpstr>CULTURAL INTELLIGENCE: Understanding Self</vt:lpstr>
      <vt:lpstr>CULTURAL INTELLIGENCE </vt:lpstr>
      <vt:lpstr>ACTIVE LEARNING # 4</vt:lpstr>
      <vt:lpstr>Slide 52</vt:lpstr>
      <vt:lpstr>Slide 53</vt:lpstr>
      <vt:lpstr>Slide 54</vt:lpstr>
      <vt:lpstr>CULTURAL INTELLIGENCE: Understanding Self</vt:lpstr>
      <vt:lpstr>CULTURAL INTELLIGENCE: Understanding Others</vt:lpstr>
      <vt:lpstr>CULTURAL INTELLIGENCE: Understanding Others</vt:lpstr>
      <vt:lpstr>CULTURAL COMPETENCE CONTINUUM</vt:lpstr>
      <vt:lpstr>CULTURAL COMPETENCE Means</vt:lpstr>
      <vt:lpstr>ETHICAL MULTICULTURALISM</vt:lpstr>
      <vt:lpstr>Slide 61</vt:lpstr>
      <vt:lpstr>ETHICAL MULTICULTURALISM: Definition</vt:lpstr>
      <vt:lpstr>ETHICAL MULTICULTURALISM </vt:lpstr>
      <vt:lpstr>ETHICAL MULTICULTURALISM</vt:lpstr>
      <vt:lpstr>ETHICAL MULTICULTURALISM </vt:lpstr>
      <vt:lpstr>ETHICAL MULTICULTURALISM</vt:lpstr>
      <vt:lpstr>ETHICAL MULTICULTURALISM </vt:lpstr>
      <vt:lpstr>ETHICAL MULTICULTURALISM </vt:lpstr>
      <vt:lpstr> CULTURAL COMPETENCE</vt:lpstr>
      <vt:lpstr>FRAMEWORK</vt:lpstr>
      <vt:lpstr>ACTIVE LEARNING  # 5</vt:lpstr>
      <vt:lpstr>FRAMEWORK FOR Decision-making </vt:lpstr>
      <vt:lpstr>FRAMEWORK FOR Decision-making </vt:lpstr>
      <vt:lpstr>FRAMEWORK: Defining the Problem</vt:lpstr>
      <vt:lpstr>FRAMEWORK: Identify stakeholders</vt:lpstr>
      <vt:lpstr> FRAMEWORK: Identify concepts and standards</vt:lpstr>
      <vt:lpstr>FRAMEWORK: Brainstorm options</vt:lpstr>
      <vt:lpstr>FRAMEWORK: Select most appropriate action</vt:lpstr>
      <vt:lpstr>FRAMEWORK: Evaluate your solution</vt:lpstr>
      <vt:lpstr>FRAMEWORK: Document action plan </vt:lpstr>
      <vt:lpstr> CASE STUDY 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ETHICS, VALUES AND CULTURAL COMPETENCE  IN ADULT PROTECTIVE SERVICES</dc:title>
  <dc:creator>HP Compaq</dc:creator>
  <cp:lastModifiedBy>Kathy</cp:lastModifiedBy>
  <cp:revision>72</cp:revision>
  <dcterms:created xsi:type="dcterms:W3CDTF">2010-01-12T17:10:21Z</dcterms:created>
  <dcterms:modified xsi:type="dcterms:W3CDTF">2012-12-06T18:25:21Z</dcterms:modified>
</cp:coreProperties>
</file>